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624" r:id="rId2"/>
    <p:sldId id="613" r:id="rId3"/>
    <p:sldId id="617" r:id="rId4"/>
    <p:sldId id="618" r:id="rId5"/>
    <p:sldId id="620" r:id="rId6"/>
    <p:sldId id="576" r:id="rId7"/>
    <p:sldId id="619" r:id="rId8"/>
    <p:sldId id="621" r:id="rId9"/>
    <p:sldId id="524" r:id="rId10"/>
    <p:sldId id="577" r:id="rId11"/>
    <p:sldId id="578" r:id="rId12"/>
    <p:sldId id="649" r:id="rId13"/>
    <p:sldId id="651" r:id="rId14"/>
    <p:sldId id="650" r:id="rId15"/>
    <p:sldId id="603" r:id="rId16"/>
    <p:sldId id="602" r:id="rId17"/>
    <p:sldId id="654" r:id="rId18"/>
    <p:sldId id="653" r:id="rId19"/>
    <p:sldId id="652" r:id="rId20"/>
    <p:sldId id="607" r:id="rId21"/>
    <p:sldId id="605" r:id="rId22"/>
    <p:sldId id="604" r:id="rId23"/>
    <p:sldId id="606" r:id="rId24"/>
    <p:sldId id="643" r:id="rId25"/>
    <p:sldId id="647" r:id="rId26"/>
    <p:sldId id="657" r:id="rId27"/>
    <p:sldId id="579" r:id="rId28"/>
    <p:sldId id="580" r:id="rId29"/>
    <p:sldId id="581" r:id="rId30"/>
    <p:sldId id="582" r:id="rId31"/>
    <p:sldId id="583" r:id="rId32"/>
    <p:sldId id="625" r:id="rId33"/>
    <p:sldId id="584" r:id="rId34"/>
    <p:sldId id="585" r:id="rId35"/>
    <p:sldId id="614" r:id="rId36"/>
    <p:sldId id="586" r:id="rId37"/>
    <p:sldId id="616" r:id="rId38"/>
    <p:sldId id="587" r:id="rId39"/>
    <p:sldId id="601" r:id="rId40"/>
    <p:sldId id="600" r:id="rId41"/>
    <p:sldId id="588" r:id="rId42"/>
    <p:sldId id="589" r:id="rId43"/>
    <p:sldId id="590" r:id="rId44"/>
    <p:sldId id="591" r:id="rId45"/>
    <p:sldId id="592" r:id="rId46"/>
    <p:sldId id="641" r:id="rId47"/>
    <p:sldId id="593" r:id="rId48"/>
    <p:sldId id="644" r:id="rId49"/>
    <p:sldId id="594" r:id="rId50"/>
    <p:sldId id="595" r:id="rId51"/>
    <p:sldId id="596" r:id="rId52"/>
    <p:sldId id="597" r:id="rId53"/>
    <p:sldId id="598" r:id="rId54"/>
    <p:sldId id="599" r:id="rId55"/>
    <p:sldId id="658" r:id="rId56"/>
    <p:sldId id="626" r:id="rId57"/>
    <p:sldId id="627" r:id="rId58"/>
    <p:sldId id="629" r:id="rId59"/>
    <p:sldId id="630" r:id="rId60"/>
    <p:sldId id="632" r:id="rId61"/>
    <p:sldId id="633" r:id="rId62"/>
    <p:sldId id="634" r:id="rId63"/>
    <p:sldId id="635" r:id="rId64"/>
    <p:sldId id="636" r:id="rId65"/>
    <p:sldId id="638" r:id="rId66"/>
    <p:sldId id="655" r:id="rId67"/>
    <p:sldId id="656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2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283" autoAdjust="0"/>
  </p:normalViewPr>
  <p:slideViewPr>
    <p:cSldViewPr>
      <p:cViewPr varScale="1">
        <p:scale>
          <a:sx n="115" d="100"/>
          <a:sy n="115" d="100"/>
        </p:scale>
        <p:origin x="1494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00B8B-8975-4690-9EE9-3B73025284E1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6A24F-1CED-40EB-A34B-88399508A2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26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2643-3576-4A08-8795-40060E2CFE1D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12643-3576-4A08-8795-40060E2CFE1D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3E2CE-1CA4-457B-B619-0582C20DF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/>
            </a:r>
            <a:br>
              <a:rPr lang="bg-BG" dirty="0" smtClean="0"/>
            </a:br>
            <a:r>
              <a:rPr lang="bg-BG" dirty="0"/>
              <a:t/>
            </a:r>
            <a:br>
              <a:rPr lang="bg-BG" dirty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/>
              <a:t/>
            </a:r>
            <a:br>
              <a:rPr lang="bg-BG" dirty="0"/>
            </a:br>
            <a:r>
              <a:rPr lang="bg-BG" sz="31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75 години</a:t>
            </a:r>
            <a:r>
              <a:rPr lang="bg-BG" sz="2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/>
            </a:r>
            <a:br>
              <a:rPr lang="bg-BG" sz="2800" dirty="0" smtClean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bg-BG" sz="27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ИНСТИТУТ ЗА ИКОНОМИЧЕСКИ</a:t>
            </a:r>
            <a:r>
              <a:rPr lang="bg-BG" sz="2700" b="1" dirty="0" smtClean="0">
                <a:solidFill>
                  <a:srgbClr val="002060"/>
                </a:solidFill>
              </a:rPr>
              <a:t> </a:t>
            </a:r>
            <a:r>
              <a:rPr lang="bg-BG" sz="27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ИЗСЛЕДВАНИЯ</a:t>
            </a: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>ин</a:t>
            </a:r>
            <a:endParaRPr lang="bg-BG" dirty="0"/>
          </a:p>
        </p:txBody>
      </p:sp>
      <p:pic>
        <p:nvPicPr>
          <p:cNvPr id="8" name="Picture 7" descr="https://www.bas.bg/wp-content/uploads/2024/03/Logo-155-BAS-300x12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2656"/>
            <a:ext cx="2088232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user\Desktop\снимки 70\institut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3157" y="2348880"/>
            <a:ext cx="4993567" cy="438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277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latin typeface="Book Antiqua" panose="02040602050305030304" pitchFamily="18" charset="0"/>
              </a:rPr>
              <a:t>академик Жак </a:t>
            </a:r>
            <a:r>
              <a:rPr lang="bg-BG" dirty="0" err="1" smtClean="0">
                <a:latin typeface="Book Antiqua" panose="02040602050305030304" pitchFamily="18" charset="0"/>
              </a:rPr>
              <a:t>Натан</a:t>
            </a:r>
            <a:endParaRPr lang="bg-BG" dirty="0">
              <a:latin typeface="Book Antiqua" panose="0204060205030503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335" y="1600200"/>
            <a:ext cx="3173330" cy="4525963"/>
          </a:xfrm>
        </p:spPr>
      </p:pic>
    </p:spTree>
    <p:extLst>
      <p:ext uri="{BB962C8B-B14F-4D97-AF65-F5344CB8AC3E}">
        <p14:creationId xmlns:p14="http://schemas.microsoft.com/office/powerpoint/2010/main" val="155969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>
                <a:latin typeface="Book Antiqua" panose="02040602050305030304" pitchFamily="18" charset="0"/>
              </a:rPr>
              <a:t>академик Евгени Матеев</a:t>
            </a:r>
            <a:endParaRPr lang="bg-BG" dirty="0">
              <a:latin typeface="Book Antiqua" panose="0204060205030503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772816"/>
            <a:ext cx="3384376" cy="4219087"/>
          </a:xfrm>
        </p:spPr>
      </p:pic>
    </p:spTree>
    <p:extLst>
      <p:ext uri="{BB962C8B-B14F-4D97-AF65-F5344CB8AC3E}">
        <p14:creationId xmlns:p14="http://schemas.microsoft.com/office/powerpoint/2010/main" val="216717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>
                <a:latin typeface="Book Antiqua" panose="02040602050305030304" pitchFamily="18" charset="0"/>
              </a:rPr>
              <a:t>акад. Иван Матеев</a:t>
            </a:r>
            <a:endParaRPr lang="en-US" dirty="0"/>
          </a:p>
        </p:txBody>
      </p:sp>
      <p:pic>
        <p:nvPicPr>
          <p:cNvPr id="4" name="Picture 6" descr="D:\Ban\4.11\Фотограг\Директори\IMG_42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738007"/>
            <a:ext cx="3744415" cy="4604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959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>
                <a:latin typeface="Book Antiqua" panose="02040602050305030304" pitchFamily="18" charset="0"/>
              </a:rPr>
              <a:t>акад. Евгени Каменов</a:t>
            </a:r>
            <a:endParaRPr lang="en-US" dirty="0"/>
          </a:p>
        </p:txBody>
      </p:sp>
      <p:pic>
        <p:nvPicPr>
          <p:cNvPr id="4" name="Picture 7" descr="D:\Ban\4.11\Фотограг\Директори\IMG_42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663247"/>
            <a:ext cx="3816424" cy="4663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258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>
                <a:latin typeface="Book Antiqua" panose="02040602050305030304" pitchFamily="18" charset="0"/>
              </a:rPr>
              <a:t>член-кор. Тодор </a:t>
            </a:r>
            <a:r>
              <a:rPr lang="bg-BG" dirty="0" err="1">
                <a:latin typeface="Book Antiqua" panose="02040602050305030304" pitchFamily="18" charset="0"/>
              </a:rPr>
              <a:t>Владигеров</a:t>
            </a:r>
            <a:endParaRPr lang="en-US" dirty="0"/>
          </a:p>
        </p:txBody>
      </p:sp>
      <p:pic>
        <p:nvPicPr>
          <p:cNvPr id="4" name="Picture 8" descr="D:\Ban\4.11\Фотограг\Директори\IMG_4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8747" y="1844824"/>
            <a:ext cx="3560343" cy="4320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33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>
                <a:latin typeface="Book Antiqua" panose="02040602050305030304" pitchFamily="18" charset="0"/>
              </a:rPr>
              <a:t>член-кор</a:t>
            </a:r>
            <a:r>
              <a:rPr lang="bg-BG" dirty="0">
                <a:latin typeface="Book Antiqua" panose="02040602050305030304" pitchFamily="18" charset="0"/>
              </a:rPr>
              <a:t>. Веселин Никифоров</a:t>
            </a:r>
          </a:p>
        </p:txBody>
      </p:sp>
      <p:pic>
        <p:nvPicPr>
          <p:cNvPr id="4" name="Picture 2" descr="D:\Ban\4.11\IMG_20191030_1429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628800"/>
            <a:ext cx="3528392" cy="4552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42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latin typeface="Book Antiqua" panose="02040602050305030304" pitchFamily="18" charset="0"/>
              </a:rPr>
              <a:t>член-кор. Иван Ангелов</a:t>
            </a:r>
            <a:endParaRPr lang="bg-BG" dirty="0">
              <a:latin typeface="Book Antiqua" panose="0204060205030503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772816"/>
            <a:ext cx="3672408" cy="4648618"/>
          </a:xfrm>
        </p:spPr>
      </p:pic>
    </p:spTree>
    <p:extLst>
      <p:ext uri="{BB962C8B-B14F-4D97-AF65-F5344CB8AC3E}">
        <p14:creationId xmlns:p14="http://schemas.microsoft.com/office/powerpoint/2010/main" val="25637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>
                <a:latin typeface="Book Antiqua" panose="02040602050305030304" pitchFamily="18" charset="0"/>
              </a:rPr>
              <a:t>проф. Кръстю Добрев</a:t>
            </a:r>
            <a:endParaRPr lang="en-US" dirty="0"/>
          </a:p>
        </p:txBody>
      </p:sp>
      <p:pic>
        <p:nvPicPr>
          <p:cNvPr id="4" name="Picture 9" descr="D:\Ban\4.11\Фотограг\Директори\IMG_42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678033"/>
            <a:ext cx="3815412" cy="4631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441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>
                <a:latin typeface="Book Antiqua" panose="02040602050305030304" pitchFamily="18" charset="0"/>
              </a:rPr>
              <a:t>проф. Кирил Киряков</a:t>
            </a:r>
            <a:endParaRPr lang="en-US" dirty="0"/>
          </a:p>
        </p:txBody>
      </p:sp>
      <p:pic>
        <p:nvPicPr>
          <p:cNvPr id="4" name="Picture 4" descr="D:\Ban\4.11\Фотограг\Директори\IMG_42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908" y="1628800"/>
            <a:ext cx="3904184" cy="469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698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>
                <a:latin typeface="Book Antiqua" panose="02040602050305030304" pitchFamily="18" charset="0"/>
              </a:rPr>
              <a:t>проф. Александър Димитров</a:t>
            </a:r>
            <a:endParaRPr lang="en-US" dirty="0"/>
          </a:p>
        </p:txBody>
      </p:sp>
      <p:pic>
        <p:nvPicPr>
          <p:cNvPr id="4" name="Picture 2" descr="D:\Ban\4.11\Фотограг\Директори\IMG_42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697847"/>
            <a:ext cx="3672408" cy="4417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574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620688"/>
            <a:ext cx="7488832" cy="5544616"/>
          </a:xfrm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bg-BG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bg-BG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Мисията </a:t>
            </a:r>
            <a:r>
              <a:rPr lang="bg-BG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 Института за икономически изследвания при БАН е да подпомага икономическото развитие и успешната интеграция на България в Европейския съюз чрез научни изследвания, оценки и предложения за икономическата политика на държавата и бизнеса, както и чрез обучение на учени и специалисти.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464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Book Antiqua" panose="02040602050305030304" pitchFamily="18" charset="0"/>
              </a:rPr>
              <a:t>проф. Петър </a:t>
            </a:r>
            <a:r>
              <a:rPr lang="bg-BG" dirty="0" err="1">
                <a:latin typeface="Book Antiqua" panose="02040602050305030304" pitchFamily="18" charset="0"/>
              </a:rPr>
              <a:t>Шапкарев</a:t>
            </a:r>
            <a:endParaRPr lang="bg-BG" dirty="0">
              <a:latin typeface="Book Antiqua" panose="0204060205030503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04" y="1484784"/>
            <a:ext cx="3528392" cy="496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3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Book Antiqua" panose="02040602050305030304" pitchFamily="18" charset="0"/>
              </a:rPr>
              <a:t>проф. Стефан Стоилов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56792"/>
            <a:ext cx="4599348" cy="4838621"/>
          </a:xfrm>
        </p:spPr>
      </p:pic>
    </p:spTree>
    <p:extLst>
      <p:ext uri="{BB962C8B-B14F-4D97-AF65-F5344CB8AC3E}">
        <p14:creationId xmlns:p14="http://schemas.microsoft.com/office/powerpoint/2010/main" val="14471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Book Antiqua" panose="02040602050305030304" pitchFamily="18" charset="0"/>
              </a:rPr>
              <a:t>проф. Тодор Вълчев</a:t>
            </a:r>
          </a:p>
        </p:txBody>
      </p:sp>
      <p:pic>
        <p:nvPicPr>
          <p:cNvPr id="4" name="Content Placeholder 3" descr="D:\Ban\4.11\Image_7732066_3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769162"/>
            <a:ext cx="4104456" cy="426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19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Book Antiqua" panose="02040602050305030304" pitchFamily="18" charset="0"/>
              </a:rPr>
              <a:t>доц. Петър Добрев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772816"/>
            <a:ext cx="5328592" cy="39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8640"/>
            <a:ext cx="4623784" cy="6540417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128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8355"/>
            <a:ext cx="4534573" cy="6440733"/>
          </a:xfrm>
        </p:spPr>
      </p:pic>
    </p:spTree>
    <p:extLst>
      <p:ext uri="{BB962C8B-B14F-4D97-AF65-F5344CB8AC3E}">
        <p14:creationId xmlns:p14="http://schemas.microsoft.com/office/powerpoint/2010/main" val="319727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0648"/>
            <a:ext cx="4464496" cy="6347380"/>
          </a:xfrm>
        </p:spPr>
      </p:pic>
    </p:spTree>
    <p:extLst>
      <p:ext uri="{BB962C8B-B14F-4D97-AF65-F5344CB8AC3E}">
        <p14:creationId xmlns:p14="http://schemas.microsoft.com/office/powerpoint/2010/main" val="99569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8022764" cy="535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8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30" y="260648"/>
            <a:ext cx="4383939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9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213815"/>
            <a:ext cx="4834720" cy="640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6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3528" y="44624"/>
            <a:ext cx="8496944" cy="1373014"/>
          </a:xfrm>
        </p:spPr>
        <p:txBody>
          <a:bodyPr>
            <a:normAutofit/>
          </a:bodyPr>
          <a:lstStyle/>
          <a:p>
            <a:r>
              <a:rPr lang="bg-BG" sz="3800" dirty="0" smtClean="0">
                <a:latin typeface="Book Antiqua" panose="02040602050305030304" pitchFamily="18" charset="0"/>
              </a:rPr>
              <a:t>Протоколи на УС на БАН за 1948 г.</a:t>
            </a:r>
            <a:endParaRPr lang="bg-BG" sz="3800" dirty="0">
              <a:latin typeface="Book Antiqua" panose="020406020503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14" y="1196752"/>
            <a:ext cx="3771772" cy="546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5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7446231" cy="54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8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7339439" cy="490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4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снимки 70\ИИкИ-70г\потребители\P1-encic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04664"/>
            <a:ext cx="4320480" cy="6055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482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5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8"/>
            <a:ext cx="9144000" cy="685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AppData\Local\Temp\Rar$DIa0.961\ROS_916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7992888" cy="6408712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8487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9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снимки 70\ИИкИ-70г\чужд\IMG_20180911_1123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04664"/>
            <a:ext cx="5974690" cy="5974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759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800" dirty="0" smtClean="0">
                <a:latin typeface="Book Antiqua" panose="02040602050305030304" pitchFamily="18" charset="0"/>
              </a:rPr>
              <a:t>Извлечение от Протокол 467 от 16.04.1948 г.</a:t>
            </a:r>
            <a:endParaRPr lang="bg-BG" sz="3800" dirty="0">
              <a:latin typeface="Book Antiqua" panose="0204060205030503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38098"/>
            <a:ext cx="3816424" cy="5286687"/>
          </a:xfrm>
        </p:spPr>
      </p:pic>
    </p:spTree>
    <p:extLst>
      <p:ext uri="{BB962C8B-B14F-4D97-AF65-F5344CB8AC3E}">
        <p14:creationId xmlns:p14="http://schemas.microsoft.com/office/powerpoint/2010/main" val="296443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Pics-Slaid\08=10.2018\Podpisvane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14300" cy="5904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4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43013"/>
            <a:ext cx="8280920" cy="405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43263"/>
            <a:ext cx="8424936" cy="405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8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407151"/>
            <a:ext cx="8280921" cy="375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5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7992888" cy="552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6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43013"/>
            <a:ext cx="8064896" cy="394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819296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3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7896877" cy="592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798132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4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3" y="476672"/>
            <a:ext cx="7824869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>
                <a:latin typeface="Book Antiqua" panose="02040602050305030304" pitchFamily="18" charset="0"/>
              </a:rPr>
              <a:t>Извлечение от Протокол 467 от 16.04.1948 г.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22445"/>
            <a:ext cx="5578002" cy="5203507"/>
          </a:xfrm>
        </p:spPr>
      </p:pic>
    </p:spTree>
    <p:extLst>
      <p:ext uri="{BB962C8B-B14F-4D97-AF65-F5344CB8AC3E}">
        <p14:creationId xmlns:p14="http://schemas.microsoft.com/office/powerpoint/2010/main" val="266625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288032"/>
            <a:ext cx="473199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156399" cy="45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9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5" y="1340768"/>
            <a:ext cx="8418797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9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8418797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853059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3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0658"/>
            <a:ext cx="8280920" cy="62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4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628800"/>
            <a:ext cx="6641415" cy="37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0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412776"/>
            <a:ext cx="6624736" cy="408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5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56792"/>
            <a:ext cx="6828609" cy="383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9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229" y="1052735"/>
            <a:ext cx="6432715" cy="482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5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bg-BG" sz="4000" dirty="0" smtClean="0">
                <a:latin typeface="Book Antiqua" panose="02040602050305030304" pitchFamily="18" charset="0"/>
              </a:rPr>
              <a:t>Годишен план на БАН за 1948 г.</a:t>
            </a:r>
            <a:endParaRPr lang="en-US" dirty="0">
              <a:latin typeface="Book Antiqua" panose="0204060205030503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08720"/>
            <a:ext cx="3553477" cy="5751764"/>
          </a:xfrm>
        </p:spPr>
      </p:pic>
    </p:spTree>
    <p:extLst>
      <p:ext uri="{BB962C8B-B14F-4D97-AF65-F5344CB8AC3E}">
        <p14:creationId xmlns:p14="http://schemas.microsoft.com/office/powerpoint/2010/main" val="65922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340768"/>
            <a:ext cx="6575822" cy="419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0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340768"/>
            <a:ext cx="6408712" cy="431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484784"/>
            <a:ext cx="6696744" cy="396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9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56792"/>
            <a:ext cx="6417897" cy="396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8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556792"/>
            <a:ext cx="6696744" cy="376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60"/>
            <a:ext cx="6624736" cy="450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9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86470"/>
            <a:ext cx="8496944" cy="411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7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212976"/>
            <a:ext cx="5999053" cy="3462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076565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25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404664"/>
            <a:ext cx="7992888" cy="720080"/>
          </a:xfrm>
        </p:spPr>
        <p:txBody>
          <a:bodyPr>
            <a:normAutofit fontScale="90000"/>
          </a:bodyPr>
          <a:lstStyle/>
          <a:p>
            <a:r>
              <a:rPr lang="bg-BG" dirty="0" smtClean="0">
                <a:latin typeface="Book Antiqua" panose="02040602050305030304" pitchFamily="18" charset="0"/>
              </a:rPr>
              <a:t>Извлечение от Годишния план на БАН за 1948 г.</a:t>
            </a:r>
            <a:endParaRPr lang="bg-BG" dirty="0">
              <a:latin typeface="Book Antiqua" panose="0204060205030503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318004"/>
            <a:ext cx="3535499" cy="5427632"/>
          </a:xfrm>
        </p:spPr>
      </p:pic>
    </p:spTree>
    <p:extLst>
      <p:ext uri="{BB962C8B-B14F-4D97-AF65-F5344CB8AC3E}">
        <p14:creationId xmlns:p14="http://schemas.microsoft.com/office/powerpoint/2010/main" val="223882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>
                <a:latin typeface="Book Antiqua" panose="02040602050305030304" pitchFamily="18" charset="0"/>
              </a:rPr>
              <a:t>Извлечение от Годишния план на БАН за 1948 г.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03" y="2132856"/>
            <a:ext cx="8581594" cy="3312368"/>
          </a:xfrm>
        </p:spPr>
      </p:pic>
    </p:spTree>
    <p:extLst>
      <p:ext uri="{BB962C8B-B14F-4D97-AF65-F5344CB8AC3E}">
        <p14:creationId xmlns:p14="http://schemas.microsoft.com/office/powerpoint/2010/main" val="328307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/>
            </a:r>
            <a:br>
              <a:rPr lang="bg-BG" dirty="0" smtClean="0"/>
            </a:br>
            <a:r>
              <a:rPr lang="bg-BG" sz="4000" dirty="0" smtClean="0">
                <a:latin typeface="Book Antiqua" panose="02040602050305030304" pitchFamily="18" charset="0"/>
              </a:rPr>
              <a:t>Първият директор на Института </a:t>
            </a:r>
            <a:br>
              <a:rPr lang="bg-BG" sz="4000" dirty="0" smtClean="0">
                <a:latin typeface="Book Antiqua" panose="02040602050305030304" pitchFamily="18" charset="0"/>
              </a:rPr>
            </a:br>
            <a:r>
              <a:rPr lang="bg-BG" sz="4000" dirty="0" smtClean="0">
                <a:latin typeface="Book Antiqua" panose="02040602050305030304" pitchFamily="18" charset="0"/>
              </a:rPr>
              <a:t>акад. Иван Стефанов – 1949 г.</a:t>
            </a:r>
            <a:r>
              <a:rPr lang="en-US" dirty="0" smtClean="0">
                <a:latin typeface="Book Antiqua" panose="02040602050305030304" pitchFamily="18" charset="0"/>
              </a:rPr>
              <a:t/>
            </a:r>
            <a:br>
              <a:rPr lang="en-US" dirty="0" smtClean="0">
                <a:latin typeface="Book Antiqua" panose="02040602050305030304" pitchFamily="18" charset="0"/>
              </a:rPr>
            </a:br>
            <a:endParaRPr lang="en-US" dirty="0">
              <a:latin typeface="Book Antiqua" panose="02040602050305030304" pitchFamily="18" charset="0"/>
            </a:endParaRPr>
          </a:p>
        </p:txBody>
      </p:sp>
      <p:pic>
        <p:nvPicPr>
          <p:cNvPr id="1026" name="Picture 2" descr="C:\Users\user\Desktop\11688758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772815"/>
            <a:ext cx="4031928" cy="478497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3065</TotalTime>
  <Words>152</Words>
  <Application>Microsoft Office PowerPoint</Application>
  <PresentationFormat>On-screen Show (4:3)</PresentationFormat>
  <Paragraphs>24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Book Antiqua</vt:lpstr>
      <vt:lpstr>Calibri</vt:lpstr>
      <vt:lpstr>Office Theme</vt:lpstr>
      <vt:lpstr>    75 години ИНСТИТУТ ЗА ИКОНОМИЧЕСКИ ИЗСЛЕДВАНИЯ ин</vt:lpstr>
      <vt:lpstr>PowerPoint Presentation</vt:lpstr>
      <vt:lpstr>Протоколи на УС на БАН за 1948 г.</vt:lpstr>
      <vt:lpstr>Извлечение от Протокол 467 от 16.04.1948 г.</vt:lpstr>
      <vt:lpstr>Извлечение от Протокол 467 от 16.04.1948 г.</vt:lpstr>
      <vt:lpstr>Годишен план на БАН за 1948 г.</vt:lpstr>
      <vt:lpstr>Извлечение от Годишния план на БАН за 1948 г.</vt:lpstr>
      <vt:lpstr>Извлечение от Годишния план на БАН за 1948 г.</vt:lpstr>
      <vt:lpstr> Първият директор на Института  акад. Иван Стефанов – 1949 г. </vt:lpstr>
      <vt:lpstr>академик Жак Натан</vt:lpstr>
      <vt:lpstr>академик Евгени Матеев</vt:lpstr>
      <vt:lpstr>акад. Иван Матеев</vt:lpstr>
      <vt:lpstr>акад. Евгени Каменов</vt:lpstr>
      <vt:lpstr>член-кор. Тодор Владигеров</vt:lpstr>
      <vt:lpstr>член-кор. Веселин Никифоров</vt:lpstr>
      <vt:lpstr>член-кор. Иван Ангелов</vt:lpstr>
      <vt:lpstr>проф. Кръстю Добрев</vt:lpstr>
      <vt:lpstr>проф. Кирил Киряков</vt:lpstr>
      <vt:lpstr>проф. Александър Димитров</vt:lpstr>
      <vt:lpstr>проф. Петър Шапкарев</vt:lpstr>
      <vt:lpstr>проф. Стефан Стоилов</vt:lpstr>
      <vt:lpstr>проф. Тодор Вълчев</vt:lpstr>
      <vt:lpstr>доц. Петър Добрев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Zareva</cp:lastModifiedBy>
  <cp:revision>387</cp:revision>
  <dcterms:created xsi:type="dcterms:W3CDTF">2019-10-04T10:22:56Z</dcterms:created>
  <dcterms:modified xsi:type="dcterms:W3CDTF">2024-10-21T11:44:11Z</dcterms:modified>
</cp:coreProperties>
</file>