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66" r:id="rId3"/>
    <p:sldId id="305" r:id="rId4"/>
    <p:sldId id="365" r:id="rId5"/>
    <p:sldId id="297" r:id="rId6"/>
    <p:sldId id="356" r:id="rId7"/>
    <p:sldId id="312" r:id="rId8"/>
    <p:sldId id="296" r:id="rId9"/>
    <p:sldId id="262" r:id="rId10"/>
    <p:sldId id="358" r:id="rId11"/>
    <p:sldId id="309" r:id="rId12"/>
    <p:sldId id="257" r:id="rId13"/>
    <p:sldId id="350" r:id="rId14"/>
    <p:sldId id="353" r:id="rId15"/>
    <p:sldId id="311" r:id="rId16"/>
    <p:sldId id="351" r:id="rId17"/>
    <p:sldId id="367" r:id="rId18"/>
    <p:sldId id="316" r:id="rId19"/>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1041;&#1098;&#1083;&#1075;&#1072;&#1088;&#1089;&#1082;&#1072;%20&#1072;&#1082;&#1072;&#1076;&#1077;&#1084;&#1080;&#1103;\&#1052;&#1077;&#1078;&#1076;&#1091;&#1085;&#1072;&#1088;&#1086;&#1076;&#1085;&#1072;%20&#1080;&#1082;&#1086;&#1085;&#1086;&#1084;&#1080;&#1082;&#1072;\&#1050;&#1086;&#1085;&#1092;&#1077;&#1088;&#1077;&#1085;&#1094;&#1080;&#1080;\&#1042;&#1045;&#1051;&#1048;&#1050;&#1054;%20&#1058;&#1066;&#1056;&#1053;&#1054;&#1042;&#1054;\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China%20exports%20to%20COUNT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China%20exports%20to%20COUNT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China%20exports%20to%20COUNTR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China%20exports%20to%20COUNTR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cuments\China%20exports%20to%20COUNTR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1041;&#1098;&#1083;&#1075;&#1072;&#1088;&#1089;&#1082;&#1072;%20&#1072;&#1082;&#1072;&#1076;&#1077;&#1084;&#1080;&#1103;\&#1052;&#1077;&#1078;&#1076;&#1091;&#1085;&#1072;&#1088;&#1086;&#1076;&#1085;&#1072;%20&#1080;&#1082;&#1086;&#1085;&#1086;&#1084;&#1080;&#1082;&#1072;\&#1050;&#1086;&#1085;&#1092;&#1077;&#1088;&#1077;&#1085;&#1094;&#1080;&#1080;\&#1044;&#1048;&#1055;&#1051;&#1054;&#1052;&#1040;&#1058;&#1048;&#1063;&#1045;&#1057;&#1050;&#1048;%20&#1048;&#1053;&#1057;&#1058;&#1048;&#1058;&#1059;&#1058;%202021\China%20exports%20to%20COUNTR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1041;&#1098;&#1083;&#1075;&#1072;&#1088;&#1089;&#1082;&#1072;%20&#1072;&#1082;&#1072;&#1076;&#1077;&#1084;&#1080;&#1103;\&#1052;&#1077;&#1078;&#1076;&#1091;&#1085;&#1072;&#1088;&#1086;&#1076;&#1085;&#1072;%20&#1080;&#1082;&#1086;&#1085;&#1086;&#1084;&#1080;&#1082;&#1072;\&#1050;&#1086;&#1085;&#1092;&#1077;&#1088;&#1077;&#1085;&#1094;&#1080;&#1080;\&#1042;&#1045;&#1051;&#1048;&#1050;&#1054;%20&#1058;&#1066;&#1056;&#1053;&#1054;&#1042;&#1054;\&#1086;&#1073;&#1086;&#1073;&#1097;&#1077;&#1085;&#1080;&#1077;.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r>
              <a:rPr lang="en-US" sz="1100" dirty="0"/>
              <a:t>Trade balance between china and countries of central and eastern </a:t>
            </a:r>
            <a:r>
              <a:rPr lang="en-US" sz="1100" dirty="0" err="1"/>
              <a:t>europe</a:t>
            </a:r>
            <a:r>
              <a:rPr lang="bg-BG" sz="1100" dirty="0"/>
              <a:t>, </a:t>
            </a:r>
            <a:r>
              <a:rPr lang="en-US" sz="1100" dirty="0"/>
              <a:t>bn </a:t>
            </a:r>
            <a:r>
              <a:rPr lang="en-US" sz="1100" dirty="0" err="1"/>
              <a:t>usd</a:t>
            </a:r>
            <a:endParaRPr lang="en-US" sz="1100" dirty="0"/>
          </a:p>
        </c:rich>
      </c:tx>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0.35803066220353319"/>
          <c:y val="7.6203753495034235E-2"/>
          <c:w val="0.48990752101524376"/>
          <c:h val="0.87655830301914017"/>
        </c:manualLayout>
      </c:layout>
      <c:barChart>
        <c:barDir val="bar"/>
        <c:grouping val="stacked"/>
        <c:varyColors val="0"/>
        <c:ser>
          <c:idx val="0"/>
          <c:order val="0"/>
          <c:tx>
            <c:strRef>
              <c:f>Sheet2!$C$6</c:f>
              <c:strCache>
                <c:ptCount val="1"/>
                <c:pt idx="0">
                  <c:v>2001-2010</c:v>
                </c:pt>
              </c:strCache>
            </c:strRef>
          </c:tx>
          <c:spPr>
            <a:solidFill>
              <a:schemeClr val="accent1">
                <a:alpha val="70000"/>
              </a:schemeClr>
            </a:solidFill>
            <a:ln>
              <a:noFill/>
            </a:ln>
            <a:effectLst/>
          </c:spPr>
          <c:invertIfNegative val="0"/>
          <c:cat>
            <c:strRef>
              <c:f>Sheet2!$B$7:$B$48</c:f>
              <c:strCache>
                <c:ptCount val="42"/>
                <c:pt idx="0">
                  <c:v>Vehicles other than railway or tramway rolling stock, and parts and accessories thereof</c:v>
                </c:pt>
                <c:pt idx="1">
                  <c:v>Ores, slag and ash</c:v>
                </c:pt>
                <c:pt idx="2">
                  <c:v>Cereals</c:v>
                </c:pt>
                <c:pt idx="3">
                  <c:v>Copper and articles thereof</c:v>
                </c:pt>
                <c:pt idx="4">
                  <c:v>Animal or vegetable fats and oils and their cleavage products; prepared edible fats; animal ...</c:v>
                </c:pt>
                <c:pt idx="5">
                  <c:v>Wood and articles of wood; wood charcoal</c:v>
                </c:pt>
                <c:pt idx="6">
                  <c:v>Residues and waste from the food industries; prepared animal fodder</c:v>
                </c:pt>
                <c:pt idx="7">
                  <c:v>Mineral fuels, mineral oils and products of their distillation; bituminous substances; mineral ...</c:v>
                </c:pt>
                <c:pt idx="8">
                  <c:v>Dairy produce; birds' eggs; natural honey; edible products of animal origin, not elsewhere ...</c:v>
                </c:pt>
                <c:pt idx="9">
                  <c:v>Pulp of wood or of other fibrous cellulosic material; recovered (waste and scrap) paper or ...</c:v>
                </c:pt>
                <c:pt idx="10">
                  <c:v>Meat and edible meat offal</c:v>
                </c:pt>
                <c:pt idx="11">
                  <c:v>Man-made staple fibres</c:v>
                </c:pt>
                <c:pt idx="12">
                  <c:v>Rubber and articles thereof</c:v>
                </c:pt>
                <c:pt idx="13">
                  <c:v>Prepared feathers and down and articles made of feathers or of down; artificial flowers; articles ...</c:v>
                </c:pt>
                <c:pt idx="14">
                  <c:v>Articles of stone, plaster, cement, asbestos, mica or similar materials</c:v>
                </c:pt>
                <c:pt idx="15">
                  <c:v>Impregnated, coated, covered or laminated textile fabrics; textile articles of a kind suitable ...</c:v>
                </c:pt>
                <c:pt idx="16">
                  <c:v>Inorganic chemicals; organic or inorganic compounds of precious metals, of rare-earth metals, ...</c:v>
                </c:pt>
                <c:pt idx="17">
                  <c:v>Paper and paperboard; articles of paper pulp, of paper or of paperboard</c:v>
                </c:pt>
                <c:pt idx="18">
                  <c:v>Knitted or crocheted fabrics</c:v>
                </c:pt>
                <c:pt idx="19">
                  <c:v>Iron and steel</c:v>
                </c:pt>
                <c:pt idx="20">
                  <c:v>Glass and glassware</c:v>
                </c:pt>
                <c:pt idx="21">
                  <c:v>Ceramic products</c:v>
                </c:pt>
                <c:pt idx="22">
                  <c:v>Miscellaneous manufactured articles</c:v>
                </c:pt>
                <c:pt idx="23">
                  <c:v>Man-made filaments; strip and the like of man-made textile materials</c:v>
                </c:pt>
                <c:pt idx="24">
                  <c:v>Articles of leather; saddlery and harness; travel goods, handbags and similar containers; articles ...</c:v>
                </c:pt>
                <c:pt idx="25">
                  <c:v>Miscellaneous articles of base metal</c:v>
                </c:pt>
                <c:pt idx="26">
                  <c:v>Commodities not elsewhere specified</c:v>
                </c:pt>
                <c:pt idx="27">
                  <c:v>Tools, implements, cutlery, spoons and forks, of base metal; parts thereof of base metal</c:v>
                </c:pt>
                <c:pt idx="28">
                  <c:v>Aluminium and articles thereof</c:v>
                </c:pt>
                <c:pt idx="29">
                  <c:v>Miscellaneous chemical products</c:v>
                </c:pt>
                <c:pt idx="30">
                  <c:v>Articles of apparel and clothing accessories, not knitted or crocheted</c:v>
                </c:pt>
                <c:pt idx="31">
                  <c:v>Articles of apparel and clothing accessories, knitted or crocheted</c:v>
                </c:pt>
                <c:pt idx="32">
                  <c:v>Footwear, gaiters and the like; parts of such articles</c:v>
                </c:pt>
                <c:pt idx="33">
                  <c:v>Organic chemicals</c:v>
                </c:pt>
                <c:pt idx="34">
                  <c:v>Articles of iron or steel</c:v>
                </c:pt>
                <c:pt idx="35">
                  <c:v>Plastics and articles thereof</c:v>
                </c:pt>
                <c:pt idx="36">
                  <c:v>Other made-up textile articles; sets; worn clothing and worn textile articles; rags</c:v>
                </c:pt>
                <c:pt idx="37">
                  <c:v>Toys, games and sports requisites; parts and accessories thereof</c:v>
                </c:pt>
                <c:pt idx="38">
                  <c:v>Furniture; bedding, mattresses, mattress supports, cushions and similar stuffed furnishings; ...</c:v>
                </c:pt>
                <c:pt idx="39">
                  <c:v>Optical, photographic, cinematographic, measuring, checking, precision, medical or surgical ...</c:v>
                </c:pt>
                <c:pt idx="40">
                  <c:v>Machinery, mechanical appliances, nuclear reactors, boilers; parts thereof</c:v>
                </c:pt>
                <c:pt idx="41">
                  <c:v>Electrical machinery and equipment and parts thereof; sound recorders and reproducers, television ...</c:v>
                </c:pt>
              </c:strCache>
            </c:strRef>
          </c:cat>
          <c:val>
            <c:numRef>
              <c:f>Sheet2!$C$7:$C$48</c:f>
              <c:numCache>
                <c:formatCode>0</c:formatCode>
                <c:ptCount val="42"/>
                <c:pt idx="0">
                  <c:v>0.38565899999999997</c:v>
                </c:pt>
                <c:pt idx="1">
                  <c:v>-4.4900229999999999</c:v>
                </c:pt>
                <c:pt idx="2">
                  <c:v>4.5229999999999999E-2</c:v>
                </c:pt>
                <c:pt idx="3">
                  <c:v>-3.896741</c:v>
                </c:pt>
                <c:pt idx="4">
                  <c:v>-1.6764999999999999E-2</c:v>
                </c:pt>
                <c:pt idx="5">
                  <c:v>0.38429600000000003</c:v>
                </c:pt>
                <c:pt idx="6">
                  <c:v>3.8184000000000003E-2</c:v>
                </c:pt>
                <c:pt idx="7">
                  <c:v>-0.28150900000000001</c:v>
                </c:pt>
                <c:pt idx="8">
                  <c:v>-4.6464999999999999E-2</c:v>
                </c:pt>
                <c:pt idx="9">
                  <c:v>-0.108915</c:v>
                </c:pt>
                <c:pt idx="10">
                  <c:v>6.8994E-2</c:v>
                </c:pt>
                <c:pt idx="11">
                  <c:v>0.70830700000000002</c:v>
                </c:pt>
                <c:pt idx="12">
                  <c:v>0.583924</c:v>
                </c:pt>
                <c:pt idx="13">
                  <c:v>0.24479200000000001</c:v>
                </c:pt>
                <c:pt idx="14">
                  <c:v>0.66414799999999996</c:v>
                </c:pt>
                <c:pt idx="15">
                  <c:v>0.51162600000000003</c:v>
                </c:pt>
                <c:pt idx="16">
                  <c:v>0.36996499999999999</c:v>
                </c:pt>
                <c:pt idx="17">
                  <c:v>0.46553899999999998</c:v>
                </c:pt>
                <c:pt idx="18">
                  <c:v>0.42424800000000001</c:v>
                </c:pt>
                <c:pt idx="19">
                  <c:v>-3.2564579999999999</c:v>
                </c:pt>
                <c:pt idx="20">
                  <c:v>1.1709480000000001</c:v>
                </c:pt>
                <c:pt idx="21">
                  <c:v>1.2564360000000001</c:v>
                </c:pt>
                <c:pt idx="22">
                  <c:v>1.2867139999999999</c:v>
                </c:pt>
                <c:pt idx="23">
                  <c:v>1.8265769999999999</c:v>
                </c:pt>
                <c:pt idx="24">
                  <c:v>1.712747</c:v>
                </c:pt>
                <c:pt idx="25">
                  <c:v>1.475703</c:v>
                </c:pt>
                <c:pt idx="26">
                  <c:v>-0.16408200000000001</c:v>
                </c:pt>
                <c:pt idx="27">
                  <c:v>1.5478229999999999</c:v>
                </c:pt>
                <c:pt idx="28">
                  <c:v>0.98759600000000003</c:v>
                </c:pt>
                <c:pt idx="29">
                  <c:v>0.70352300000000001</c:v>
                </c:pt>
                <c:pt idx="30">
                  <c:v>8.3832339999999999</c:v>
                </c:pt>
                <c:pt idx="31">
                  <c:v>13.520916</c:v>
                </c:pt>
                <c:pt idx="32">
                  <c:v>7.5544969999999996</c:v>
                </c:pt>
                <c:pt idx="33">
                  <c:v>-0.42767899999999998</c:v>
                </c:pt>
                <c:pt idx="34">
                  <c:v>3.8443450000000001</c:v>
                </c:pt>
                <c:pt idx="35">
                  <c:v>3.4471810000000001</c:v>
                </c:pt>
                <c:pt idx="36">
                  <c:v>2.3005550000000001</c:v>
                </c:pt>
                <c:pt idx="37">
                  <c:v>2.3767990000000001</c:v>
                </c:pt>
                <c:pt idx="38">
                  <c:v>4.0189409999999999</c:v>
                </c:pt>
                <c:pt idx="39">
                  <c:v>11.526709</c:v>
                </c:pt>
                <c:pt idx="40">
                  <c:v>27.853625999999998</c:v>
                </c:pt>
                <c:pt idx="41">
                  <c:v>47.740367999999997</c:v>
                </c:pt>
              </c:numCache>
            </c:numRef>
          </c:val>
          <c:extLst>
            <c:ext xmlns:c16="http://schemas.microsoft.com/office/drawing/2014/chart" uri="{C3380CC4-5D6E-409C-BE32-E72D297353CC}">
              <c16:uniqueId val="{00000000-1D33-402A-BF40-85611FDDF405}"/>
            </c:ext>
          </c:extLst>
        </c:ser>
        <c:ser>
          <c:idx val="1"/>
          <c:order val="1"/>
          <c:tx>
            <c:strRef>
              <c:f>Sheet2!$D$6</c:f>
              <c:strCache>
                <c:ptCount val="1"/>
                <c:pt idx="0">
                  <c:v>2011-2020</c:v>
                </c:pt>
              </c:strCache>
            </c:strRef>
          </c:tx>
          <c:spPr>
            <a:solidFill>
              <a:schemeClr val="accent2">
                <a:alpha val="70000"/>
              </a:schemeClr>
            </a:solidFill>
            <a:ln>
              <a:noFill/>
            </a:ln>
            <a:effectLst/>
          </c:spPr>
          <c:invertIfNegative val="0"/>
          <c:cat>
            <c:strRef>
              <c:f>Sheet2!$B$7:$B$48</c:f>
              <c:strCache>
                <c:ptCount val="42"/>
                <c:pt idx="0">
                  <c:v>Vehicles other than railway or tramway rolling stock, and parts and accessories thereof</c:v>
                </c:pt>
                <c:pt idx="1">
                  <c:v>Ores, slag and ash</c:v>
                </c:pt>
                <c:pt idx="2">
                  <c:v>Cereals</c:v>
                </c:pt>
                <c:pt idx="3">
                  <c:v>Copper and articles thereof</c:v>
                </c:pt>
                <c:pt idx="4">
                  <c:v>Animal or vegetable fats and oils and their cleavage products; prepared edible fats; animal ...</c:v>
                </c:pt>
                <c:pt idx="5">
                  <c:v>Wood and articles of wood; wood charcoal</c:v>
                </c:pt>
                <c:pt idx="6">
                  <c:v>Residues and waste from the food industries; prepared animal fodder</c:v>
                </c:pt>
                <c:pt idx="7">
                  <c:v>Mineral fuels, mineral oils and products of their distillation; bituminous substances; mineral ...</c:v>
                </c:pt>
                <c:pt idx="8">
                  <c:v>Dairy produce; birds' eggs; natural honey; edible products of animal origin, not elsewhere ...</c:v>
                </c:pt>
                <c:pt idx="9">
                  <c:v>Pulp of wood or of other fibrous cellulosic material; recovered (waste and scrap) paper or ...</c:v>
                </c:pt>
                <c:pt idx="10">
                  <c:v>Meat and edible meat offal</c:v>
                </c:pt>
                <c:pt idx="11">
                  <c:v>Man-made staple fibres</c:v>
                </c:pt>
                <c:pt idx="12">
                  <c:v>Rubber and articles thereof</c:v>
                </c:pt>
                <c:pt idx="13">
                  <c:v>Prepared feathers and down and articles made of feathers or of down; artificial flowers; articles ...</c:v>
                </c:pt>
                <c:pt idx="14">
                  <c:v>Articles of stone, plaster, cement, asbestos, mica or similar materials</c:v>
                </c:pt>
                <c:pt idx="15">
                  <c:v>Impregnated, coated, covered or laminated textile fabrics; textile articles of a kind suitable ...</c:v>
                </c:pt>
                <c:pt idx="16">
                  <c:v>Inorganic chemicals; organic or inorganic compounds of precious metals, of rare-earth metals, ...</c:v>
                </c:pt>
                <c:pt idx="17">
                  <c:v>Paper and paperboard; articles of paper pulp, of paper or of paperboard</c:v>
                </c:pt>
                <c:pt idx="18">
                  <c:v>Knitted or crocheted fabrics</c:v>
                </c:pt>
                <c:pt idx="19">
                  <c:v>Iron and steel</c:v>
                </c:pt>
                <c:pt idx="20">
                  <c:v>Glass and glassware</c:v>
                </c:pt>
                <c:pt idx="21">
                  <c:v>Ceramic products</c:v>
                </c:pt>
                <c:pt idx="22">
                  <c:v>Miscellaneous manufactured articles</c:v>
                </c:pt>
                <c:pt idx="23">
                  <c:v>Man-made filaments; strip and the like of man-made textile materials</c:v>
                </c:pt>
                <c:pt idx="24">
                  <c:v>Articles of leather; saddlery and harness; travel goods, handbags and similar containers; articles ...</c:v>
                </c:pt>
                <c:pt idx="25">
                  <c:v>Miscellaneous articles of base metal</c:v>
                </c:pt>
                <c:pt idx="26">
                  <c:v>Commodities not elsewhere specified</c:v>
                </c:pt>
                <c:pt idx="27">
                  <c:v>Tools, implements, cutlery, spoons and forks, of base metal; parts thereof of base metal</c:v>
                </c:pt>
                <c:pt idx="28">
                  <c:v>Aluminium and articles thereof</c:v>
                </c:pt>
                <c:pt idx="29">
                  <c:v>Miscellaneous chemical products</c:v>
                </c:pt>
                <c:pt idx="30">
                  <c:v>Articles of apparel and clothing accessories, not knitted or crocheted</c:v>
                </c:pt>
                <c:pt idx="31">
                  <c:v>Articles of apparel and clothing accessories, knitted or crocheted</c:v>
                </c:pt>
                <c:pt idx="32">
                  <c:v>Footwear, gaiters and the like; parts of such articles</c:v>
                </c:pt>
                <c:pt idx="33">
                  <c:v>Organic chemicals</c:v>
                </c:pt>
                <c:pt idx="34">
                  <c:v>Articles of iron or steel</c:v>
                </c:pt>
                <c:pt idx="35">
                  <c:v>Plastics and articles thereof</c:v>
                </c:pt>
                <c:pt idx="36">
                  <c:v>Other made-up textile articles; sets; worn clothing and worn textile articles; rags</c:v>
                </c:pt>
                <c:pt idx="37">
                  <c:v>Toys, games and sports requisites; parts and accessories thereof</c:v>
                </c:pt>
                <c:pt idx="38">
                  <c:v>Furniture; bedding, mattresses, mattress supports, cushions and similar stuffed furnishings; ...</c:v>
                </c:pt>
                <c:pt idx="39">
                  <c:v>Optical, photographic, cinematographic, measuring, checking, precision, medical or surgical ...</c:v>
                </c:pt>
                <c:pt idx="40">
                  <c:v>Machinery, mechanical appliances, nuclear reactors, boilers; parts thereof</c:v>
                </c:pt>
                <c:pt idx="41">
                  <c:v>Electrical machinery and equipment and parts thereof; sound recorders and reproducers, television ...</c:v>
                </c:pt>
              </c:strCache>
            </c:strRef>
          </c:cat>
          <c:val>
            <c:numRef>
              <c:f>Sheet2!$D$7:$D$48</c:f>
              <c:numCache>
                <c:formatCode>0</c:formatCode>
                <c:ptCount val="42"/>
                <c:pt idx="0">
                  <c:v>-30.963806000000002</c:v>
                </c:pt>
                <c:pt idx="1">
                  <c:v>-20.194652999999999</c:v>
                </c:pt>
                <c:pt idx="2">
                  <c:v>-6.3869439999999997</c:v>
                </c:pt>
                <c:pt idx="3">
                  <c:v>-13.367476</c:v>
                </c:pt>
                <c:pt idx="4">
                  <c:v>-5.2731190000000003</c:v>
                </c:pt>
                <c:pt idx="5">
                  <c:v>-3.8796059999999999</c:v>
                </c:pt>
                <c:pt idx="6">
                  <c:v>-0.75690599999999997</c:v>
                </c:pt>
                <c:pt idx="7">
                  <c:v>-0.63653899999999997</c:v>
                </c:pt>
                <c:pt idx="8">
                  <c:v>-0.58307299999999995</c:v>
                </c:pt>
                <c:pt idx="9">
                  <c:v>-1.0146649999999999</c:v>
                </c:pt>
                <c:pt idx="10">
                  <c:v>-0.60917399999999999</c:v>
                </c:pt>
                <c:pt idx="11">
                  <c:v>1.8506389999999999</c:v>
                </c:pt>
                <c:pt idx="12">
                  <c:v>1.6098209999999999</c:v>
                </c:pt>
                <c:pt idx="13">
                  <c:v>1.358792</c:v>
                </c:pt>
                <c:pt idx="14">
                  <c:v>2.1752419999999999</c:v>
                </c:pt>
                <c:pt idx="15">
                  <c:v>2.0492460000000001</c:v>
                </c:pt>
                <c:pt idx="16">
                  <c:v>1.239131</c:v>
                </c:pt>
                <c:pt idx="17">
                  <c:v>2.0217559999999999</c:v>
                </c:pt>
                <c:pt idx="18">
                  <c:v>1.6814819999999999</c:v>
                </c:pt>
                <c:pt idx="19">
                  <c:v>3.1505450000000002</c:v>
                </c:pt>
                <c:pt idx="20">
                  <c:v>2.5919569999999998</c:v>
                </c:pt>
                <c:pt idx="21">
                  <c:v>2.7401270000000002</c:v>
                </c:pt>
                <c:pt idx="22">
                  <c:v>3.1858040000000001</c:v>
                </c:pt>
                <c:pt idx="23">
                  <c:v>3.994418</c:v>
                </c:pt>
                <c:pt idx="24">
                  <c:v>4.4208340000000002</c:v>
                </c:pt>
                <c:pt idx="25">
                  <c:v>4.2500689999999999</c:v>
                </c:pt>
                <c:pt idx="26">
                  <c:v>0.77544100000000005</c:v>
                </c:pt>
                <c:pt idx="27">
                  <c:v>4.3322539999999998</c:v>
                </c:pt>
                <c:pt idx="28">
                  <c:v>4.7557679999999998</c:v>
                </c:pt>
                <c:pt idx="29">
                  <c:v>2.888201</c:v>
                </c:pt>
                <c:pt idx="30">
                  <c:v>9.4099850000000007</c:v>
                </c:pt>
                <c:pt idx="31">
                  <c:v>12.028896</c:v>
                </c:pt>
                <c:pt idx="32">
                  <c:v>10.377158</c:v>
                </c:pt>
                <c:pt idx="33">
                  <c:v>5.7777459999999996</c:v>
                </c:pt>
                <c:pt idx="34">
                  <c:v>8.4183380000000003</c:v>
                </c:pt>
                <c:pt idx="35">
                  <c:v>10.052830999999999</c:v>
                </c:pt>
                <c:pt idx="36">
                  <c:v>6.840363</c:v>
                </c:pt>
                <c:pt idx="37">
                  <c:v>9.8580349999999992</c:v>
                </c:pt>
                <c:pt idx="38">
                  <c:v>15.232699999999999</c:v>
                </c:pt>
                <c:pt idx="39">
                  <c:v>29.535516999999999</c:v>
                </c:pt>
                <c:pt idx="40">
                  <c:v>79.861106000000007</c:v>
                </c:pt>
                <c:pt idx="41">
                  <c:v>116.87737799999999</c:v>
                </c:pt>
              </c:numCache>
            </c:numRef>
          </c:val>
          <c:extLst>
            <c:ext xmlns:c16="http://schemas.microsoft.com/office/drawing/2014/chart" uri="{C3380CC4-5D6E-409C-BE32-E72D297353CC}">
              <c16:uniqueId val="{00000001-1D33-402A-BF40-85611FDDF405}"/>
            </c:ext>
          </c:extLst>
        </c:ser>
        <c:dLbls>
          <c:showLegendKey val="0"/>
          <c:showVal val="0"/>
          <c:showCatName val="0"/>
          <c:showSerName val="0"/>
          <c:showPercent val="0"/>
          <c:showBubbleSize val="0"/>
        </c:dLbls>
        <c:gapWidth val="50"/>
        <c:overlap val="100"/>
        <c:axId val="1827712240"/>
        <c:axId val="1834912304"/>
      </c:barChart>
      <c:catAx>
        <c:axId val="18277122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834912304"/>
        <c:crosses val="autoZero"/>
        <c:auto val="1"/>
        <c:lblAlgn val="ctr"/>
        <c:lblOffset val="100"/>
        <c:tickLblSkip val="1"/>
        <c:noMultiLvlLbl val="0"/>
      </c:catAx>
      <c:valAx>
        <c:axId val="1834912304"/>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827712240"/>
        <c:crosses val="autoZero"/>
        <c:crossBetween val="between"/>
      </c:valAx>
      <c:spPr>
        <a:noFill/>
        <a:ln>
          <a:noFill/>
        </a:ln>
        <a:effectLst/>
      </c:spPr>
    </c:plotArea>
    <c:legend>
      <c:legendPos val="b"/>
      <c:layout>
        <c:manualLayout>
          <c:xMode val="edge"/>
          <c:yMode val="edge"/>
          <c:x val="0.50517925992987645"/>
          <c:y val="0.90771170051112027"/>
          <c:w val="0.38298470066430801"/>
          <c:h val="4.11187088456048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Poland, USD </a:t>
            </a:r>
            <a:r>
              <a:rPr lang="en-US" dirty="0" err="1"/>
              <a:t>mn</a:t>
            </a:r>
            <a:endParaRPr lang="en-US" dirty="0"/>
          </a:p>
        </c:rich>
      </c:tx>
      <c:layout>
        <c:manualLayout>
          <c:xMode val="edge"/>
          <c:yMode val="edge"/>
          <c:x val="0.21576377952755907"/>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lineChart>
        <c:grouping val="standard"/>
        <c:varyColors val="0"/>
        <c:ser>
          <c:idx val="0"/>
          <c:order val="0"/>
          <c:tx>
            <c:strRef>
              <c:f>Sheet2!$B$149</c:f>
              <c:strCache>
                <c:ptCount val="1"/>
                <c:pt idx="0">
                  <c:v>All products</c:v>
                </c:pt>
              </c:strCache>
            </c:strRef>
          </c:tx>
          <c:spPr>
            <a:ln w="28575" cap="rnd">
              <a:solidFill>
                <a:schemeClr val="accent1"/>
              </a:solidFill>
              <a:round/>
            </a:ln>
            <a:effectLst/>
          </c:spPr>
          <c:marker>
            <c:symbol val="none"/>
          </c:marker>
          <c:cat>
            <c:numRef>
              <c:f>Sheet2!$C$148:$R$148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Sheet2!$C$149:$R$149</c:f>
              <c:numCache>
                <c:formatCode>General</c:formatCode>
                <c:ptCount val="16"/>
                <c:pt idx="0">
                  <c:v>557.32000000000005</c:v>
                </c:pt>
                <c:pt idx="1">
                  <c:v>667.12099999999998</c:v>
                </c:pt>
                <c:pt idx="2">
                  <c:v>1112.248</c:v>
                </c:pt>
                <c:pt idx="3">
                  <c:v>1394.432</c:v>
                </c:pt>
                <c:pt idx="4">
                  <c:v>1504.7639999999999</c:v>
                </c:pt>
                <c:pt idx="5">
                  <c:v>1696.6130000000001</c:v>
                </c:pt>
                <c:pt idx="6">
                  <c:v>2047.9760000000001</c:v>
                </c:pt>
                <c:pt idx="7">
                  <c:v>1997.7660000000001</c:v>
                </c:pt>
                <c:pt idx="8">
                  <c:v>2231.797</c:v>
                </c:pt>
                <c:pt idx="9">
                  <c:v>2934.739</c:v>
                </c:pt>
                <c:pt idx="10">
                  <c:v>2744.0349999999999</c:v>
                </c:pt>
                <c:pt idx="11">
                  <c:v>2532.4290000000001</c:v>
                </c:pt>
                <c:pt idx="12">
                  <c:v>3349.34</c:v>
                </c:pt>
                <c:pt idx="13">
                  <c:v>3646.181</c:v>
                </c:pt>
                <c:pt idx="14">
                  <c:v>3943.8110000000001</c:v>
                </c:pt>
                <c:pt idx="15">
                  <c:v>4319.8599999999997</c:v>
                </c:pt>
              </c:numCache>
            </c:numRef>
          </c:val>
          <c:smooth val="0"/>
          <c:extLst>
            <c:ext xmlns:c16="http://schemas.microsoft.com/office/drawing/2014/chart" uri="{C3380CC4-5D6E-409C-BE32-E72D297353CC}">
              <c16:uniqueId val="{00000000-94C1-4A62-B40D-409DFA140552}"/>
            </c:ext>
          </c:extLst>
        </c:ser>
        <c:ser>
          <c:idx val="1"/>
          <c:order val="1"/>
          <c:tx>
            <c:strRef>
              <c:f>Sheet2!$B$150</c:f>
              <c:strCache>
                <c:ptCount val="1"/>
                <c:pt idx="0">
                  <c:v>Copper and articles thereof</c:v>
                </c:pt>
              </c:strCache>
            </c:strRef>
          </c:tx>
          <c:spPr>
            <a:ln w="28575" cap="rnd">
              <a:solidFill>
                <a:schemeClr val="accent2"/>
              </a:solidFill>
              <a:round/>
            </a:ln>
            <a:effectLst/>
          </c:spPr>
          <c:marker>
            <c:symbol val="none"/>
          </c:marker>
          <c:cat>
            <c:numRef>
              <c:f>Sheet2!$C$148:$R$148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Sheet2!$C$150:$R$150</c:f>
              <c:numCache>
                <c:formatCode>General</c:formatCode>
                <c:ptCount val="16"/>
                <c:pt idx="0">
                  <c:v>160.71299999999999</c:v>
                </c:pt>
                <c:pt idx="1">
                  <c:v>242.82300000000001</c:v>
                </c:pt>
                <c:pt idx="2">
                  <c:v>425.00599999999997</c:v>
                </c:pt>
                <c:pt idx="3">
                  <c:v>554.08000000000004</c:v>
                </c:pt>
                <c:pt idx="4">
                  <c:v>598.62599999999998</c:v>
                </c:pt>
                <c:pt idx="5">
                  <c:v>624.02499999999998</c:v>
                </c:pt>
                <c:pt idx="6">
                  <c:v>836.702</c:v>
                </c:pt>
                <c:pt idx="7">
                  <c:v>726.23099999999999</c:v>
                </c:pt>
                <c:pt idx="8">
                  <c:v>724.85900000000004</c:v>
                </c:pt>
                <c:pt idx="9">
                  <c:v>861.10699999999997</c:v>
                </c:pt>
                <c:pt idx="10">
                  <c:v>751.78599999999994</c:v>
                </c:pt>
                <c:pt idx="11">
                  <c:v>499.19600000000003</c:v>
                </c:pt>
                <c:pt idx="12">
                  <c:v>799.101</c:v>
                </c:pt>
                <c:pt idx="13">
                  <c:v>619.34</c:v>
                </c:pt>
                <c:pt idx="14">
                  <c:v>696.221</c:v>
                </c:pt>
                <c:pt idx="15">
                  <c:v>641.87699999999995</c:v>
                </c:pt>
              </c:numCache>
            </c:numRef>
          </c:val>
          <c:smooth val="0"/>
          <c:extLst>
            <c:ext xmlns:c16="http://schemas.microsoft.com/office/drawing/2014/chart" uri="{C3380CC4-5D6E-409C-BE32-E72D297353CC}">
              <c16:uniqueId val="{00000001-94C1-4A62-B40D-409DFA140552}"/>
            </c:ext>
          </c:extLst>
        </c:ser>
        <c:dLbls>
          <c:showLegendKey val="0"/>
          <c:showVal val="0"/>
          <c:showCatName val="0"/>
          <c:showSerName val="0"/>
          <c:showPercent val="0"/>
          <c:showBubbleSize val="0"/>
        </c:dLbls>
        <c:smooth val="0"/>
        <c:axId val="26001327"/>
        <c:axId val="142142959"/>
      </c:lineChart>
      <c:catAx>
        <c:axId val="260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2142959"/>
        <c:crosses val="autoZero"/>
        <c:auto val="1"/>
        <c:lblAlgn val="ctr"/>
        <c:lblOffset val="100"/>
        <c:noMultiLvlLbl val="0"/>
      </c:catAx>
      <c:valAx>
        <c:axId val="14214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00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Serbia, USD </a:t>
            </a:r>
            <a:r>
              <a:rPr lang="en-US" dirty="0" err="1"/>
              <a:t>mn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lineChart>
        <c:grouping val="standard"/>
        <c:varyColors val="0"/>
        <c:ser>
          <c:idx val="0"/>
          <c:order val="0"/>
          <c:tx>
            <c:strRef>
              <c:f>Sheet2!$B$157</c:f>
              <c:strCache>
                <c:ptCount val="1"/>
                <c:pt idx="0">
                  <c:v>All products</c:v>
                </c:pt>
              </c:strCache>
            </c:strRef>
          </c:tx>
          <c:spPr>
            <a:ln w="28575" cap="rnd">
              <a:solidFill>
                <a:schemeClr val="accent1"/>
              </a:solidFill>
              <a:round/>
            </a:ln>
            <a:effectLst/>
          </c:spPr>
          <c:marker>
            <c:symbol val="none"/>
          </c:marker>
          <c:cat>
            <c:numRef>
              <c:f>Sheet2!$C$156:$R$156</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Sheet2!$C$157:$R$157</c:f>
              <c:numCache>
                <c:formatCode>General</c:formatCode>
                <c:ptCount val="16"/>
                <c:pt idx="0">
                  <c:v>0</c:v>
                </c:pt>
                <c:pt idx="1">
                  <c:v>6.9809999999999999</c:v>
                </c:pt>
                <c:pt idx="2">
                  <c:v>13.116</c:v>
                </c:pt>
                <c:pt idx="3">
                  <c:v>12.281000000000001</c:v>
                </c:pt>
                <c:pt idx="4">
                  <c:v>28.643000000000001</c:v>
                </c:pt>
                <c:pt idx="5">
                  <c:v>55.116</c:v>
                </c:pt>
                <c:pt idx="6">
                  <c:v>77.891000000000005</c:v>
                </c:pt>
                <c:pt idx="7">
                  <c:v>101.566</c:v>
                </c:pt>
                <c:pt idx="8">
                  <c:v>180.12700000000001</c:v>
                </c:pt>
                <c:pt idx="9">
                  <c:v>112.741</c:v>
                </c:pt>
                <c:pt idx="10">
                  <c:v>133.91200000000001</c:v>
                </c:pt>
                <c:pt idx="11">
                  <c:v>161.821</c:v>
                </c:pt>
                <c:pt idx="12">
                  <c:v>211.53700000000001</c:v>
                </c:pt>
                <c:pt idx="13">
                  <c:v>224.51900000000001</c:v>
                </c:pt>
                <c:pt idx="14">
                  <c:v>362.745</c:v>
                </c:pt>
                <c:pt idx="15">
                  <c:v>497.67500000000001</c:v>
                </c:pt>
              </c:numCache>
            </c:numRef>
          </c:val>
          <c:smooth val="0"/>
          <c:extLst>
            <c:ext xmlns:c16="http://schemas.microsoft.com/office/drawing/2014/chart" uri="{C3380CC4-5D6E-409C-BE32-E72D297353CC}">
              <c16:uniqueId val="{00000000-7501-479D-8078-2AAEB89EDACD}"/>
            </c:ext>
          </c:extLst>
        </c:ser>
        <c:ser>
          <c:idx val="1"/>
          <c:order val="1"/>
          <c:tx>
            <c:strRef>
              <c:f>Sheet2!$B$158</c:f>
              <c:strCache>
                <c:ptCount val="1"/>
                <c:pt idx="0">
                  <c:v>Copper and articles thereof</c:v>
                </c:pt>
              </c:strCache>
            </c:strRef>
          </c:tx>
          <c:spPr>
            <a:ln w="28575" cap="rnd">
              <a:solidFill>
                <a:schemeClr val="accent2"/>
              </a:solidFill>
              <a:round/>
            </a:ln>
            <a:effectLst/>
          </c:spPr>
          <c:marker>
            <c:symbol val="none"/>
          </c:marker>
          <c:cat>
            <c:numRef>
              <c:f>Sheet2!$C$156:$R$156</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Sheet2!$C$158:$R$158</c:f>
              <c:numCache>
                <c:formatCode>General</c:formatCode>
                <c:ptCount val="16"/>
                <c:pt idx="0">
                  <c:v>0</c:v>
                </c:pt>
                <c:pt idx="1">
                  <c:v>0.04</c:v>
                </c:pt>
                <c:pt idx="2">
                  <c:v>2.4E-2</c:v>
                </c:pt>
                <c:pt idx="3">
                  <c:v>7.4999999999999997E-2</c:v>
                </c:pt>
                <c:pt idx="4">
                  <c:v>0</c:v>
                </c:pt>
                <c:pt idx="5">
                  <c:v>1.4219999999999999</c:v>
                </c:pt>
                <c:pt idx="6">
                  <c:v>0.105</c:v>
                </c:pt>
                <c:pt idx="7">
                  <c:v>0</c:v>
                </c:pt>
                <c:pt idx="8">
                  <c:v>0.19600000000000001</c:v>
                </c:pt>
                <c:pt idx="9">
                  <c:v>1E-3</c:v>
                </c:pt>
                <c:pt idx="10">
                  <c:v>2E-3</c:v>
                </c:pt>
                <c:pt idx="11">
                  <c:v>0</c:v>
                </c:pt>
                <c:pt idx="12">
                  <c:v>2.1000000000000001E-2</c:v>
                </c:pt>
                <c:pt idx="13">
                  <c:v>16.082000000000001</c:v>
                </c:pt>
                <c:pt idx="14">
                  <c:v>188.672</c:v>
                </c:pt>
                <c:pt idx="15">
                  <c:v>293.03100000000001</c:v>
                </c:pt>
              </c:numCache>
            </c:numRef>
          </c:val>
          <c:smooth val="0"/>
          <c:extLst>
            <c:ext xmlns:c16="http://schemas.microsoft.com/office/drawing/2014/chart" uri="{C3380CC4-5D6E-409C-BE32-E72D297353CC}">
              <c16:uniqueId val="{00000001-7501-479D-8078-2AAEB89EDACD}"/>
            </c:ext>
          </c:extLst>
        </c:ser>
        <c:dLbls>
          <c:showLegendKey val="0"/>
          <c:showVal val="0"/>
          <c:showCatName val="0"/>
          <c:showSerName val="0"/>
          <c:showPercent val="0"/>
          <c:showBubbleSize val="0"/>
        </c:dLbls>
        <c:smooth val="0"/>
        <c:axId val="26001327"/>
        <c:axId val="142142959"/>
      </c:lineChart>
      <c:catAx>
        <c:axId val="260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2142959"/>
        <c:crosses val="autoZero"/>
        <c:auto val="1"/>
        <c:lblAlgn val="ctr"/>
        <c:lblOffset val="100"/>
        <c:noMultiLvlLbl val="0"/>
      </c:catAx>
      <c:valAx>
        <c:axId val="14214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00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Albania, USD </a:t>
            </a:r>
            <a:r>
              <a:rPr lang="en-US" dirty="0" err="1"/>
              <a:t>mn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lineChart>
        <c:grouping val="standard"/>
        <c:varyColors val="0"/>
        <c:ser>
          <c:idx val="0"/>
          <c:order val="0"/>
          <c:tx>
            <c:strRef>
              <c:f>Sheet2!$B$161</c:f>
              <c:strCache>
                <c:ptCount val="1"/>
                <c:pt idx="0">
                  <c:v>All products</c:v>
                </c:pt>
              </c:strCache>
            </c:strRef>
          </c:tx>
          <c:spPr>
            <a:ln w="28575" cap="rnd">
              <a:solidFill>
                <a:schemeClr val="accent1"/>
              </a:solidFill>
              <a:round/>
            </a:ln>
            <a:effectLst/>
          </c:spPr>
          <c:marker>
            <c:symbol val="none"/>
          </c:marker>
          <c:cat>
            <c:numRef>
              <c:f>Sheet2!$C$160:$R$160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Sheet2!$C$161:$R$161</c:f>
              <c:numCache>
                <c:formatCode>General</c:formatCode>
                <c:ptCount val="16"/>
                <c:pt idx="0">
                  <c:v>7.0430000000000001</c:v>
                </c:pt>
                <c:pt idx="1">
                  <c:v>12.842000000000001</c:v>
                </c:pt>
                <c:pt idx="2">
                  <c:v>66.340999999999994</c:v>
                </c:pt>
                <c:pt idx="3">
                  <c:v>88.259</c:v>
                </c:pt>
                <c:pt idx="4">
                  <c:v>64.319999999999993</c:v>
                </c:pt>
                <c:pt idx="5">
                  <c:v>147.57300000000001</c:v>
                </c:pt>
                <c:pt idx="6">
                  <c:v>155.36799999999999</c:v>
                </c:pt>
                <c:pt idx="7">
                  <c:v>142.721</c:v>
                </c:pt>
                <c:pt idx="8">
                  <c:v>234.84100000000001</c:v>
                </c:pt>
                <c:pt idx="9">
                  <c:v>189.322</c:v>
                </c:pt>
                <c:pt idx="10">
                  <c:v>128.655</c:v>
                </c:pt>
                <c:pt idx="11">
                  <c:v>129.36099999999999</c:v>
                </c:pt>
                <c:pt idx="12">
                  <c:v>198.078</c:v>
                </c:pt>
                <c:pt idx="13">
                  <c:v>107.86199999999999</c:v>
                </c:pt>
                <c:pt idx="14">
                  <c:v>103.783</c:v>
                </c:pt>
                <c:pt idx="15">
                  <c:v>79.688999999999993</c:v>
                </c:pt>
              </c:numCache>
            </c:numRef>
          </c:val>
          <c:smooth val="0"/>
          <c:extLst>
            <c:ext xmlns:c16="http://schemas.microsoft.com/office/drawing/2014/chart" uri="{C3380CC4-5D6E-409C-BE32-E72D297353CC}">
              <c16:uniqueId val="{00000000-F097-4148-9B4D-DFE0C2264245}"/>
            </c:ext>
          </c:extLst>
        </c:ser>
        <c:ser>
          <c:idx val="1"/>
          <c:order val="1"/>
          <c:tx>
            <c:strRef>
              <c:f>Sheet2!$B$162</c:f>
              <c:strCache>
                <c:ptCount val="1"/>
                <c:pt idx="0">
                  <c:v>Ores, slag and ash</c:v>
                </c:pt>
              </c:strCache>
            </c:strRef>
          </c:tx>
          <c:spPr>
            <a:ln w="28575" cap="rnd">
              <a:solidFill>
                <a:schemeClr val="accent2"/>
              </a:solidFill>
              <a:round/>
            </a:ln>
            <a:effectLst/>
          </c:spPr>
          <c:marker>
            <c:symbol val="none"/>
          </c:marker>
          <c:cat>
            <c:numRef>
              <c:f>Sheet2!$C$160:$R$160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Sheet2!$C$162:$R$162</c:f>
              <c:numCache>
                <c:formatCode>General</c:formatCode>
                <c:ptCount val="16"/>
                <c:pt idx="0">
                  <c:v>6.7610000000000001</c:v>
                </c:pt>
                <c:pt idx="1">
                  <c:v>12.513</c:v>
                </c:pt>
                <c:pt idx="2">
                  <c:v>65.126999999999995</c:v>
                </c:pt>
                <c:pt idx="3">
                  <c:v>87.123000000000005</c:v>
                </c:pt>
                <c:pt idx="4">
                  <c:v>62.896000000000001</c:v>
                </c:pt>
                <c:pt idx="5">
                  <c:v>144.80500000000001</c:v>
                </c:pt>
                <c:pt idx="6">
                  <c:v>149.45500000000001</c:v>
                </c:pt>
                <c:pt idx="7">
                  <c:v>137.05500000000001</c:v>
                </c:pt>
                <c:pt idx="8">
                  <c:v>224.40600000000001</c:v>
                </c:pt>
                <c:pt idx="9">
                  <c:v>179.053</c:v>
                </c:pt>
                <c:pt idx="10">
                  <c:v>115.554</c:v>
                </c:pt>
                <c:pt idx="11">
                  <c:v>108.746</c:v>
                </c:pt>
                <c:pt idx="12">
                  <c:v>182.28200000000001</c:v>
                </c:pt>
                <c:pt idx="13">
                  <c:v>91.048000000000002</c:v>
                </c:pt>
                <c:pt idx="14">
                  <c:v>81.510000000000005</c:v>
                </c:pt>
                <c:pt idx="15">
                  <c:v>56.427999999999997</c:v>
                </c:pt>
              </c:numCache>
            </c:numRef>
          </c:val>
          <c:smooth val="0"/>
          <c:extLst>
            <c:ext xmlns:c16="http://schemas.microsoft.com/office/drawing/2014/chart" uri="{C3380CC4-5D6E-409C-BE32-E72D297353CC}">
              <c16:uniqueId val="{00000001-F097-4148-9B4D-DFE0C2264245}"/>
            </c:ext>
          </c:extLst>
        </c:ser>
        <c:dLbls>
          <c:showLegendKey val="0"/>
          <c:showVal val="0"/>
          <c:showCatName val="0"/>
          <c:showSerName val="0"/>
          <c:showPercent val="0"/>
          <c:showBubbleSize val="0"/>
        </c:dLbls>
        <c:smooth val="0"/>
        <c:axId val="26001327"/>
        <c:axId val="142142959"/>
      </c:lineChart>
      <c:catAx>
        <c:axId val="260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2142959"/>
        <c:crosses val="autoZero"/>
        <c:auto val="1"/>
        <c:lblAlgn val="ctr"/>
        <c:lblOffset val="100"/>
        <c:noMultiLvlLbl val="0"/>
      </c:catAx>
      <c:valAx>
        <c:axId val="14214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00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Montenegro, USD </a:t>
            </a:r>
            <a:r>
              <a:rPr lang="en-US" dirty="0" err="1"/>
              <a:t>mn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lineChart>
        <c:grouping val="standard"/>
        <c:varyColors val="0"/>
        <c:ser>
          <c:idx val="0"/>
          <c:order val="0"/>
          <c:tx>
            <c:strRef>
              <c:f>Sheet2!$B$169</c:f>
              <c:strCache>
                <c:ptCount val="1"/>
                <c:pt idx="0">
                  <c:v>All products</c:v>
                </c:pt>
              </c:strCache>
            </c:strRef>
          </c:tx>
          <c:spPr>
            <a:ln w="28575" cap="rnd">
              <a:solidFill>
                <a:schemeClr val="accent1"/>
              </a:solidFill>
              <a:round/>
            </a:ln>
            <a:effectLst/>
          </c:spPr>
          <c:marker>
            <c:symbol val="none"/>
          </c:marker>
          <c:cat>
            <c:numRef>
              <c:f>Sheet2!$C$168:$R$168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Sheet2!$C$169:$R$169</c:f>
              <c:numCache>
                <c:formatCode>General</c:formatCode>
                <c:ptCount val="16"/>
                <c:pt idx="0">
                  <c:v>0</c:v>
                </c:pt>
                <c:pt idx="1">
                  <c:v>0</c:v>
                </c:pt>
                <c:pt idx="2">
                  <c:v>1.349</c:v>
                </c:pt>
                <c:pt idx="3">
                  <c:v>2.125</c:v>
                </c:pt>
                <c:pt idx="4">
                  <c:v>0.745</c:v>
                </c:pt>
                <c:pt idx="5">
                  <c:v>3.0640000000000001</c:v>
                </c:pt>
                <c:pt idx="6">
                  <c:v>12.055999999999999</c:v>
                </c:pt>
                <c:pt idx="7">
                  <c:v>21.457999999999998</c:v>
                </c:pt>
                <c:pt idx="8">
                  <c:v>16.143000000000001</c:v>
                </c:pt>
                <c:pt idx="9">
                  <c:v>53.56</c:v>
                </c:pt>
                <c:pt idx="10">
                  <c:v>24.414000000000001</c:v>
                </c:pt>
                <c:pt idx="11">
                  <c:v>32.616999999999997</c:v>
                </c:pt>
                <c:pt idx="12">
                  <c:v>66.471999999999994</c:v>
                </c:pt>
                <c:pt idx="13">
                  <c:v>42.19</c:v>
                </c:pt>
                <c:pt idx="14">
                  <c:v>43.305</c:v>
                </c:pt>
                <c:pt idx="15">
                  <c:v>57.368000000000002</c:v>
                </c:pt>
              </c:numCache>
            </c:numRef>
          </c:val>
          <c:smooth val="0"/>
          <c:extLst>
            <c:ext xmlns:c16="http://schemas.microsoft.com/office/drawing/2014/chart" uri="{C3380CC4-5D6E-409C-BE32-E72D297353CC}">
              <c16:uniqueId val="{00000000-3A95-4EAA-993E-0933A13409E8}"/>
            </c:ext>
          </c:extLst>
        </c:ser>
        <c:ser>
          <c:idx val="1"/>
          <c:order val="1"/>
          <c:tx>
            <c:strRef>
              <c:f>Sheet2!$B$170</c:f>
              <c:strCache>
                <c:ptCount val="1"/>
                <c:pt idx="0">
                  <c:v>Ores, slag and ash</c:v>
                </c:pt>
              </c:strCache>
            </c:strRef>
          </c:tx>
          <c:spPr>
            <a:ln w="28575" cap="rnd">
              <a:solidFill>
                <a:schemeClr val="accent2"/>
              </a:solidFill>
              <a:round/>
            </a:ln>
            <a:effectLst/>
          </c:spPr>
          <c:marker>
            <c:symbol val="none"/>
          </c:marker>
          <c:cat>
            <c:numRef>
              <c:f>Sheet2!$C$168:$R$168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Sheet2!$C$170:$R$170</c:f>
              <c:numCache>
                <c:formatCode>General</c:formatCode>
                <c:ptCount val="16"/>
                <c:pt idx="0">
                  <c:v>0</c:v>
                </c:pt>
                <c:pt idx="1">
                  <c:v>0</c:v>
                </c:pt>
                <c:pt idx="2">
                  <c:v>0</c:v>
                </c:pt>
                <c:pt idx="3">
                  <c:v>0.41299999999999998</c:v>
                </c:pt>
                <c:pt idx="4">
                  <c:v>0.58199999999999996</c:v>
                </c:pt>
                <c:pt idx="5">
                  <c:v>2.6970000000000001</c:v>
                </c:pt>
                <c:pt idx="6">
                  <c:v>10.946</c:v>
                </c:pt>
                <c:pt idx="7">
                  <c:v>19.771000000000001</c:v>
                </c:pt>
                <c:pt idx="8">
                  <c:v>15.16</c:v>
                </c:pt>
                <c:pt idx="9">
                  <c:v>52.42</c:v>
                </c:pt>
                <c:pt idx="10">
                  <c:v>23.099</c:v>
                </c:pt>
                <c:pt idx="11">
                  <c:v>31.024999999999999</c:v>
                </c:pt>
                <c:pt idx="12">
                  <c:v>63.345999999999997</c:v>
                </c:pt>
                <c:pt idx="13">
                  <c:v>37.968000000000004</c:v>
                </c:pt>
                <c:pt idx="14">
                  <c:v>39.988</c:v>
                </c:pt>
                <c:pt idx="15">
                  <c:v>54.39</c:v>
                </c:pt>
              </c:numCache>
            </c:numRef>
          </c:val>
          <c:smooth val="0"/>
          <c:extLst>
            <c:ext xmlns:c16="http://schemas.microsoft.com/office/drawing/2014/chart" uri="{C3380CC4-5D6E-409C-BE32-E72D297353CC}">
              <c16:uniqueId val="{00000001-3A95-4EAA-993E-0933A13409E8}"/>
            </c:ext>
          </c:extLst>
        </c:ser>
        <c:dLbls>
          <c:showLegendKey val="0"/>
          <c:showVal val="0"/>
          <c:showCatName val="0"/>
          <c:showSerName val="0"/>
          <c:showPercent val="0"/>
          <c:showBubbleSize val="0"/>
        </c:dLbls>
        <c:smooth val="0"/>
        <c:axId val="26001327"/>
        <c:axId val="142142959"/>
      </c:lineChart>
      <c:catAx>
        <c:axId val="260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2142959"/>
        <c:crosses val="autoZero"/>
        <c:auto val="1"/>
        <c:lblAlgn val="ctr"/>
        <c:lblOffset val="100"/>
        <c:noMultiLvlLbl val="0"/>
      </c:catAx>
      <c:valAx>
        <c:axId val="14214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00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Bosnia &amp; </a:t>
            </a:r>
            <a:r>
              <a:rPr lang="en-US" dirty="0" err="1"/>
              <a:t>Herzagovina</a:t>
            </a:r>
            <a:r>
              <a:rPr lang="en-US" dirty="0"/>
              <a:t>, USD </a:t>
            </a:r>
            <a:r>
              <a:rPr lang="en-US" dirty="0" err="1"/>
              <a:t>mn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7.878310731664645E-2"/>
          <c:y val="0.27286581557448725"/>
          <c:w val="0.88506146939574115"/>
          <c:h val="0.37961161929982978"/>
        </c:manualLayout>
      </c:layout>
      <c:lineChart>
        <c:grouping val="standard"/>
        <c:varyColors val="0"/>
        <c:ser>
          <c:idx val="0"/>
          <c:order val="0"/>
          <c:tx>
            <c:strRef>
              <c:f>Sheet2!$B$174</c:f>
              <c:strCache>
                <c:ptCount val="1"/>
                <c:pt idx="0">
                  <c:v>All products</c:v>
                </c:pt>
              </c:strCache>
            </c:strRef>
          </c:tx>
          <c:spPr>
            <a:ln w="28575" cap="rnd">
              <a:solidFill>
                <a:schemeClr val="accent1"/>
              </a:solidFill>
              <a:round/>
            </a:ln>
            <a:effectLst/>
          </c:spPr>
          <c:marker>
            <c:symbol val="none"/>
          </c:marker>
          <c:cat>
            <c:numRef>
              <c:f>Sheet2!$C$173:$R$173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Sheet2!$C$174:$R$174</c:f>
              <c:numCache>
                <c:formatCode>General</c:formatCode>
                <c:ptCount val="16"/>
                <c:pt idx="0">
                  <c:v>1.1619999999999999</c:v>
                </c:pt>
                <c:pt idx="1">
                  <c:v>0.126</c:v>
                </c:pt>
                <c:pt idx="2">
                  <c:v>0.46400000000000002</c:v>
                </c:pt>
                <c:pt idx="3">
                  <c:v>1.6919999999999999</c:v>
                </c:pt>
                <c:pt idx="4">
                  <c:v>2.9540000000000002</c:v>
                </c:pt>
                <c:pt idx="5">
                  <c:v>5.0339999999999998</c:v>
                </c:pt>
                <c:pt idx="6">
                  <c:v>5.8040000000000003</c:v>
                </c:pt>
                <c:pt idx="7">
                  <c:v>5.5919999999999996</c:v>
                </c:pt>
                <c:pt idx="8">
                  <c:v>7.0780000000000003</c:v>
                </c:pt>
                <c:pt idx="9">
                  <c:v>9.1950000000000003</c:v>
                </c:pt>
                <c:pt idx="10">
                  <c:v>16.033000000000001</c:v>
                </c:pt>
                <c:pt idx="11">
                  <c:v>14.715</c:v>
                </c:pt>
                <c:pt idx="12">
                  <c:v>22.050999999999998</c:v>
                </c:pt>
                <c:pt idx="13">
                  <c:v>22.356000000000002</c:v>
                </c:pt>
                <c:pt idx="14">
                  <c:v>17.149000000000001</c:v>
                </c:pt>
                <c:pt idx="15">
                  <c:v>15.234999999999999</c:v>
                </c:pt>
              </c:numCache>
            </c:numRef>
          </c:val>
          <c:smooth val="0"/>
          <c:extLst>
            <c:ext xmlns:c16="http://schemas.microsoft.com/office/drawing/2014/chart" uri="{C3380CC4-5D6E-409C-BE32-E72D297353CC}">
              <c16:uniqueId val="{00000000-ADB5-4BEA-A954-3EEC94B91CC2}"/>
            </c:ext>
          </c:extLst>
        </c:ser>
        <c:ser>
          <c:idx val="1"/>
          <c:order val="1"/>
          <c:tx>
            <c:strRef>
              <c:f>Sheet2!$B$175</c:f>
              <c:strCache>
                <c:ptCount val="1"/>
                <c:pt idx="0">
                  <c:v>Wood and articles of wood; wood charcoal</c:v>
                </c:pt>
              </c:strCache>
            </c:strRef>
          </c:tx>
          <c:spPr>
            <a:ln w="28575" cap="rnd">
              <a:solidFill>
                <a:schemeClr val="accent2"/>
              </a:solidFill>
              <a:round/>
            </a:ln>
            <a:effectLst/>
          </c:spPr>
          <c:marker>
            <c:symbol val="none"/>
          </c:marker>
          <c:cat>
            <c:numRef>
              <c:f>Sheet2!$C$173:$R$173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Sheet2!$C$175:$R$175</c:f>
              <c:numCache>
                <c:formatCode>General</c:formatCode>
                <c:ptCount val="16"/>
                <c:pt idx="0">
                  <c:v>3.7999999999999999E-2</c:v>
                </c:pt>
                <c:pt idx="1">
                  <c:v>5.0000000000000001E-3</c:v>
                </c:pt>
                <c:pt idx="2">
                  <c:v>6.7000000000000004E-2</c:v>
                </c:pt>
                <c:pt idx="3">
                  <c:v>5.7000000000000002E-2</c:v>
                </c:pt>
                <c:pt idx="4">
                  <c:v>0.13400000000000001</c:v>
                </c:pt>
                <c:pt idx="5">
                  <c:v>2.0590000000000002</c:v>
                </c:pt>
                <c:pt idx="6">
                  <c:v>2.258</c:v>
                </c:pt>
                <c:pt idx="7">
                  <c:v>1.863</c:v>
                </c:pt>
                <c:pt idx="8">
                  <c:v>2.7120000000000002</c:v>
                </c:pt>
                <c:pt idx="9">
                  <c:v>5.2279999999999998</c:v>
                </c:pt>
                <c:pt idx="10">
                  <c:v>5.3440000000000003</c:v>
                </c:pt>
                <c:pt idx="11">
                  <c:v>6.1529999999999996</c:v>
                </c:pt>
                <c:pt idx="12">
                  <c:v>10.058999999999999</c:v>
                </c:pt>
                <c:pt idx="13">
                  <c:v>9.1199999999999992</c:v>
                </c:pt>
                <c:pt idx="14">
                  <c:v>7.976</c:v>
                </c:pt>
                <c:pt idx="15">
                  <c:v>6.9530000000000003</c:v>
                </c:pt>
              </c:numCache>
            </c:numRef>
          </c:val>
          <c:smooth val="0"/>
          <c:extLst>
            <c:ext xmlns:c16="http://schemas.microsoft.com/office/drawing/2014/chart" uri="{C3380CC4-5D6E-409C-BE32-E72D297353CC}">
              <c16:uniqueId val="{00000001-ADB5-4BEA-A954-3EEC94B91CC2}"/>
            </c:ext>
          </c:extLst>
        </c:ser>
        <c:ser>
          <c:idx val="2"/>
          <c:order val="2"/>
          <c:tx>
            <c:strRef>
              <c:f>Sheet2!$B$176</c:f>
              <c:strCache>
                <c:ptCount val="1"/>
                <c:pt idx="0">
                  <c:v>Zinc and articles thereof</c:v>
                </c:pt>
              </c:strCache>
            </c:strRef>
          </c:tx>
          <c:spPr>
            <a:ln w="28575" cap="rnd">
              <a:solidFill>
                <a:schemeClr val="accent3"/>
              </a:solidFill>
              <a:round/>
            </a:ln>
            <a:effectLst/>
          </c:spPr>
          <c:marker>
            <c:symbol val="none"/>
          </c:marker>
          <c:cat>
            <c:numRef>
              <c:f>Sheet2!$C$173:$R$173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Sheet2!$C$176:$R$176</c:f>
              <c:numCache>
                <c:formatCode>General</c:formatCode>
                <c:ptCount val="16"/>
                <c:pt idx="0">
                  <c:v>0</c:v>
                </c:pt>
                <c:pt idx="1">
                  <c:v>0</c:v>
                </c:pt>
                <c:pt idx="2">
                  <c:v>0</c:v>
                </c:pt>
                <c:pt idx="3">
                  <c:v>0</c:v>
                </c:pt>
                <c:pt idx="4">
                  <c:v>0</c:v>
                </c:pt>
                <c:pt idx="5">
                  <c:v>0</c:v>
                </c:pt>
                <c:pt idx="6">
                  <c:v>0</c:v>
                </c:pt>
                <c:pt idx="7">
                  <c:v>0</c:v>
                </c:pt>
                <c:pt idx="8">
                  <c:v>4.9000000000000002E-2</c:v>
                </c:pt>
                <c:pt idx="9">
                  <c:v>0.16600000000000001</c:v>
                </c:pt>
                <c:pt idx="10">
                  <c:v>0.38100000000000001</c:v>
                </c:pt>
                <c:pt idx="11">
                  <c:v>0.82099999999999995</c:v>
                </c:pt>
                <c:pt idx="12">
                  <c:v>1.6419999999999999</c:v>
                </c:pt>
                <c:pt idx="13">
                  <c:v>2.41</c:v>
                </c:pt>
                <c:pt idx="14">
                  <c:v>2.294</c:v>
                </c:pt>
                <c:pt idx="15">
                  <c:v>2.5139999999999998</c:v>
                </c:pt>
              </c:numCache>
            </c:numRef>
          </c:val>
          <c:smooth val="0"/>
          <c:extLst>
            <c:ext xmlns:c16="http://schemas.microsoft.com/office/drawing/2014/chart" uri="{C3380CC4-5D6E-409C-BE32-E72D297353CC}">
              <c16:uniqueId val="{00000002-ADB5-4BEA-A954-3EEC94B91CC2}"/>
            </c:ext>
          </c:extLst>
        </c:ser>
        <c:dLbls>
          <c:showLegendKey val="0"/>
          <c:showVal val="0"/>
          <c:showCatName val="0"/>
          <c:showSerName val="0"/>
          <c:showPercent val="0"/>
          <c:showBubbleSize val="0"/>
        </c:dLbls>
        <c:smooth val="0"/>
        <c:axId val="26001327"/>
        <c:axId val="142142959"/>
      </c:lineChart>
      <c:catAx>
        <c:axId val="260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2142959"/>
        <c:crosses val="autoZero"/>
        <c:auto val="1"/>
        <c:lblAlgn val="ctr"/>
        <c:lblOffset val="100"/>
        <c:noMultiLvlLbl val="0"/>
      </c:catAx>
      <c:valAx>
        <c:axId val="14214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001327"/>
        <c:crosses val="autoZero"/>
        <c:crossBetween val="between"/>
      </c:valAx>
      <c:spPr>
        <a:noFill/>
        <a:ln>
          <a:noFill/>
        </a:ln>
        <a:effectLst/>
      </c:spPr>
    </c:plotArea>
    <c:legend>
      <c:legendPos val="b"/>
      <c:layout>
        <c:manualLayout>
          <c:xMode val="edge"/>
          <c:yMode val="edge"/>
          <c:x val="5.7783975357374442E-3"/>
          <c:y val="0.82309877340731519"/>
          <c:w val="0.95228778164091266"/>
          <c:h val="0.146683528300936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Bulgaria, USD </a:t>
            </a:r>
            <a:r>
              <a:rPr lang="en-US" dirty="0" err="1"/>
              <a:t>mn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9.912408531853395E-2"/>
          <c:y val="0.20813499348919498"/>
          <c:w val="0.86792355808082833"/>
          <c:h val="0.52354428114444218"/>
        </c:manualLayout>
      </c:layout>
      <c:lineChart>
        <c:grouping val="standard"/>
        <c:varyColors val="0"/>
        <c:ser>
          <c:idx val="0"/>
          <c:order val="0"/>
          <c:tx>
            <c:strRef>
              <c:f>Sheet2!$B$154</c:f>
              <c:strCache>
                <c:ptCount val="1"/>
                <c:pt idx="0">
                  <c:v>All products</c:v>
                </c:pt>
              </c:strCache>
            </c:strRef>
          </c:tx>
          <c:spPr>
            <a:ln w="28575" cap="rnd">
              <a:solidFill>
                <a:schemeClr val="accent1"/>
              </a:solidFill>
              <a:round/>
            </a:ln>
            <a:effectLst/>
          </c:spPr>
          <c:marker>
            <c:symbol val="none"/>
          </c:marker>
          <c:cat>
            <c:numRef>
              <c:f>Sheet2!$C$153:$R$153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Sheet2!$C$154:$R$154</c:f>
              <c:numCache>
                <c:formatCode>General</c:formatCode>
                <c:ptCount val="16"/>
                <c:pt idx="0">
                  <c:v>89.119</c:v>
                </c:pt>
                <c:pt idx="1">
                  <c:v>81.850999999999999</c:v>
                </c:pt>
                <c:pt idx="2">
                  <c:v>158.00399999999999</c:v>
                </c:pt>
                <c:pt idx="3">
                  <c:v>216.78200000000001</c:v>
                </c:pt>
                <c:pt idx="4">
                  <c:v>140.99700000000001</c:v>
                </c:pt>
                <c:pt idx="5">
                  <c:v>322.99900000000002</c:v>
                </c:pt>
                <c:pt idx="6">
                  <c:v>459.98200000000003</c:v>
                </c:pt>
                <c:pt idx="7">
                  <c:v>840.15700000000004</c:v>
                </c:pt>
                <c:pt idx="8">
                  <c:v>956.74300000000005</c:v>
                </c:pt>
                <c:pt idx="9">
                  <c:v>984.86</c:v>
                </c:pt>
                <c:pt idx="10">
                  <c:v>753.03499999999997</c:v>
                </c:pt>
                <c:pt idx="11">
                  <c:v>583.80600000000004</c:v>
                </c:pt>
                <c:pt idx="12">
                  <c:v>965.34</c:v>
                </c:pt>
                <c:pt idx="13">
                  <c:v>1149.0830000000001</c:v>
                </c:pt>
                <c:pt idx="14">
                  <c:v>1163.231</c:v>
                </c:pt>
                <c:pt idx="15">
                  <c:v>1369.4639999999999</c:v>
                </c:pt>
              </c:numCache>
            </c:numRef>
          </c:val>
          <c:smooth val="0"/>
          <c:extLst>
            <c:ext xmlns:c16="http://schemas.microsoft.com/office/drawing/2014/chart" uri="{C3380CC4-5D6E-409C-BE32-E72D297353CC}">
              <c16:uniqueId val="{00000000-6CAA-4082-A54F-E9BA6F568361}"/>
            </c:ext>
          </c:extLst>
        </c:ser>
        <c:ser>
          <c:idx val="1"/>
          <c:order val="1"/>
          <c:tx>
            <c:strRef>
              <c:f>Sheet2!$B$155</c:f>
              <c:strCache>
                <c:ptCount val="1"/>
                <c:pt idx="0">
                  <c:v>Copper and articles thereof</c:v>
                </c:pt>
              </c:strCache>
            </c:strRef>
          </c:tx>
          <c:spPr>
            <a:ln w="28575" cap="rnd">
              <a:solidFill>
                <a:schemeClr val="accent2"/>
              </a:solidFill>
              <a:round/>
            </a:ln>
            <a:effectLst/>
          </c:spPr>
          <c:marker>
            <c:symbol val="none"/>
          </c:marker>
          <c:cat>
            <c:numRef>
              <c:f>Sheet2!$C$153:$R$153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Sheet2!$C$155:$R$155</c:f>
              <c:numCache>
                <c:formatCode>General</c:formatCode>
                <c:ptCount val="16"/>
                <c:pt idx="0">
                  <c:v>22.181999999999999</c:v>
                </c:pt>
                <c:pt idx="1">
                  <c:v>21.2</c:v>
                </c:pt>
                <c:pt idx="2">
                  <c:v>57.420999999999999</c:v>
                </c:pt>
                <c:pt idx="3">
                  <c:v>102.083</c:v>
                </c:pt>
                <c:pt idx="4">
                  <c:v>47.314</c:v>
                </c:pt>
                <c:pt idx="5">
                  <c:v>181.07599999999999</c:v>
                </c:pt>
                <c:pt idx="6">
                  <c:v>281.55700000000002</c:v>
                </c:pt>
                <c:pt idx="7">
                  <c:v>569.505</c:v>
                </c:pt>
                <c:pt idx="8">
                  <c:v>556.51800000000003</c:v>
                </c:pt>
                <c:pt idx="9">
                  <c:v>545.81200000000001</c:v>
                </c:pt>
                <c:pt idx="10">
                  <c:v>397.315</c:v>
                </c:pt>
                <c:pt idx="11">
                  <c:v>246.38499999999999</c:v>
                </c:pt>
                <c:pt idx="12">
                  <c:v>590.31299999999999</c:v>
                </c:pt>
                <c:pt idx="13">
                  <c:v>697.90200000000004</c:v>
                </c:pt>
                <c:pt idx="14">
                  <c:v>646.255</c:v>
                </c:pt>
                <c:pt idx="15">
                  <c:v>738.99900000000002</c:v>
                </c:pt>
              </c:numCache>
            </c:numRef>
          </c:val>
          <c:smooth val="0"/>
          <c:extLst>
            <c:ext xmlns:c16="http://schemas.microsoft.com/office/drawing/2014/chart" uri="{C3380CC4-5D6E-409C-BE32-E72D297353CC}">
              <c16:uniqueId val="{00000001-6CAA-4082-A54F-E9BA6F568361}"/>
            </c:ext>
          </c:extLst>
        </c:ser>
        <c:ser>
          <c:idx val="2"/>
          <c:order val="2"/>
          <c:tx>
            <c:strRef>
              <c:f>Sheet2!$B$156</c:f>
              <c:strCache>
                <c:ptCount val="1"/>
                <c:pt idx="0">
                  <c:v>Cereals</c:v>
                </c:pt>
              </c:strCache>
            </c:strRef>
          </c:tx>
          <c:spPr>
            <a:ln w="28575" cap="rnd">
              <a:solidFill>
                <a:schemeClr val="accent3"/>
              </a:solidFill>
              <a:round/>
            </a:ln>
            <a:effectLst/>
          </c:spPr>
          <c:marker>
            <c:symbol val="none"/>
          </c:marker>
          <c:cat>
            <c:numRef>
              <c:f>Sheet2!$C$153:$R$153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Sheet2!$C$156:$R$156</c:f>
              <c:numCache>
                <c:formatCode>General</c:formatCode>
                <c:ptCount val="16"/>
                <c:pt idx="0">
                  <c:v>0</c:v>
                </c:pt>
                <c:pt idx="1">
                  <c:v>0</c:v>
                </c:pt>
                <c:pt idx="2">
                  <c:v>0</c:v>
                </c:pt>
                <c:pt idx="3">
                  <c:v>0</c:v>
                </c:pt>
                <c:pt idx="4">
                  <c:v>0</c:v>
                </c:pt>
                <c:pt idx="5">
                  <c:v>0</c:v>
                </c:pt>
                <c:pt idx="6">
                  <c:v>0</c:v>
                </c:pt>
                <c:pt idx="7">
                  <c:v>0</c:v>
                </c:pt>
                <c:pt idx="8">
                  <c:v>0.12</c:v>
                </c:pt>
                <c:pt idx="9">
                  <c:v>32.57</c:v>
                </c:pt>
                <c:pt idx="10">
                  <c:v>39.131</c:v>
                </c:pt>
                <c:pt idx="11">
                  <c:v>0.20300000000000001</c:v>
                </c:pt>
                <c:pt idx="12">
                  <c:v>0.153</c:v>
                </c:pt>
                <c:pt idx="13">
                  <c:v>3.3000000000000002E-2</c:v>
                </c:pt>
                <c:pt idx="14">
                  <c:v>0.92100000000000004</c:v>
                </c:pt>
                <c:pt idx="15">
                  <c:v>59.704999999999998</c:v>
                </c:pt>
              </c:numCache>
            </c:numRef>
          </c:val>
          <c:smooth val="0"/>
          <c:extLst>
            <c:ext xmlns:c16="http://schemas.microsoft.com/office/drawing/2014/chart" uri="{C3380CC4-5D6E-409C-BE32-E72D297353CC}">
              <c16:uniqueId val="{00000002-6CAA-4082-A54F-E9BA6F568361}"/>
            </c:ext>
          </c:extLst>
        </c:ser>
        <c:ser>
          <c:idx val="3"/>
          <c:order val="3"/>
          <c:tx>
            <c:strRef>
              <c:f>Sheet2!$B$157</c:f>
              <c:strCache>
                <c:ptCount val="1"/>
                <c:pt idx="0">
                  <c:v>Ores, slag and ash</c:v>
                </c:pt>
              </c:strCache>
            </c:strRef>
          </c:tx>
          <c:spPr>
            <a:ln w="28575" cap="rnd">
              <a:solidFill>
                <a:schemeClr val="accent4"/>
              </a:solidFill>
              <a:round/>
            </a:ln>
            <a:effectLst/>
          </c:spPr>
          <c:marker>
            <c:symbol val="none"/>
          </c:marker>
          <c:cat>
            <c:numRef>
              <c:f>Sheet2!$C$153:$R$153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Sheet2!$C$157:$R$157</c:f>
              <c:numCache>
                <c:formatCode>General</c:formatCode>
                <c:ptCount val="16"/>
                <c:pt idx="0">
                  <c:v>5.4249999999999998</c:v>
                </c:pt>
                <c:pt idx="1">
                  <c:v>2.9340000000000002</c:v>
                </c:pt>
                <c:pt idx="2">
                  <c:v>26.614999999999998</c:v>
                </c:pt>
                <c:pt idx="3">
                  <c:v>9.7810000000000006</c:v>
                </c:pt>
                <c:pt idx="4">
                  <c:v>8.8480000000000008</c:v>
                </c:pt>
                <c:pt idx="5">
                  <c:v>33.921999999999997</c:v>
                </c:pt>
                <c:pt idx="6">
                  <c:v>30.87</c:v>
                </c:pt>
                <c:pt idx="7">
                  <c:v>115.64</c:v>
                </c:pt>
                <c:pt idx="8">
                  <c:v>213.71600000000001</c:v>
                </c:pt>
                <c:pt idx="9">
                  <c:v>176.91900000000001</c:v>
                </c:pt>
                <c:pt idx="10">
                  <c:v>119.19799999999999</c:v>
                </c:pt>
                <c:pt idx="11">
                  <c:v>113.261</c:v>
                </c:pt>
                <c:pt idx="12">
                  <c:v>74.704999999999998</c:v>
                </c:pt>
                <c:pt idx="13">
                  <c:v>81.153999999999996</c:v>
                </c:pt>
                <c:pt idx="14">
                  <c:v>68.5</c:v>
                </c:pt>
                <c:pt idx="15">
                  <c:v>47.64</c:v>
                </c:pt>
              </c:numCache>
            </c:numRef>
          </c:val>
          <c:smooth val="0"/>
          <c:extLst>
            <c:ext xmlns:c16="http://schemas.microsoft.com/office/drawing/2014/chart" uri="{C3380CC4-5D6E-409C-BE32-E72D297353CC}">
              <c16:uniqueId val="{00000003-6CAA-4082-A54F-E9BA6F568361}"/>
            </c:ext>
          </c:extLst>
        </c:ser>
        <c:dLbls>
          <c:showLegendKey val="0"/>
          <c:showVal val="0"/>
          <c:showCatName val="0"/>
          <c:showSerName val="0"/>
          <c:showPercent val="0"/>
          <c:showBubbleSize val="0"/>
        </c:dLbls>
        <c:smooth val="0"/>
        <c:axId val="26001327"/>
        <c:axId val="142142959"/>
      </c:lineChart>
      <c:catAx>
        <c:axId val="260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2142959"/>
        <c:crosses val="autoZero"/>
        <c:auto val="1"/>
        <c:lblAlgn val="ctr"/>
        <c:lblOffset val="100"/>
        <c:noMultiLvlLbl val="0"/>
      </c:catAx>
      <c:valAx>
        <c:axId val="14214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6001327"/>
        <c:crosses val="autoZero"/>
        <c:crossBetween val="between"/>
      </c:valAx>
      <c:spPr>
        <a:noFill/>
        <a:ln>
          <a:noFill/>
        </a:ln>
        <a:effectLst/>
      </c:spPr>
    </c:plotArea>
    <c:legend>
      <c:legendPos val="b"/>
      <c:layout>
        <c:manualLayout>
          <c:xMode val="edge"/>
          <c:yMode val="edge"/>
          <c:x val="0"/>
          <c:y val="0.8685234497368165"/>
          <c:w val="1"/>
          <c:h val="0.103418410566341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dirty="0"/>
              <a:t>Bulgaria Export to China</a:t>
            </a:r>
            <a:r>
              <a:rPr lang="bg-BG" dirty="0"/>
              <a:t>,</a:t>
            </a:r>
            <a:r>
              <a:rPr lang="bg-BG" baseline="0" dirty="0"/>
              <a:t> 2000-2020</a:t>
            </a:r>
            <a:endParaRPr lang="bg-BG" dirty="0"/>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8.2488554915882834E-2"/>
          <c:y val="8.397052939813926E-2"/>
          <c:w val="0.86064368827193605"/>
          <c:h val="0.76307516461186764"/>
        </c:manualLayout>
      </c:layout>
      <c:bubbleChart>
        <c:varyColors val="0"/>
        <c:ser>
          <c:idx val="0"/>
          <c:order val="0"/>
          <c:tx>
            <c:strRef>
              <c:f>Полша!$D$6</c:f>
              <c:strCache>
                <c:ptCount val="1"/>
                <c:pt idx="0">
                  <c:v>Дял 2013-2020</c:v>
                </c:pt>
              </c:strCache>
            </c:strRef>
          </c:tx>
          <c:spPr>
            <a:solidFill>
              <a:schemeClr val="accent1">
                <a:alpha val="75000"/>
              </a:schemeClr>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EDEC-468D-81F5-4A5ED2D36AF0}"/>
              </c:ext>
            </c:extLst>
          </c:dPt>
          <c:dPt>
            <c:idx val="1"/>
            <c:invertIfNegative val="0"/>
            <c:bubble3D val="0"/>
            <c:spPr>
              <a:solidFill>
                <a:schemeClr val="accent2"/>
              </a:solidFill>
              <a:ln w="25400">
                <a:noFill/>
              </a:ln>
              <a:effectLst/>
            </c:spPr>
            <c:extLst>
              <c:ext xmlns:c16="http://schemas.microsoft.com/office/drawing/2014/chart" uri="{C3380CC4-5D6E-409C-BE32-E72D297353CC}">
                <c16:uniqueId val="{00000003-EDEC-468D-81F5-4A5ED2D36AF0}"/>
              </c:ext>
            </c:extLst>
          </c:dPt>
          <c:dPt>
            <c:idx val="6"/>
            <c:invertIfNegative val="0"/>
            <c:bubble3D val="0"/>
            <c:spPr>
              <a:solidFill>
                <a:schemeClr val="accent2"/>
              </a:solidFill>
              <a:ln w="25400">
                <a:noFill/>
              </a:ln>
              <a:effectLst/>
            </c:spPr>
            <c:extLst>
              <c:ext xmlns:c16="http://schemas.microsoft.com/office/drawing/2014/chart" uri="{C3380CC4-5D6E-409C-BE32-E72D297353CC}">
                <c16:uniqueId val="{00000005-EDEC-468D-81F5-4A5ED2D36AF0}"/>
              </c:ext>
            </c:extLst>
          </c:dPt>
          <c:dLbls>
            <c:dLbl>
              <c:idx val="0"/>
              <c:tx>
                <c:rich>
                  <a:bodyPr/>
                  <a:lstStyle/>
                  <a:p>
                    <a:fld id="{85433129-1A95-42F7-81F4-4A6B4C0FD76B}" type="CELLRANGE">
                      <a:rPr lang="bg-BG"/>
                      <a:pPr/>
                      <a:t>[CELLRANGE]</a:t>
                    </a:fld>
                    <a:r>
                      <a:rPr lang="bg-BG" baseline="0"/>
                      <a:t>; </a:t>
                    </a:r>
                    <a:fld id="{75B80ECE-3259-4247-A5EB-7691CBB9AC88}" type="YVALUE">
                      <a:rPr lang="bg-BG" baseline="0"/>
                      <a:pPr/>
                      <a:t>[Y VALUE]</a:t>
                    </a:fld>
                    <a:r>
                      <a:rPr lang="bg-BG" baseline="0"/>
                      <a:t>; </a:t>
                    </a:r>
                    <a:fld id="{91865866-F229-4BEF-8DE8-067C016A0711}" type="BUBBLESIZE">
                      <a:rPr lang="bg-BG" baseline="0"/>
                      <a:pPr/>
                      <a:t>[BUBBLE SIZE]</a:t>
                    </a:fld>
                    <a:endParaRPr lang="bg-BG" baseline="0"/>
                  </a:p>
                </c:rich>
              </c:tx>
              <c:showLegendKey val="0"/>
              <c:showVal val="1"/>
              <c:showCatName val="0"/>
              <c:showSerName val="0"/>
              <c:showPercent val="0"/>
              <c:showBubbleSize val="1"/>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DEC-468D-81F5-4A5ED2D36AF0}"/>
                </c:ext>
              </c:extLst>
            </c:dLbl>
            <c:dLbl>
              <c:idx val="1"/>
              <c:layout>
                <c:manualLayout>
                  <c:x val="-4.9954586739327907E-2"/>
                  <c:y val="-0.12406947890818866"/>
                </c:manualLayout>
              </c:layout>
              <c:tx>
                <c:rich>
                  <a:bodyPr/>
                  <a:lstStyle/>
                  <a:p>
                    <a:fld id="{A4651204-2DC4-4376-92A9-65EF981725B0}" type="CELLRANGE">
                      <a:rPr lang="en-US" baseline="0"/>
                      <a:pPr/>
                      <a:t>[CELLRANGE]</a:t>
                    </a:fld>
                    <a:r>
                      <a:rPr lang="en-US" baseline="0"/>
                      <a:t>; </a:t>
                    </a:r>
                    <a:fld id="{74B7A8AF-B43F-4EE3-8E9A-6DCF46957922}" type="YVALUE">
                      <a:rPr lang="en-US" baseline="0"/>
                      <a:pPr/>
                      <a:t>[Y VALUE]</a:t>
                    </a:fld>
                    <a:r>
                      <a:rPr lang="en-US" baseline="0"/>
                      <a:t>; </a:t>
                    </a:r>
                    <a:fld id="{03B0CEEB-544D-4A22-B35A-946D494B9645}" type="BUBBLESIZE">
                      <a:rPr lang="en-US" baseline="0"/>
                      <a:pPr/>
                      <a:t>[BUBBLE SIZE]</a:t>
                    </a:fld>
                    <a:endParaRPr lang="en-US" baseline="0"/>
                  </a:p>
                </c:rich>
              </c:tx>
              <c:showLegendKey val="0"/>
              <c:showVal val="1"/>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EDEC-468D-81F5-4A5ED2D36AF0}"/>
                </c:ext>
              </c:extLst>
            </c:dLbl>
            <c:dLbl>
              <c:idx val="2"/>
              <c:layout>
                <c:manualLayout>
                  <c:x val="-2.2706630336058149E-2"/>
                  <c:y val="-0.26468155500413565"/>
                </c:manualLayout>
              </c:layout>
              <c:tx>
                <c:rich>
                  <a:bodyPr/>
                  <a:lstStyle/>
                  <a:p>
                    <a:fld id="{8B33D8A0-3512-4909-856E-20112AE1C04C}" type="CELLRANGE">
                      <a:rPr lang="en-US" baseline="0"/>
                      <a:pPr/>
                      <a:t>[CELLRANGE]</a:t>
                    </a:fld>
                    <a:r>
                      <a:rPr lang="en-US" baseline="0"/>
                      <a:t>; </a:t>
                    </a:r>
                    <a:fld id="{E41EDCF9-5B66-42BE-AB6F-3148C36E9E1C}" type="YVALUE">
                      <a:rPr lang="en-US" baseline="0"/>
                      <a:pPr/>
                      <a:t>[Y VALUE]</a:t>
                    </a:fld>
                    <a:r>
                      <a:rPr lang="en-US" baseline="0"/>
                      <a:t>; </a:t>
                    </a:r>
                    <a:fld id="{225EC441-B9B3-477E-A87E-9B97DF2549CD}" type="BUBBLESIZE">
                      <a:rPr lang="en-US" baseline="0"/>
                      <a:pPr/>
                      <a:t>[BUBBLE SIZE]</a:t>
                    </a:fld>
                    <a:endParaRPr lang="en-US" baseline="0"/>
                  </a:p>
                </c:rich>
              </c:tx>
              <c:showLegendKey val="0"/>
              <c:showVal val="1"/>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6-EDEC-468D-81F5-4A5ED2D36AF0}"/>
                </c:ext>
              </c:extLst>
            </c:dLbl>
            <c:dLbl>
              <c:idx val="3"/>
              <c:layout>
                <c:manualLayout>
                  <c:x val="-7.0390554041780198E-2"/>
                  <c:y val="0.15301902398676592"/>
                </c:manualLayout>
              </c:layout>
              <c:tx>
                <c:rich>
                  <a:bodyPr/>
                  <a:lstStyle/>
                  <a:p>
                    <a:fld id="{423CD1B2-1188-4C43-B3EC-2D9A9CDFF2AE}" type="CELLRANGE">
                      <a:rPr lang="en-US" baseline="0"/>
                      <a:pPr/>
                      <a:t>[CELLRANGE]</a:t>
                    </a:fld>
                    <a:r>
                      <a:rPr lang="en-US" baseline="0"/>
                      <a:t>; </a:t>
                    </a:r>
                    <a:fld id="{F69396F0-B7E7-4D29-BEF8-0433BF87A929}" type="YVALUE">
                      <a:rPr lang="en-US" baseline="0"/>
                      <a:pPr/>
                      <a:t>[Y VALUE]</a:t>
                    </a:fld>
                    <a:r>
                      <a:rPr lang="en-US" baseline="0"/>
                      <a:t>; </a:t>
                    </a:r>
                    <a:fld id="{5702AA7A-7F68-4E84-843F-FCF1543C3024}" type="BUBBLESIZE">
                      <a:rPr lang="en-US" baseline="0"/>
                      <a:pPr/>
                      <a:t>[BUBBLE SIZE]</a:t>
                    </a:fld>
                    <a:endParaRPr lang="en-US" baseline="0"/>
                  </a:p>
                </c:rich>
              </c:tx>
              <c:showLegendKey val="0"/>
              <c:showVal val="1"/>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7-EDEC-468D-81F5-4A5ED2D36AF0}"/>
                </c:ext>
              </c:extLst>
            </c:dLbl>
            <c:dLbl>
              <c:idx val="4"/>
              <c:layout>
                <c:manualLayout>
                  <c:x val="4.7683923705722032E-2"/>
                  <c:y val="-9.9255583126550875E-2"/>
                </c:manualLayout>
              </c:layout>
              <c:tx>
                <c:rich>
                  <a:bodyPr/>
                  <a:lstStyle/>
                  <a:p>
                    <a:fld id="{59A8FF9B-A250-4B90-A91D-F1F19AF2633A}" type="CELLRANGE">
                      <a:rPr lang="en-US" baseline="0"/>
                      <a:pPr/>
                      <a:t>[CELLRANGE]</a:t>
                    </a:fld>
                    <a:r>
                      <a:rPr lang="en-US" baseline="0"/>
                      <a:t>; </a:t>
                    </a:r>
                    <a:fld id="{AF310769-C035-4E0F-BEEB-F5EB71CBB734}" type="YVALUE">
                      <a:rPr lang="en-US" baseline="0"/>
                      <a:pPr/>
                      <a:t>[Y VALUE]</a:t>
                    </a:fld>
                    <a:r>
                      <a:rPr lang="en-US" baseline="0"/>
                      <a:t>; </a:t>
                    </a:r>
                    <a:fld id="{89CF9BA5-73C2-4899-AC66-FD692F9DF499}" type="BUBBLESIZE">
                      <a:rPr lang="en-US" baseline="0"/>
                      <a:pPr/>
                      <a:t>[BUBBLE SIZE]</a:t>
                    </a:fld>
                    <a:endParaRPr lang="en-US" baseline="0"/>
                  </a:p>
                </c:rich>
              </c:tx>
              <c:showLegendKey val="0"/>
              <c:showVal val="1"/>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8-EDEC-468D-81F5-4A5ED2D36AF0}"/>
                </c:ext>
              </c:extLst>
            </c:dLbl>
            <c:dLbl>
              <c:idx val="5"/>
              <c:layout>
                <c:manualLayout>
                  <c:x val="-1.1353315168029065E-3"/>
                  <c:y val="-0.23159636062861869"/>
                </c:manualLayout>
              </c:layout>
              <c:tx>
                <c:rich>
                  <a:bodyPr/>
                  <a:lstStyle/>
                  <a:p>
                    <a:fld id="{601D7D13-6963-4B33-A3E7-2A33B084CEDC}" type="CELLRANGE">
                      <a:rPr lang="en-US" baseline="0"/>
                      <a:pPr/>
                      <a:t>[CELLRANGE]</a:t>
                    </a:fld>
                    <a:r>
                      <a:rPr lang="en-US" baseline="0"/>
                      <a:t>; </a:t>
                    </a:r>
                    <a:fld id="{5CECCC0F-D4EB-4B1C-A4B4-74E83591C8FD}" type="YVALUE">
                      <a:rPr lang="en-US" baseline="0"/>
                      <a:pPr/>
                      <a:t>[Y VALUE]</a:t>
                    </a:fld>
                    <a:r>
                      <a:rPr lang="en-US" baseline="0"/>
                      <a:t>; </a:t>
                    </a:r>
                    <a:fld id="{831E753E-6CD5-43D1-B6EA-9C1B4258F115}" type="BUBBLESIZE">
                      <a:rPr lang="en-US" baseline="0"/>
                      <a:pPr/>
                      <a:t>[BUBBLE SIZE]</a:t>
                    </a:fld>
                    <a:endParaRPr lang="en-US" baseline="0"/>
                  </a:p>
                </c:rich>
              </c:tx>
              <c:showLegendKey val="0"/>
              <c:showVal val="1"/>
              <c:showCatName val="0"/>
              <c:showSerName val="0"/>
              <c:showPercent val="0"/>
              <c:showBubbleSize val="1"/>
              <c:extLst>
                <c:ext xmlns:c15="http://schemas.microsoft.com/office/drawing/2012/chart" uri="{CE6537A1-D6FC-4f65-9D91-7224C49458BB}">
                  <c15:layout>
                    <c:manualLayout>
                      <c:w val="0.28692098092643054"/>
                      <c:h val="0.18910272692340258"/>
                    </c:manualLayout>
                  </c15:layout>
                  <c15:dlblFieldTable/>
                  <c15:showDataLabelsRange val="1"/>
                </c:ext>
                <c:ext xmlns:c16="http://schemas.microsoft.com/office/drawing/2014/chart" uri="{C3380CC4-5D6E-409C-BE32-E72D297353CC}">
                  <c16:uniqueId val="{00000009-EDEC-468D-81F5-4A5ED2D36AF0}"/>
                </c:ext>
              </c:extLst>
            </c:dLbl>
            <c:dLbl>
              <c:idx val="6"/>
              <c:layout>
                <c:manualLayout>
                  <c:x val="-2.2706630336059796E-3"/>
                  <c:y val="-8.6848635235732011E-2"/>
                </c:manualLayout>
              </c:layout>
              <c:tx>
                <c:rich>
                  <a:bodyPr/>
                  <a:lstStyle/>
                  <a:p>
                    <a:fld id="{B35FAB25-2450-4682-A14A-2EEC7DFF959E}" type="CELLRANGE">
                      <a:rPr lang="en-US" baseline="0"/>
                      <a:pPr/>
                      <a:t>[CELLRANGE]</a:t>
                    </a:fld>
                    <a:r>
                      <a:rPr lang="en-US" baseline="0"/>
                      <a:t>; </a:t>
                    </a:r>
                    <a:fld id="{2ED2DBEC-D589-4CB2-9911-F18751833050}" type="YVALUE">
                      <a:rPr lang="en-US" baseline="0"/>
                      <a:pPr/>
                      <a:t>[Y VALUE]</a:t>
                    </a:fld>
                    <a:r>
                      <a:rPr lang="en-US" baseline="0"/>
                      <a:t>; </a:t>
                    </a:r>
                    <a:fld id="{9882DEF3-C885-4251-B769-0506AF1D9B7D}" type="BUBBLESIZE">
                      <a:rPr lang="en-US" baseline="0"/>
                      <a:pPr/>
                      <a:t>[BUBBLE SIZE]</a:t>
                    </a:fld>
                    <a:endParaRPr lang="en-US" baseline="0"/>
                  </a:p>
                </c:rich>
              </c:tx>
              <c:showLegendKey val="0"/>
              <c:showVal val="1"/>
              <c:showCatName val="0"/>
              <c:showSerName val="0"/>
              <c:showPercent val="0"/>
              <c:showBubbleSize val="1"/>
              <c:extLst>
                <c:ext xmlns:c15="http://schemas.microsoft.com/office/drawing/2012/chart" uri="{CE6537A1-D6FC-4f65-9D91-7224C49458BB}">
                  <c15:layout>
                    <c:manualLayout>
                      <c:w val="0.18955495004541326"/>
                      <c:h val="0.11842448043870446"/>
                    </c:manualLayout>
                  </c15:layout>
                  <c15:dlblFieldTable/>
                  <c15:showDataLabelsRange val="1"/>
                </c:ext>
                <c:ext xmlns:c16="http://schemas.microsoft.com/office/drawing/2014/chart" uri="{C3380CC4-5D6E-409C-BE32-E72D297353CC}">
                  <c16:uniqueId val="{00000005-EDEC-468D-81F5-4A5ED2D36AF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1"/>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Полша!$C$122:$C$128</c:f>
              <c:numCache>
                <c:formatCode>0%</c:formatCode>
                <c:ptCount val="7"/>
                <c:pt idx="0">
                  <c:v>0.32789774993800735</c:v>
                </c:pt>
                <c:pt idx="1">
                  <c:v>-0.77708734956671477</c:v>
                </c:pt>
                <c:pt idx="2">
                  <c:v>0.65173677311725453</c:v>
                </c:pt>
                <c:pt idx="3">
                  <c:v>0.71669077020061556</c:v>
                </c:pt>
                <c:pt idx="4">
                  <c:v>1.9910543130990415</c:v>
                </c:pt>
                <c:pt idx="5">
                  <c:v>8.6774707757704572</c:v>
                </c:pt>
                <c:pt idx="6">
                  <c:v>15.328056288478454</c:v>
                </c:pt>
              </c:numCache>
            </c:numRef>
          </c:xVal>
          <c:yVal>
            <c:numRef>
              <c:f>Полша!$D$122:$D$128</c:f>
              <c:numCache>
                <c:formatCode>0%</c:formatCode>
                <c:ptCount val="7"/>
                <c:pt idx="0">
                  <c:v>0.55762594501184903</c:v>
                </c:pt>
                <c:pt idx="1">
                  <c:v>0.11293748001718995</c:v>
                </c:pt>
                <c:pt idx="2">
                  <c:v>7.4514715801857326E-2</c:v>
                </c:pt>
                <c:pt idx="3">
                  <c:v>3.7081912929329178E-2</c:v>
                </c:pt>
                <c:pt idx="4">
                  <c:v>3.3293538048153555E-2</c:v>
                </c:pt>
                <c:pt idx="5">
                  <c:v>2.7682705655447525E-2</c:v>
                </c:pt>
                <c:pt idx="6">
                  <c:v>2.5822143590574397E-2</c:v>
                </c:pt>
              </c:numCache>
            </c:numRef>
          </c:yVal>
          <c:bubbleSize>
            <c:numRef>
              <c:f>Полша!$E$122:$E$128</c:f>
              <c:numCache>
                <c:formatCode>0.0</c:formatCode>
                <c:ptCount val="7"/>
                <c:pt idx="0">
                  <c:v>5.4516369999999998</c:v>
                </c:pt>
                <c:pt idx="1">
                  <c:v>1.0755250000000001</c:v>
                </c:pt>
                <c:pt idx="2">
                  <c:v>0.71349600000000002</c:v>
                </c:pt>
                <c:pt idx="3">
                  <c:v>0.34825600000000001</c:v>
                </c:pt>
                <c:pt idx="4">
                  <c:v>0.29338799999999998</c:v>
                </c:pt>
                <c:pt idx="5">
                  <c:v>0.22886699999999999</c:v>
                </c:pt>
                <c:pt idx="6">
                  <c:v>0.20843800000000001</c:v>
                </c:pt>
              </c:numCache>
            </c:numRef>
          </c:bubbleSize>
          <c:bubble3D val="0"/>
          <c:extLst>
            <c:ext xmlns:c15="http://schemas.microsoft.com/office/drawing/2012/chart" uri="{02D57815-91ED-43cb-92C2-25804820EDAC}">
              <c15:datalabelsRange>
                <c15:f>Полша!$B$122:$B$128</c15:f>
                <c15:dlblRangeCache>
                  <c:ptCount val="7"/>
                  <c:pt idx="0">
                    <c:v>Copper and articles thereof</c:v>
                  </c:pt>
                  <c:pt idx="1">
                    <c:v>Ores, slag and ash</c:v>
                  </c:pt>
                  <c:pt idx="2">
                    <c:v>Electrical machinery and equipment and parts thereof; sound recorders and reproducers, television ...</c:v>
                  </c:pt>
                  <c:pt idx="3">
                    <c:v>Articles of apparel and clothing accessories, not knitted or crocheted</c:v>
                  </c:pt>
                  <c:pt idx="4">
                    <c:v>Machinery, mechanical appliances, nuclear reactors, boilers; parts thereof</c:v>
                  </c:pt>
                  <c:pt idx="5">
                    <c:v>Optical, photographic, cinematographic, measuring, checking, precision, medical or surgical ...</c:v>
                  </c:pt>
                  <c:pt idx="6">
                    <c:v>Salt; sulphur; earths and stone; plastering materials, lime and cement</c:v>
                  </c:pt>
                </c15:dlblRangeCache>
              </c15:datalabelsRange>
            </c:ext>
            <c:ext xmlns:c16="http://schemas.microsoft.com/office/drawing/2014/chart" uri="{C3380CC4-5D6E-409C-BE32-E72D297353CC}">
              <c16:uniqueId val="{0000000A-EDEC-468D-81F5-4A5ED2D36AF0}"/>
            </c:ext>
          </c:extLst>
        </c:ser>
        <c:dLbls>
          <c:showLegendKey val="0"/>
          <c:showVal val="0"/>
          <c:showCatName val="0"/>
          <c:showSerName val="0"/>
          <c:showPercent val="0"/>
          <c:showBubbleSize val="0"/>
        </c:dLbls>
        <c:bubbleScale val="100"/>
        <c:showNegBubbles val="1"/>
        <c:axId val="706633759"/>
        <c:axId val="479800623"/>
      </c:bubbleChart>
      <c:valAx>
        <c:axId val="706633759"/>
        <c:scaling>
          <c:orientation val="minMax"/>
          <c:max val="16"/>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US" dirty="0"/>
                  <a:t>Export to China Growth  </a:t>
                </a:r>
                <a:r>
                  <a:rPr lang="bg-BG" dirty="0"/>
                  <a:t>2013-2020</a:t>
                </a:r>
              </a:p>
            </c:rich>
          </c:tx>
          <c:layout>
            <c:manualLayout>
              <c:xMode val="edge"/>
              <c:yMode val="edge"/>
              <c:x val="0.66286393185865378"/>
              <c:y val="0.9293728792585790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bg-BG"/>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bg-BG"/>
          </a:p>
        </c:txPr>
        <c:crossAx val="479800623"/>
        <c:crosses val="autoZero"/>
        <c:crossBetween val="midCat"/>
      </c:valAx>
      <c:valAx>
        <c:axId val="479800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US" dirty="0"/>
                  <a:t>Share of Export to China  </a:t>
                </a:r>
                <a:r>
                  <a:rPr lang="bg-BG" dirty="0"/>
                  <a:t>2013-2020</a:t>
                </a:r>
                <a:endParaRPr lang="en-US" dirty="0"/>
              </a:p>
            </c:rich>
          </c:tx>
          <c:layout>
            <c:manualLayout>
              <c:xMode val="edge"/>
              <c:yMode val="edge"/>
              <c:x val="1.1353315168029064E-2"/>
              <c:y val="0.15616732771927083"/>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bg-BG"/>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bg-BG"/>
          </a:p>
        </c:txPr>
        <c:crossAx val="706633759"/>
        <c:crosses val="autoZero"/>
        <c:crossBetween val="midCat"/>
      </c:valAx>
      <c:spPr>
        <a:noFill/>
        <a:ln>
          <a:noFill/>
        </a:ln>
        <a:effectLst/>
      </c:spPr>
    </c:plotArea>
    <c:plotVisOnly val="1"/>
    <c:dispBlanksAs val="gap"/>
    <c:showDLblsOverMax val="0"/>
  </c:chart>
  <c:spPr>
    <a:noFill/>
    <a:ln>
      <a:noFill/>
    </a:ln>
    <a:effectLst/>
  </c:spPr>
  <c:txPr>
    <a:bodyPr/>
    <a:lstStyle/>
    <a:p>
      <a:pPr>
        <a:defRPr sz="700"/>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56636-FD9C-494B-A60D-1684A5621015}" type="datetimeFigureOut">
              <a:rPr lang="bg-BG" smtClean="0"/>
              <a:t>23.6.2023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046F8-955F-4768-9055-2ED65A24C7E1}" type="slidenum">
              <a:rPr lang="bg-BG" smtClean="0"/>
              <a:t>‹#›</a:t>
            </a:fld>
            <a:endParaRPr lang="bg-BG"/>
          </a:p>
        </p:txBody>
      </p:sp>
    </p:spTree>
    <p:extLst>
      <p:ext uri="{BB962C8B-B14F-4D97-AF65-F5344CB8AC3E}">
        <p14:creationId xmlns:p14="http://schemas.microsoft.com/office/powerpoint/2010/main" val="22068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D495-6974-4F1F-BE9F-924C15F75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E04082B1-47B2-4C3E-B077-04D25A230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64A21127-2F1B-4FC6-8BBE-6E30086CD113}"/>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5" name="Footer Placeholder 4">
            <a:extLst>
              <a:ext uri="{FF2B5EF4-FFF2-40B4-BE49-F238E27FC236}">
                <a16:creationId xmlns:a16="http://schemas.microsoft.com/office/drawing/2014/main" id="{A896DFD8-443E-4B5B-B428-98557F6D5FFA}"/>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F4586D0B-680C-425B-A14B-C587EE659348}"/>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329654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D905-D6B1-4FA6-B66A-C9D6BE08286A}"/>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60FE37A4-D71A-4699-92BA-04EBDFD367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2AA29C5-4B5D-42CD-B69A-2D5F2D0B1CE6}"/>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5" name="Footer Placeholder 4">
            <a:extLst>
              <a:ext uri="{FF2B5EF4-FFF2-40B4-BE49-F238E27FC236}">
                <a16:creationId xmlns:a16="http://schemas.microsoft.com/office/drawing/2014/main" id="{D6C76E66-A420-45F1-91C2-DAA0D0A805F2}"/>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BC65AE3B-D138-4C6A-90CB-992B345B863D}"/>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309594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46B95-1B56-49D4-88A5-CA94D7B05D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355F4CB8-3609-49F0-A43C-84928F8978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BB7B53EF-F20F-461E-BAC6-F358D1AB28D2}"/>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5" name="Footer Placeholder 4">
            <a:extLst>
              <a:ext uri="{FF2B5EF4-FFF2-40B4-BE49-F238E27FC236}">
                <a16:creationId xmlns:a16="http://schemas.microsoft.com/office/drawing/2014/main" id="{A55EEA7E-CA4B-4111-B11C-7F0E536D2C8A}"/>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4BF7E6D-7532-4C81-A467-E7EDFC1EB7E4}"/>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332166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860A-5AC1-4215-952C-25C473C52DE9}"/>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F4585F86-5351-4124-83AE-D5AA530FB1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51B4D2B3-5D8B-452E-A2C3-39281B0572EC}"/>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5" name="Footer Placeholder 4">
            <a:extLst>
              <a:ext uri="{FF2B5EF4-FFF2-40B4-BE49-F238E27FC236}">
                <a16:creationId xmlns:a16="http://schemas.microsoft.com/office/drawing/2014/main" id="{2CA47F3D-6345-449E-948E-EBFA17E2703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1FB70A11-BF32-45B8-85B1-A827A8C3D553}"/>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233915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EF18-6B74-4619-BFAE-2D0BFCD42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4A4F732A-CDC5-49A2-B33A-B9868B846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5C50B-8232-4F05-AC7E-CAE6197C91F0}"/>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5" name="Footer Placeholder 4">
            <a:extLst>
              <a:ext uri="{FF2B5EF4-FFF2-40B4-BE49-F238E27FC236}">
                <a16:creationId xmlns:a16="http://schemas.microsoft.com/office/drawing/2014/main" id="{2A57EF89-3DA1-456D-A959-77C52D4F63AB}"/>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832EF22-AA63-40CA-92F4-C1622C0A6727}"/>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386705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8EEF-1FAE-419C-816B-20D8DFB02BA9}"/>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A6AA9D26-E230-4E80-ADF4-4E526CE576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5D14CE38-E10B-4525-B708-7F0A1D0980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24568BA2-6D47-4651-9B21-BE962FB428F2}"/>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6" name="Footer Placeholder 5">
            <a:extLst>
              <a:ext uri="{FF2B5EF4-FFF2-40B4-BE49-F238E27FC236}">
                <a16:creationId xmlns:a16="http://schemas.microsoft.com/office/drawing/2014/main" id="{5C8BAAC3-89AB-4C43-9719-62D326E81870}"/>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8B9B482E-A24D-4929-9191-D70F6B6E8634}"/>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331243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8925-D4DC-4676-BFE0-D75A39FC3C13}"/>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C3DFF185-999A-4035-BA30-DCCCAE548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38C8E4-CC7C-4814-8CE3-DA3F370E25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0D02E4F0-AEEA-4DA3-9E3B-87333E219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24A5A3-7908-47F9-BBFA-6127873996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208BECCD-5EA7-4BE3-AA03-EEAE3C9E11C6}"/>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8" name="Footer Placeholder 7">
            <a:extLst>
              <a:ext uri="{FF2B5EF4-FFF2-40B4-BE49-F238E27FC236}">
                <a16:creationId xmlns:a16="http://schemas.microsoft.com/office/drawing/2014/main" id="{AC57EF50-1915-426B-A688-2639CF30D3A1}"/>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ED98EE0B-20C6-46E5-A681-85C838571169}"/>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367484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8120-D4DF-40A0-85C7-291D73EEBEDE}"/>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6346A09E-0766-4DE7-B138-1D4CBA75BFFB}"/>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4" name="Footer Placeholder 3">
            <a:extLst>
              <a:ext uri="{FF2B5EF4-FFF2-40B4-BE49-F238E27FC236}">
                <a16:creationId xmlns:a16="http://schemas.microsoft.com/office/drawing/2014/main" id="{5EB1F527-93F2-4836-A044-FB2DE55F87AD}"/>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D753B651-EAB7-406B-834A-D801086BA901}"/>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1061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2C80E-D4F3-49EA-9B0F-150CC192EA47}"/>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3" name="Footer Placeholder 2">
            <a:extLst>
              <a:ext uri="{FF2B5EF4-FFF2-40B4-BE49-F238E27FC236}">
                <a16:creationId xmlns:a16="http://schemas.microsoft.com/office/drawing/2014/main" id="{3F9DDC33-D83C-45A6-B6EC-167E8AEE2524}"/>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185E8C9D-59FC-4A9E-9D1E-EE627A4BA9DF}"/>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260890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ECB1-B7BA-4F19-9B0D-7AB9E38CA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8F379536-E23F-468F-BC38-9EA7147EB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CF79C490-6E96-429E-A671-2C4227215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C1F803-FB92-4C4E-A5E2-3BD7B4D5652F}"/>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6" name="Footer Placeholder 5">
            <a:extLst>
              <a:ext uri="{FF2B5EF4-FFF2-40B4-BE49-F238E27FC236}">
                <a16:creationId xmlns:a16="http://schemas.microsoft.com/office/drawing/2014/main" id="{C7409EA9-431E-4C91-8AD1-F367E5BA68E9}"/>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51257E70-DB87-40F1-BBCC-230746167AEC}"/>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293169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4E35-7A98-4E06-80AA-58FB46E25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22B60D22-EF29-4AB6-9328-EB5F7DFA8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FD07CE91-A6BA-4A31-9CD0-3C449A66B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C6E1D-42C4-41A1-B932-F3C20D5FAD1F}"/>
              </a:ext>
            </a:extLst>
          </p:cNvPr>
          <p:cNvSpPr>
            <a:spLocks noGrp="1"/>
          </p:cNvSpPr>
          <p:nvPr>
            <p:ph type="dt" sz="half" idx="10"/>
          </p:nvPr>
        </p:nvSpPr>
        <p:spPr/>
        <p:txBody>
          <a:bodyPr/>
          <a:lstStyle/>
          <a:p>
            <a:fld id="{198D2E42-27ED-4D8F-97C6-BFA5024A94EA}" type="datetimeFigureOut">
              <a:rPr lang="bg-BG" smtClean="0"/>
              <a:t>23.6.2023 г.</a:t>
            </a:fld>
            <a:endParaRPr lang="bg-BG"/>
          </a:p>
        </p:txBody>
      </p:sp>
      <p:sp>
        <p:nvSpPr>
          <p:cNvPr id="6" name="Footer Placeholder 5">
            <a:extLst>
              <a:ext uri="{FF2B5EF4-FFF2-40B4-BE49-F238E27FC236}">
                <a16:creationId xmlns:a16="http://schemas.microsoft.com/office/drawing/2014/main" id="{589C9D0A-AEA4-4AC9-8D68-25D9B1BFB6FB}"/>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2F804FD1-602D-4617-9D37-E8DFEF177F5B}"/>
              </a:ext>
            </a:extLst>
          </p:cNvPr>
          <p:cNvSpPr>
            <a:spLocks noGrp="1"/>
          </p:cNvSpPr>
          <p:nvPr>
            <p:ph type="sldNum" sz="quarter" idx="12"/>
          </p:nvPr>
        </p:nvSpPr>
        <p:spPr/>
        <p:txBody>
          <a:bodyPr/>
          <a:lstStyle/>
          <a:p>
            <a:fld id="{F1537B60-9053-4EA1-9D77-4E02BD5DF6DF}" type="slidenum">
              <a:rPr lang="bg-BG" smtClean="0"/>
              <a:t>‹#›</a:t>
            </a:fld>
            <a:endParaRPr lang="bg-BG"/>
          </a:p>
        </p:txBody>
      </p:sp>
    </p:spTree>
    <p:extLst>
      <p:ext uri="{BB962C8B-B14F-4D97-AF65-F5344CB8AC3E}">
        <p14:creationId xmlns:p14="http://schemas.microsoft.com/office/powerpoint/2010/main" val="160093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AAC0C-EE2C-4FEE-B11F-3066088D9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92C76449-9D52-4117-AD98-09140A433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0C4A0D46-2A9F-41F1-85EB-65A0939B1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D2E42-27ED-4D8F-97C6-BFA5024A94EA}" type="datetimeFigureOut">
              <a:rPr lang="bg-BG" smtClean="0"/>
              <a:t>23.6.2023 г.</a:t>
            </a:fld>
            <a:endParaRPr lang="bg-BG"/>
          </a:p>
        </p:txBody>
      </p:sp>
      <p:sp>
        <p:nvSpPr>
          <p:cNvPr id="5" name="Footer Placeholder 4">
            <a:extLst>
              <a:ext uri="{FF2B5EF4-FFF2-40B4-BE49-F238E27FC236}">
                <a16:creationId xmlns:a16="http://schemas.microsoft.com/office/drawing/2014/main" id="{BA0074DC-1444-4C01-8126-A338BB104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a:extLst>
              <a:ext uri="{FF2B5EF4-FFF2-40B4-BE49-F238E27FC236}">
                <a16:creationId xmlns:a16="http://schemas.microsoft.com/office/drawing/2014/main" id="{A81F53C3-98FB-4F40-9F0D-B428DAD8F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37B60-9053-4EA1-9D77-4E02BD5DF6DF}" type="slidenum">
              <a:rPr lang="bg-BG" smtClean="0"/>
              <a:t>‹#›</a:t>
            </a:fld>
            <a:endParaRPr lang="bg-BG"/>
          </a:p>
        </p:txBody>
      </p:sp>
    </p:spTree>
    <p:extLst>
      <p:ext uri="{BB962C8B-B14F-4D97-AF65-F5344CB8AC3E}">
        <p14:creationId xmlns:p14="http://schemas.microsoft.com/office/powerpoint/2010/main" val="383992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727B-08B2-4010-BC7B-6CEF6F61EAE1}"/>
              </a:ext>
            </a:extLst>
          </p:cNvPr>
          <p:cNvSpPr>
            <a:spLocks noGrp="1"/>
          </p:cNvSpPr>
          <p:nvPr>
            <p:ph type="ctrTitle"/>
          </p:nvPr>
        </p:nvSpPr>
        <p:spPr>
          <a:xfrm>
            <a:off x="1136342" y="1703465"/>
            <a:ext cx="9687602" cy="2387600"/>
          </a:xfrm>
          <a:solidFill>
            <a:schemeClr val="bg1"/>
          </a:solidFill>
          <a:effectLst>
            <a:glow rad="127000">
              <a:schemeClr val="accent1">
                <a:alpha val="0"/>
              </a:schemeClr>
            </a:glow>
          </a:effectLst>
        </p:spPr>
        <p:txBody>
          <a:bodyPr>
            <a:noAutofit/>
          </a:bodyPr>
          <a:lstStyle/>
          <a:p>
            <a:r>
              <a:rPr lang="en-US" sz="3200" b="1" dirty="0">
                <a:latin typeface="Arial Black" panose="020B0A04020102020204" pitchFamily="34" charset="0"/>
              </a:rPr>
              <a:t>Potential for the Development of the Bulgarian-Chinese Trade and Investment Relations in the context of “1</a:t>
            </a:r>
            <a:r>
              <a:rPr lang="bg-BG" sz="3200" b="1" dirty="0">
                <a:latin typeface="Arial Black" panose="020B0A04020102020204" pitchFamily="34" charset="0"/>
              </a:rPr>
              <a:t>6</a:t>
            </a:r>
            <a:r>
              <a:rPr lang="en-US" sz="3200" b="1" dirty="0">
                <a:latin typeface="Arial Black" panose="020B0A04020102020204" pitchFamily="34" charset="0"/>
              </a:rPr>
              <a:t>+1”</a:t>
            </a:r>
            <a:endParaRPr lang="bg-BG" sz="3200" b="1" dirty="0">
              <a:latin typeface="Arial Black" panose="020B0A04020102020204" pitchFamily="34" charset="0"/>
            </a:endParaRPr>
          </a:p>
        </p:txBody>
      </p:sp>
      <p:sp>
        <p:nvSpPr>
          <p:cNvPr id="3" name="Subtitle 2">
            <a:extLst>
              <a:ext uri="{FF2B5EF4-FFF2-40B4-BE49-F238E27FC236}">
                <a16:creationId xmlns:a16="http://schemas.microsoft.com/office/drawing/2014/main" id="{5212A78B-C43B-4C2C-842F-5CE40E0A9747}"/>
              </a:ext>
            </a:extLst>
          </p:cNvPr>
          <p:cNvSpPr>
            <a:spLocks noGrp="1"/>
          </p:cNvSpPr>
          <p:nvPr>
            <p:ph type="subTitle" idx="1"/>
          </p:nvPr>
        </p:nvSpPr>
        <p:spPr>
          <a:xfrm>
            <a:off x="4059507" y="5540354"/>
            <a:ext cx="4384873" cy="481475"/>
          </a:xfrm>
        </p:spPr>
        <p:txBody>
          <a:bodyPr>
            <a:normAutofit/>
          </a:bodyPr>
          <a:lstStyle/>
          <a:p>
            <a:r>
              <a:rPr lang="en-US" sz="1400" dirty="0"/>
              <a:t>dr. Teodora Peneva</a:t>
            </a:r>
            <a:endParaRPr lang="bg-BG" sz="1400" dirty="0"/>
          </a:p>
        </p:txBody>
      </p:sp>
      <p:pic>
        <p:nvPicPr>
          <p:cNvPr id="4" name="Picture 4" descr="blanka_new_colored_180">
            <a:extLst>
              <a:ext uri="{FF2B5EF4-FFF2-40B4-BE49-F238E27FC236}">
                <a16:creationId xmlns:a16="http://schemas.microsoft.com/office/drawing/2014/main" id="{D40352BE-4386-4AD0-A590-8AA2BE428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319" y="108890"/>
            <a:ext cx="69151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1C08EE87-D4FC-487F-B89A-19215BFBB7B2}"/>
              </a:ext>
            </a:extLst>
          </p:cNvPr>
          <p:cNvSpPr txBox="1">
            <a:spLocks/>
          </p:cNvSpPr>
          <p:nvPr/>
        </p:nvSpPr>
        <p:spPr>
          <a:xfrm>
            <a:off x="2654423" y="4240473"/>
            <a:ext cx="7102136" cy="13912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The Seventh High-Level Think Tanks Symposium of China and Central &amp; Eastern European Countries</a:t>
            </a:r>
          </a:p>
          <a:p>
            <a:r>
              <a:rPr lang="bg-BG" sz="2000" b="1" dirty="0"/>
              <a:t>26.10.2021 </a:t>
            </a:r>
          </a:p>
        </p:txBody>
      </p:sp>
    </p:spTree>
    <p:extLst>
      <p:ext uri="{BB962C8B-B14F-4D97-AF65-F5344CB8AC3E}">
        <p14:creationId xmlns:p14="http://schemas.microsoft.com/office/powerpoint/2010/main" val="342429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5A5102-325D-462E-9519-6020658410EA}"/>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Bulgaria’s Import Potential</a:t>
            </a:r>
            <a:endParaRPr lang="bg-BG" sz="3200" dirty="0">
              <a:solidFill>
                <a:schemeClr val="bg1"/>
              </a:solidFill>
            </a:endParaRPr>
          </a:p>
        </p:txBody>
      </p:sp>
      <p:pic>
        <p:nvPicPr>
          <p:cNvPr id="12" name="Picture 11">
            <a:extLst>
              <a:ext uri="{FF2B5EF4-FFF2-40B4-BE49-F238E27FC236}">
                <a16:creationId xmlns:a16="http://schemas.microsoft.com/office/drawing/2014/main" id="{AE449157-62FC-44DF-AD0D-07B0AE4AF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 y="1369639"/>
            <a:ext cx="8639130" cy="5421778"/>
          </a:xfrm>
          <a:prstGeom prst="rect">
            <a:avLst/>
          </a:prstGeom>
        </p:spPr>
      </p:pic>
      <p:pic>
        <p:nvPicPr>
          <p:cNvPr id="6" name="Picture 5">
            <a:extLst>
              <a:ext uri="{FF2B5EF4-FFF2-40B4-BE49-F238E27FC236}">
                <a16:creationId xmlns:a16="http://schemas.microsoft.com/office/drawing/2014/main" id="{346FFCD0-F99D-4A31-820E-9B9D0834144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350" y="4184322"/>
            <a:ext cx="4379650" cy="2673678"/>
          </a:xfrm>
          <a:prstGeom prst="rect">
            <a:avLst/>
          </a:prstGeom>
        </p:spPr>
      </p:pic>
    </p:spTree>
    <p:extLst>
      <p:ext uri="{BB962C8B-B14F-4D97-AF65-F5344CB8AC3E}">
        <p14:creationId xmlns:p14="http://schemas.microsoft.com/office/powerpoint/2010/main" val="57303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90700A-5A99-4D20-B932-4531CC54F879}"/>
              </a:ext>
            </a:extLst>
          </p:cNvPr>
          <p:cNvSpPr/>
          <p:nvPr/>
        </p:nvSpPr>
        <p:spPr>
          <a:xfrm flipV="1">
            <a:off x="621746" y="2311398"/>
            <a:ext cx="8335925" cy="13255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a:extLst>
              <a:ext uri="{FF2B5EF4-FFF2-40B4-BE49-F238E27FC236}">
                <a16:creationId xmlns:a16="http://schemas.microsoft.com/office/drawing/2014/main" id="{2A503475-02D0-4AFA-907E-57DACDBA52D4}"/>
              </a:ext>
            </a:extLst>
          </p:cNvPr>
          <p:cNvSpPr>
            <a:spLocks noGrp="1"/>
          </p:cNvSpPr>
          <p:nvPr>
            <p:ph type="title"/>
          </p:nvPr>
        </p:nvSpPr>
        <p:spPr/>
        <p:txBody>
          <a:bodyPr/>
          <a:lstStyle/>
          <a:p>
            <a:r>
              <a:rPr lang="en-US" b="1" dirty="0"/>
              <a:t>Content</a:t>
            </a:r>
            <a:endParaRPr lang="bg-BG" b="1" dirty="0"/>
          </a:p>
        </p:txBody>
      </p:sp>
      <p:sp>
        <p:nvSpPr>
          <p:cNvPr id="3" name="Content Placeholder 2">
            <a:extLst>
              <a:ext uri="{FF2B5EF4-FFF2-40B4-BE49-F238E27FC236}">
                <a16:creationId xmlns:a16="http://schemas.microsoft.com/office/drawing/2014/main" id="{B16FA755-C418-4B49-966B-105DDA8D7071}"/>
              </a:ext>
            </a:extLst>
          </p:cNvPr>
          <p:cNvSpPr>
            <a:spLocks noGrp="1"/>
          </p:cNvSpPr>
          <p:nvPr>
            <p:ph idx="1"/>
          </p:nvPr>
        </p:nvSpPr>
        <p:spPr/>
        <p:txBody>
          <a:bodyPr/>
          <a:lstStyle/>
          <a:p>
            <a:r>
              <a:rPr lang="en-US" dirty="0"/>
              <a:t>Trade</a:t>
            </a:r>
          </a:p>
          <a:p>
            <a:r>
              <a:rPr lang="en-US" dirty="0"/>
              <a:t>Investment</a:t>
            </a:r>
            <a:endParaRPr lang="bg-BG" dirty="0"/>
          </a:p>
        </p:txBody>
      </p:sp>
    </p:spTree>
    <p:extLst>
      <p:ext uri="{BB962C8B-B14F-4D97-AF65-F5344CB8AC3E}">
        <p14:creationId xmlns:p14="http://schemas.microsoft.com/office/powerpoint/2010/main" val="2049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60E59-74F5-4A45-9412-CB80EE487BFE}"/>
              </a:ext>
            </a:extLst>
          </p:cNvPr>
          <p:cNvPicPr>
            <a:picLocks noChangeAspect="1"/>
          </p:cNvPicPr>
          <p:nvPr/>
        </p:nvPicPr>
        <p:blipFill>
          <a:blip r:embed="rId2"/>
          <a:stretch>
            <a:fillRect/>
          </a:stretch>
        </p:blipFill>
        <p:spPr>
          <a:xfrm>
            <a:off x="6096000" y="604382"/>
            <a:ext cx="5453849" cy="6253618"/>
          </a:xfrm>
          <a:prstGeom prst="rect">
            <a:avLst/>
          </a:prstGeom>
        </p:spPr>
      </p:pic>
      <p:pic>
        <p:nvPicPr>
          <p:cNvPr id="6" name="Picture 5">
            <a:extLst>
              <a:ext uri="{FF2B5EF4-FFF2-40B4-BE49-F238E27FC236}">
                <a16:creationId xmlns:a16="http://schemas.microsoft.com/office/drawing/2014/main" id="{91172911-174F-42CC-8A1F-701049D93E7C}"/>
              </a:ext>
            </a:extLst>
          </p:cNvPr>
          <p:cNvPicPr>
            <a:picLocks noChangeAspect="1"/>
          </p:cNvPicPr>
          <p:nvPr/>
        </p:nvPicPr>
        <p:blipFill>
          <a:blip r:embed="rId3"/>
          <a:stretch>
            <a:fillRect/>
          </a:stretch>
        </p:blipFill>
        <p:spPr>
          <a:xfrm>
            <a:off x="0" y="566927"/>
            <a:ext cx="5841211" cy="6279193"/>
          </a:xfrm>
          <a:prstGeom prst="rect">
            <a:avLst/>
          </a:prstGeom>
        </p:spPr>
      </p:pic>
      <p:sp>
        <p:nvSpPr>
          <p:cNvPr id="5" name="Title 1">
            <a:extLst>
              <a:ext uri="{FF2B5EF4-FFF2-40B4-BE49-F238E27FC236}">
                <a16:creationId xmlns:a16="http://schemas.microsoft.com/office/drawing/2014/main" id="{80706F4A-4FEB-4302-BC35-245EE2069BA3}"/>
              </a:ext>
            </a:extLst>
          </p:cNvPr>
          <p:cNvSpPr txBox="1">
            <a:spLocks/>
          </p:cNvSpPr>
          <p:nvPr/>
        </p:nvSpPr>
        <p:spPr>
          <a:xfrm>
            <a:off x="0" y="0"/>
            <a:ext cx="12192000" cy="55289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Chinese Stock Investment in “16+1”EU member countries: 10,9 bn EURO </a:t>
            </a:r>
            <a:endParaRPr lang="ru-RU" sz="3200" dirty="0"/>
          </a:p>
        </p:txBody>
      </p:sp>
    </p:spTree>
    <p:extLst>
      <p:ext uri="{BB962C8B-B14F-4D97-AF65-F5344CB8AC3E}">
        <p14:creationId xmlns:p14="http://schemas.microsoft.com/office/powerpoint/2010/main" val="370280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5872C-B261-4BE1-83A2-8073729F11BA}"/>
              </a:ext>
            </a:extLst>
          </p:cNvPr>
          <p:cNvSpPr>
            <a:spLocks noGrp="1"/>
          </p:cNvSpPr>
          <p:nvPr>
            <p:ph sz="half" idx="1"/>
          </p:nvPr>
        </p:nvSpPr>
        <p:spPr>
          <a:xfrm>
            <a:off x="129189" y="1506650"/>
            <a:ext cx="5082003" cy="4077403"/>
          </a:xfrm>
        </p:spPr>
        <p:txBody>
          <a:bodyPr>
            <a:normAutofit fontScale="92500" lnSpcReduction="10000"/>
          </a:bodyPr>
          <a:lstStyle/>
          <a:p>
            <a:pPr>
              <a:buFont typeface="Wingdings" panose="05000000000000000000" pitchFamily="2" charset="2"/>
              <a:buChar char="§"/>
            </a:pPr>
            <a:r>
              <a:rPr lang="en-US" sz="1800" dirty="0"/>
              <a:t>The investments of up to 20 companies in nearly </a:t>
            </a:r>
            <a:r>
              <a:rPr lang="en-US" sz="1800" b="1" dirty="0"/>
              <a:t>BGN 315 million </a:t>
            </a:r>
            <a:r>
              <a:rPr lang="en-US" sz="1800" dirty="0"/>
              <a:t>of the surveyed (by BAS) companies represent over 90% of the total amount.  Secured jobs for 605 employees.</a:t>
            </a:r>
          </a:p>
          <a:p>
            <a:pPr>
              <a:buFont typeface="Wingdings" panose="05000000000000000000" pitchFamily="2" charset="2"/>
              <a:buChar char="§"/>
            </a:pPr>
            <a:r>
              <a:rPr lang="en-US" sz="1800" dirty="0"/>
              <a:t>The impact of Chinese FDI depends on sectors. (Prevailing positive results)</a:t>
            </a:r>
          </a:p>
          <a:p>
            <a:pPr>
              <a:buFont typeface="Wingdings" panose="05000000000000000000" pitchFamily="2" charset="2"/>
              <a:buChar char="§"/>
            </a:pPr>
            <a:r>
              <a:rPr lang="en-US" sz="1800" dirty="0"/>
              <a:t>Main characteristics: </a:t>
            </a:r>
            <a:r>
              <a:rPr lang="en-US" sz="1800" b="1" dirty="0"/>
              <a:t>low risk, good investment returns, stability and flexibility!</a:t>
            </a:r>
          </a:p>
          <a:p>
            <a:pPr>
              <a:buFont typeface="Wingdings" panose="05000000000000000000" pitchFamily="2" charset="2"/>
              <a:buChar char="§"/>
            </a:pPr>
            <a:r>
              <a:rPr lang="en-US" sz="1800" dirty="0"/>
              <a:t>The structure of the companies’ financing includes: 1) Support from the parent company, 2) Loans from the Bulgarian banking system, 3) Subsidies from European and local programs, 4) Investments in equity participation from Chinese residents and other partners. </a:t>
            </a:r>
          </a:p>
          <a:p>
            <a:pPr>
              <a:buFont typeface="Wingdings" panose="05000000000000000000" pitchFamily="2" charset="2"/>
              <a:buChar char="§"/>
            </a:pPr>
            <a:r>
              <a:rPr lang="en-US" sz="1800" dirty="0"/>
              <a:t>Most of the companies are financed by loans from Bulgaria, as interest rates in Bulgaria are lower. </a:t>
            </a:r>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bg-BG" sz="1600" dirty="0"/>
          </a:p>
        </p:txBody>
      </p:sp>
      <p:sp>
        <p:nvSpPr>
          <p:cNvPr id="14" name="Title 1">
            <a:extLst>
              <a:ext uri="{FF2B5EF4-FFF2-40B4-BE49-F238E27FC236}">
                <a16:creationId xmlns:a16="http://schemas.microsoft.com/office/drawing/2014/main" id="{B0BC37AD-00FC-409D-904D-AA8FD0419E07}"/>
              </a:ext>
            </a:extLst>
          </p:cNvPr>
          <p:cNvSpPr txBox="1">
            <a:spLocks/>
          </p:cNvSpPr>
          <p:nvPr/>
        </p:nvSpPr>
        <p:spPr>
          <a:xfrm>
            <a:off x="0" y="0"/>
            <a:ext cx="12192000" cy="55289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Chinese FDI in Bulgaria</a:t>
            </a:r>
            <a:endParaRPr lang="ru-RU" sz="3200" dirty="0"/>
          </a:p>
        </p:txBody>
      </p:sp>
      <p:sp>
        <p:nvSpPr>
          <p:cNvPr id="15" name="Rectangle 14">
            <a:extLst>
              <a:ext uri="{FF2B5EF4-FFF2-40B4-BE49-F238E27FC236}">
                <a16:creationId xmlns:a16="http://schemas.microsoft.com/office/drawing/2014/main" id="{CEA6F764-EE20-43E8-9C43-0A7702EEC9F6}"/>
              </a:ext>
            </a:extLst>
          </p:cNvPr>
          <p:cNvSpPr/>
          <p:nvPr/>
        </p:nvSpPr>
        <p:spPr>
          <a:xfrm>
            <a:off x="129189" y="1002820"/>
            <a:ext cx="3716658" cy="369332"/>
          </a:xfrm>
          <a:prstGeom prst="rect">
            <a:avLst/>
          </a:prstGeom>
        </p:spPr>
        <p:txBody>
          <a:bodyPr wrap="none">
            <a:spAutoFit/>
          </a:bodyPr>
          <a:lstStyle/>
          <a:p>
            <a:r>
              <a:rPr lang="en-US" b="1" dirty="0"/>
              <a:t>Micro Approach:  Main Study Results</a:t>
            </a:r>
            <a:endParaRPr lang="bg-BG" b="1" dirty="0"/>
          </a:p>
        </p:txBody>
      </p:sp>
      <p:sp>
        <p:nvSpPr>
          <p:cNvPr id="21" name="Rectangle 20">
            <a:extLst>
              <a:ext uri="{FF2B5EF4-FFF2-40B4-BE49-F238E27FC236}">
                <a16:creationId xmlns:a16="http://schemas.microsoft.com/office/drawing/2014/main" id="{90E697E2-2ABC-4B85-85A1-266EDC5537AD}"/>
              </a:ext>
            </a:extLst>
          </p:cNvPr>
          <p:cNvSpPr/>
          <p:nvPr/>
        </p:nvSpPr>
        <p:spPr>
          <a:xfrm>
            <a:off x="6418315" y="6383848"/>
            <a:ext cx="1506438" cy="382092"/>
          </a:xfrm>
          <a:prstGeom prst="rect">
            <a:avLst/>
          </a:prstGeom>
        </p:spPr>
        <p:txBody>
          <a:bodyPr wrap="none">
            <a:spAutoFit/>
          </a:bodyPr>
          <a:lstStyle/>
          <a:p>
            <a:pPr indent="450215" algn="just">
              <a:lnSpc>
                <a:spcPct val="150000"/>
              </a:lnSpc>
            </a:pPr>
            <a:r>
              <a:rPr lang="en-US" sz="1400" b="1" i="1" dirty="0"/>
              <a:t>Source</a:t>
            </a:r>
            <a:r>
              <a:rPr lang="bg-BG" sz="1400" b="1" i="1" dirty="0"/>
              <a:t>:</a:t>
            </a:r>
            <a:r>
              <a:rPr lang="bg-BG" sz="1400" i="1" dirty="0"/>
              <a:t> </a:t>
            </a:r>
            <a:r>
              <a:rPr lang="en-US" sz="1400" i="1" dirty="0"/>
              <a:t>BAS</a:t>
            </a:r>
            <a:endParaRPr lang="bg-BG" sz="1400" dirty="0">
              <a:effectLst/>
            </a:endParaRPr>
          </a:p>
        </p:txBody>
      </p:sp>
      <p:sp>
        <p:nvSpPr>
          <p:cNvPr id="22" name="Rectangle 21">
            <a:extLst>
              <a:ext uri="{FF2B5EF4-FFF2-40B4-BE49-F238E27FC236}">
                <a16:creationId xmlns:a16="http://schemas.microsoft.com/office/drawing/2014/main" id="{7B18C4DD-52FE-463F-BE93-D73DDFBDD8DF}"/>
              </a:ext>
            </a:extLst>
          </p:cNvPr>
          <p:cNvSpPr/>
          <p:nvPr/>
        </p:nvSpPr>
        <p:spPr>
          <a:xfrm>
            <a:off x="6755907" y="5672620"/>
            <a:ext cx="5436093" cy="738664"/>
          </a:xfrm>
          <a:prstGeom prst="rect">
            <a:avLst/>
          </a:prstGeom>
          <a:solidFill>
            <a:schemeClr val="accent4">
              <a:lumMod val="40000"/>
              <a:lumOff val="60000"/>
            </a:schemeClr>
          </a:solidFill>
        </p:spPr>
        <p:txBody>
          <a:bodyPr wrap="square">
            <a:spAutoFit/>
          </a:bodyPr>
          <a:lstStyle/>
          <a:p>
            <a:r>
              <a:rPr lang="en-US" sz="1400" dirty="0">
                <a:latin typeface="Times New Roman" panose="02020603050405020304" pitchFamily="18" charset="0"/>
                <a:ea typeface="Times New Roman" panose="02020603050405020304" pitchFamily="18" charset="0"/>
              </a:rPr>
              <a:t>From a macro point of view, investments from China are insignificant in Bulgaria and their effect on the economy on the basis of statistical data could not be assessed.</a:t>
            </a:r>
            <a:endParaRPr lang="bg-BG" sz="1400" dirty="0"/>
          </a:p>
        </p:txBody>
      </p:sp>
      <p:pic>
        <p:nvPicPr>
          <p:cNvPr id="6" name="Picture 5">
            <a:extLst>
              <a:ext uri="{FF2B5EF4-FFF2-40B4-BE49-F238E27FC236}">
                <a16:creationId xmlns:a16="http://schemas.microsoft.com/office/drawing/2014/main" id="{7F390004-7311-464F-BEFD-155C672935F1}"/>
              </a:ext>
            </a:extLst>
          </p:cNvPr>
          <p:cNvPicPr>
            <a:picLocks noChangeAspect="1"/>
          </p:cNvPicPr>
          <p:nvPr/>
        </p:nvPicPr>
        <p:blipFill>
          <a:blip r:embed="rId2"/>
          <a:stretch>
            <a:fillRect/>
          </a:stretch>
        </p:blipFill>
        <p:spPr>
          <a:xfrm>
            <a:off x="6058892" y="1462869"/>
            <a:ext cx="6133108" cy="3932261"/>
          </a:xfrm>
          <a:prstGeom prst="rect">
            <a:avLst/>
          </a:prstGeom>
        </p:spPr>
      </p:pic>
      <p:sp>
        <p:nvSpPr>
          <p:cNvPr id="23" name="Rectangle 22">
            <a:extLst>
              <a:ext uri="{FF2B5EF4-FFF2-40B4-BE49-F238E27FC236}">
                <a16:creationId xmlns:a16="http://schemas.microsoft.com/office/drawing/2014/main" id="{EE435206-32BA-45E8-8E22-92A65B558F43}"/>
              </a:ext>
            </a:extLst>
          </p:cNvPr>
          <p:cNvSpPr/>
          <p:nvPr/>
        </p:nvSpPr>
        <p:spPr>
          <a:xfrm>
            <a:off x="6143977" y="783844"/>
            <a:ext cx="3660939" cy="369332"/>
          </a:xfrm>
          <a:prstGeom prst="rect">
            <a:avLst/>
          </a:prstGeom>
        </p:spPr>
        <p:txBody>
          <a:bodyPr wrap="none">
            <a:spAutoFit/>
          </a:bodyPr>
          <a:lstStyle/>
          <a:p>
            <a:r>
              <a:rPr lang="en-US" b="1" dirty="0"/>
              <a:t>Stock Investment by Sector, </a:t>
            </a:r>
            <a:r>
              <a:rPr lang="en-US" b="1" dirty="0" err="1"/>
              <a:t>mn</a:t>
            </a:r>
            <a:r>
              <a:rPr lang="en-US" b="1" dirty="0"/>
              <a:t> BGN</a:t>
            </a:r>
            <a:endParaRPr lang="bg-BG" b="1" dirty="0"/>
          </a:p>
        </p:txBody>
      </p:sp>
    </p:spTree>
    <p:extLst>
      <p:ext uri="{BB962C8B-B14F-4D97-AF65-F5344CB8AC3E}">
        <p14:creationId xmlns:p14="http://schemas.microsoft.com/office/powerpoint/2010/main" val="388863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1F324B-B0DB-4473-A065-D5E2324BE784}"/>
              </a:ext>
            </a:extLst>
          </p:cNvPr>
          <p:cNvSpPr/>
          <p:nvPr/>
        </p:nvSpPr>
        <p:spPr>
          <a:xfrm>
            <a:off x="0" y="3501393"/>
            <a:ext cx="1826526" cy="369332"/>
          </a:xfrm>
          <a:prstGeom prst="rect">
            <a:avLst/>
          </a:prstGeom>
        </p:spPr>
        <p:txBody>
          <a:bodyPr wrap="none">
            <a:spAutoFit/>
          </a:bodyPr>
          <a:lstStyle/>
          <a:p>
            <a:r>
              <a:rPr lang="en-US" b="1" dirty="0"/>
              <a:t>Profit, thou BGN</a:t>
            </a:r>
            <a:endParaRPr lang="bg-BG" b="1" dirty="0"/>
          </a:p>
        </p:txBody>
      </p:sp>
      <p:sp>
        <p:nvSpPr>
          <p:cNvPr id="9" name="Title 1">
            <a:extLst>
              <a:ext uri="{FF2B5EF4-FFF2-40B4-BE49-F238E27FC236}">
                <a16:creationId xmlns:a16="http://schemas.microsoft.com/office/drawing/2014/main" id="{FDB06580-345B-4AEE-8B2F-E4E391F5504E}"/>
              </a:ext>
            </a:extLst>
          </p:cNvPr>
          <p:cNvSpPr txBox="1">
            <a:spLocks/>
          </p:cNvSpPr>
          <p:nvPr/>
        </p:nvSpPr>
        <p:spPr>
          <a:xfrm>
            <a:off x="0" y="0"/>
            <a:ext cx="12192000" cy="55289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Chinese FDI in Bulgaria</a:t>
            </a:r>
            <a:endParaRPr lang="ru-RU" sz="3200" dirty="0"/>
          </a:p>
        </p:txBody>
      </p:sp>
      <p:sp>
        <p:nvSpPr>
          <p:cNvPr id="11" name="Rectangle 10">
            <a:extLst>
              <a:ext uri="{FF2B5EF4-FFF2-40B4-BE49-F238E27FC236}">
                <a16:creationId xmlns:a16="http://schemas.microsoft.com/office/drawing/2014/main" id="{93DACFC7-3A65-418D-84FA-750CD4E17051}"/>
              </a:ext>
            </a:extLst>
          </p:cNvPr>
          <p:cNvSpPr/>
          <p:nvPr/>
        </p:nvSpPr>
        <p:spPr>
          <a:xfrm>
            <a:off x="9665699" y="6475908"/>
            <a:ext cx="2356671" cy="340734"/>
          </a:xfrm>
          <a:prstGeom prst="rect">
            <a:avLst/>
          </a:prstGeom>
        </p:spPr>
        <p:txBody>
          <a:bodyPr wrap="none">
            <a:spAutoFit/>
          </a:bodyPr>
          <a:lstStyle/>
          <a:p>
            <a:pPr indent="450215" algn="just">
              <a:lnSpc>
                <a:spcPct val="150000"/>
              </a:lnSpc>
            </a:pPr>
            <a:r>
              <a:rPr lang="en-US" sz="1200" i="1" dirty="0"/>
              <a:t>Source: annual reports, BAS</a:t>
            </a:r>
            <a:endParaRPr lang="bg-BG" sz="1200" dirty="0">
              <a:effectLst/>
            </a:endParaRPr>
          </a:p>
        </p:txBody>
      </p:sp>
      <p:pic>
        <p:nvPicPr>
          <p:cNvPr id="3" name="Picture 2">
            <a:extLst>
              <a:ext uri="{FF2B5EF4-FFF2-40B4-BE49-F238E27FC236}">
                <a16:creationId xmlns:a16="http://schemas.microsoft.com/office/drawing/2014/main" id="{D7E68297-6277-4902-A088-B8C6B8610096}"/>
              </a:ext>
            </a:extLst>
          </p:cNvPr>
          <p:cNvPicPr>
            <a:picLocks noChangeAspect="1"/>
          </p:cNvPicPr>
          <p:nvPr/>
        </p:nvPicPr>
        <p:blipFill>
          <a:blip r:embed="rId2"/>
          <a:stretch>
            <a:fillRect/>
          </a:stretch>
        </p:blipFill>
        <p:spPr>
          <a:xfrm>
            <a:off x="131637" y="3870725"/>
            <a:ext cx="8057366" cy="2987275"/>
          </a:xfrm>
          <a:prstGeom prst="rect">
            <a:avLst/>
          </a:prstGeom>
        </p:spPr>
      </p:pic>
      <p:pic>
        <p:nvPicPr>
          <p:cNvPr id="7" name="Picture 6">
            <a:extLst>
              <a:ext uri="{FF2B5EF4-FFF2-40B4-BE49-F238E27FC236}">
                <a16:creationId xmlns:a16="http://schemas.microsoft.com/office/drawing/2014/main" id="{9E029723-8ADD-48E7-9B2A-1B567FBAC5DD}"/>
              </a:ext>
            </a:extLst>
          </p:cNvPr>
          <p:cNvPicPr>
            <a:picLocks noChangeAspect="1"/>
          </p:cNvPicPr>
          <p:nvPr/>
        </p:nvPicPr>
        <p:blipFill>
          <a:blip r:embed="rId3"/>
          <a:stretch>
            <a:fillRect/>
          </a:stretch>
        </p:blipFill>
        <p:spPr>
          <a:xfrm>
            <a:off x="4160320" y="779621"/>
            <a:ext cx="7952882" cy="3091104"/>
          </a:xfrm>
          <a:prstGeom prst="rect">
            <a:avLst/>
          </a:prstGeom>
        </p:spPr>
      </p:pic>
      <p:sp>
        <p:nvSpPr>
          <p:cNvPr id="13" name="Rectangle 12">
            <a:extLst>
              <a:ext uri="{FF2B5EF4-FFF2-40B4-BE49-F238E27FC236}">
                <a16:creationId xmlns:a16="http://schemas.microsoft.com/office/drawing/2014/main" id="{E662270F-62AD-4712-A5D7-1C6C7BCAC4EB}"/>
              </a:ext>
            </a:extLst>
          </p:cNvPr>
          <p:cNvSpPr/>
          <p:nvPr/>
        </p:nvSpPr>
        <p:spPr>
          <a:xfrm>
            <a:off x="4795422" y="502104"/>
            <a:ext cx="2055114" cy="369332"/>
          </a:xfrm>
          <a:prstGeom prst="rect">
            <a:avLst/>
          </a:prstGeom>
        </p:spPr>
        <p:txBody>
          <a:bodyPr wrap="none">
            <a:spAutoFit/>
          </a:bodyPr>
          <a:lstStyle/>
          <a:p>
            <a:r>
              <a:rPr lang="en-US" b="1" dirty="0"/>
              <a:t>Revenue, thou BGN</a:t>
            </a:r>
            <a:endParaRPr lang="bg-BG" b="1" dirty="0"/>
          </a:p>
        </p:txBody>
      </p:sp>
      <p:sp>
        <p:nvSpPr>
          <p:cNvPr id="14" name="Rectangle 13">
            <a:extLst>
              <a:ext uri="{FF2B5EF4-FFF2-40B4-BE49-F238E27FC236}">
                <a16:creationId xmlns:a16="http://schemas.microsoft.com/office/drawing/2014/main" id="{70EE01B7-C793-4A88-AA2A-761E8D9BD64E}"/>
              </a:ext>
            </a:extLst>
          </p:cNvPr>
          <p:cNvSpPr/>
          <p:nvPr/>
        </p:nvSpPr>
        <p:spPr>
          <a:xfrm>
            <a:off x="131637" y="896210"/>
            <a:ext cx="4094134" cy="1754326"/>
          </a:xfrm>
          <a:prstGeom prst="rect">
            <a:avLst/>
          </a:prstGeom>
        </p:spPr>
        <p:txBody>
          <a:bodyPr wrap="square">
            <a:spAutoFit/>
          </a:bodyPr>
          <a:lstStyle/>
          <a:p>
            <a:r>
              <a:rPr lang="en-US" dirty="0"/>
              <a:t>With the exception of two companies with more than 10 years of experience, </a:t>
            </a:r>
            <a:r>
              <a:rPr lang="en-US" b="1" dirty="0"/>
              <a:t>the others are relatively new</a:t>
            </a:r>
            <a:r>
              <a:rPr lang="en-US" dirty="0"/>
              <a:t>, so it can be expected that in the first years of their activity no significant revenues and profits are realized. </a:t>
            </a:r>
          </a:p>
        </p:txBody>
      </p:sp>
      <p:sp>
        <p:nvSpPr>
          <p:cNvPr id="15" name="Rectangle 14">
            <a:extLst>
              <a:ext uri="{FF2B5EF4-FFF2-40B4-BE49-F238E27FC236}">
                <a16:creationId xmlns:a16="http://schemas.microsoft.com/office/drawing/2014/main" id="{15A295D4-8CF9-4319-A5AB-018BAE18E619}"/>
              </a:ext>
            </a:extLst>
          </p:cNvPr>
          <p:cNvSpPr/>
          <p:nvPr/>
        </p:nvSpPr>
        <p:spPr>
          <a:xfrm>
            <a:off x="8189004" y="4097453"/>
            <a:ext cx="3776568" cy="2585323"/>
          </a:xfrm>
          <a:prstGeom prst="rect">
            <a:avLst/>
          </a:prstGeom>
        </p:spPr>
        <p:txBody>
          <a:bodyPr wrap="square">
            <a:spAutoFit/>
          </a:bodyPr>
          <a:lstStyle/>
          <a:p>
            <a:r>
              <a:rPr lang="en-US" dirty="0"/>
              <a:t>Except of </a:t>
            </a:r>
            <a:r>
              <a:rPr lang="en-US" dirty="0" err="1"/>
              <a:t>Litex</a:t>
            </a:r>
            <a:r>
              <a:rPr lang="en-US" dirty="0"/>
              <a:t> Motors, Bulgarian Wine Producers, Bulgaria </a:t>
            </a:r>
            <a:r>
              <a:rPr lang="en-US" dirty="0" err="1"/>
              <a:t>Tianshinong</a:t>
            </a:r>
            <a:r>
              <a:rPr lang="en-US" dirty="0"/>
              <a:t> Feed and Bulgaria Development Holding, the other </a:t>
            </a:r>
            <a:r>
              <a:rPr lang="en-US" b="1" dirty="0"/>
              <a:t>companies are operating at a profit. </a:t>
            </a:r>
          </a:p>
          <a:p>
            <a:r>
              <a:rPr lang="en-US" dirty="0"/>
              <a:t>The biggest profit was realized by MM Solutions over BGN 10 million, followed by Huawei Technologies Bulgaria. </a:t>
            </a:r>
            <a:endParaRPr lang="bg-BG" dirty="0"/>
          </a:p>
        </p:txBody>
      </p:sp>
    </p:spTree>
    <p:extLst>
      <p:ext uri="{BB962C8B-B14F-4D97-AF65-F5344CB8AC3E}">
        <p14:creationId xmlns:p14="http://schemas.microsoft.com/office/powerpoint/2010/main" val="9268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1B3F5-A63B-440C-AEF7-51F9876A4D15}"/>
              </a:ext>
            </a:extLst>
          </p:cNvPr>
          <p:cNvSpPr>
            <a:spLocks noGrp="1"/>
          </p:cNvSpPr>
          <p:nvPr>
            <p:ph idx="1"/>
          </p:nvPr>
        </p:nvSpPr>
        <p:spPr>
          <a:xfrm>
            <a:off x="0" y="1089800"/>
            <a:ext cx="5615866" cy="5702639"/>
          </a:xfrm>
        </p:spPr>
        <p:txBody>
          <a:bodyPr>
            <a:normAutofit lnSpcReduction="10000"/>
          </a:bodyPr>
          <a:lstStyle/>
          <a:p>
            <a:pPr>
              <a:buFont typeface="Wingdings" panose="05000000000000000000" pitchFamily="2" charset="2"/>
              <a:buChar char="§"/>
            </a:pPr>
            <a:r>
              <a:rPr lang="en-US" sz="1900" dirty="0"/>
              <a:t>Bulgaria has untapped potential to develop trade with China, increasing reciprocity and decreasing trade deficit.  Filling the empty containers back to China remains an actual issue. </a:t>
            </a:r>
          </a:p>
          <a:p>
            <a:pPr>
              <a:buFont typeface="Wingdings" panose="05000000000000000000" pitchFamily="2" charset="2"/>
              <a:buChar char="§"/>
            </a:pPr>
            <a:r>
              <a:rPr lang="en-US" sz="1900" dirty="0"/>
              <a:t>In Bulgaria mainly benefits can be reported and at this stage there are no risks in terms of national security and other sensitive sectors. </a:t>
            </a:r>
          </a:p>
          <a:p>
            <a:pPr>
              <a:lnSpc>
                <a:spcPct val="110000"/>
              </a:lnSpc>
              <a:buFont typeface="Wingdings" panose="05000000000000000000" pitchFamily="2" charset="2"/>
              <a:buChar char="§"/>
            </a:pPr>
            <a:r>
              <a:rPr lang="en-US" sz="1900" dirty="0"/>
              <a:t>From the grouping of Chinese investments in Bulgaria, according to their motivation, it is clear that investment of all types of motivation have penetrated the country. </a:t>
            </a:r>
          </a:p>
          <a:p>
            <a:pPr>
              <a:lnSpc>
                <a:spcPct val="110000"/>
              </a:lnSpc>
              <a:buFont typeface="Wingdings" panose="05000000000000000000" pitchFamily="2" charset="2"/>
              <a:buChar char="§"/>
            </a:pPr>
            <a:r>
              <a:rPr lang="en-US" sz="1900" dirty="0"/>
              <a:t>On the other hand, the diversification of the flow and the comparison between the different types of investments provide an answer to the question of which are the most profitable investments for the country, so that the policy is directed to them. </a:t>
            </a:r>
          </a:p>
          <a:p>
            <a:pPr>
              <a:lnSpc>
                <a:spcPct val="110000"/>
              </a:lnSpc>
              <a:buFont typeface="Wingdings" panose="05000000000000000000" pitchFamily="2" charset="2"/>
              <a:buChar char="§"/>
            </a:pPr>
            <a:r>
              <a:rPr lang="en-US" sz="1900" dirty="0"/>
              <a:t>The risks of investments with non-market motivation must be taken into account when justifying the policy towards investors. </a:t>
            </a:r>
          </a:p>
          <a:p>
            <a:pPr>
              <a:lnSpc>
                <a:spcPct val="110000"/>
              </a:lnSpc>
              <a:buFont typeface="Wingdings" panose="05000000000000000000" pitchFamily="2" charset="2"/>
              <a:buChar char="§"/>
            </a:pPr>
            <a:endParaRPr lang="en-US" sz="2900" dirty="0"/>
          </a:p>
          <a:p>
            <a:endParaRPr lang="bg-BG" dirty="0"/>
          </a:p>
        </p:txBody>
      </p:sp>
      <p:sp>
        <p:nvSpPr>
          <p:cNvPr id="4" name="Title 1">
            <a:extLst>
              <a:ext uri="{FF2B5EF4-FFF2-40B4-BE49-F238E27FC236}">
                <a16:creationId xmlns:a16="http://schemas.microsoft.com/office/drawing/2014/main" id="{9BC4D7D4-1E2C-4CA4-A916-E91260CFCE81}"/>
              </a:ext>
            </a:extLst>
          </p:cNvPr>
          <p:cNvSpPr txBox="1">
            <a:spLocks/>
          </p:cNvSpPr>
          <p:nvPr/>
        </p:nvSpPr>
        <p:spPr>
          <a:xfrm>
            <a:off x="0" y="0"/>
            <a:ext cx="12192000" cy="55289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Conclusions &amp; Recommendations</a:t>
            </a:r>
            <a:endParaRPr lang="ru-RU" sz="3200" dirty="0"/>
          </a:p>
        </p:txBody>
      </p:sp>
      <p:sp>
        <p:nvSpPr>
          <p:cNvPr id="7" name="Content Placeholder 2">
            <a:extLst>
              <a:ext uri="{FF2B5EF4-FFF2-40B4-BE49-F238E27FC236}">
                <a16:creationId xmlns:a16="http://schemas.microsoft.com/office/drawing/2014/main" id="{EF61D55D-30C9-43F4-8A02-E104D3C38CC6}"/>
              </a:ext>
            </a:extLst>
          </p:cNvPr>
          <p:cNvSpPr txBox="1">
            <a:spLocks/>
          </p:cNvSpPr>
          <p:nvPr/>
        </p:nvSpPr>
        <p:spPr>
          <a:xfrm>
            <a:off x="5842000" y="1078091"/>
            <a:ext cx="6350000" cy="5744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t>Changing the perceptions: Convergence of theories, definitions, statistics; more impact assessment and research.</a:t>
            </a:r>
          </a:p>
          <a:p>
            <a:r>
              <a:rPr lang="en-GB" sz="1900" dirty="0"/>
              <a:t>Reducing administrative burden and obstacles to both FDI in China and FDI from China. </a:t>
            </a:r>
          </a:p>
          <a:p>
            <a:r>
              <a:rPr lang="en-US" sz="1900" dirty="0"/>
              <a:t>Strengthening economic interests related to the organization of logistics of trade routes and production and processing of raw materials.</a:t>
            </a:r>
            <a:endParaRPr lang="en-GB" sz="1900" dirty="0"/>
          </a:p>
          <a:p>
            <a:r>
              <a:rPr lang="en-GB" sz="1900" dirty="0"/>
              <a:t>Acknowledging the quick and high return on investment of energy projects in Bulgaria, thus - Green Investment feasibility. </a:t>
            </a:r>
          </a:p>
          <a:p>
            <a:r>
              <a:rPr lang="en-GB" sz="1900" dirty="0"/>
              <a:t>Increasing China’s role in the post-COVID economic recovery  and Chinese inward and outward investment may play a role. Therefore - recovery of frozen projects, implementation of new ones with completed feasibility studies. </a:t>
            </a:r>
          </a:p>
          <a:p>
            <a:r>
              <a:rPr lang="en-US" sz="1900" dirty="0"/>
              <a:t>Increasing the focus on cultural factors and those related to good political relations to motivate Chinese investment abroad. </a:t>
            </a:r>
          </a:p>
          <a:p>
            <a:pPr marL="0" indent="0">
              <a:buNone/>
            </a:pPr>
            <a:endParaRPr lang="bg-BG" sz="1900" dirty="0"/>
          </a:p>
        </p:txBody>
      </p:sp>
      <p:sp>
        <p:nvSpPr>
          <p:cNvPr id="8" name="Rectangle 7">
            <a:extLst>
              <a:ext uri="{FF2B5EF4-FFF2-40B4-BE49-F238E27FC236}">
                <a16:creationId xmlns:a16="http://schemas.microsoft.com/office/drawing/2014/main" id="{EC66511F-FE99-4143-B792-B63350211B5F}"/>
              </a:ext>
            </a:extLst>
          </p:cNvPr>
          <p:cNvSpPr/>
          <p:nvPr/>
        </p:nvSpPr>
        <p:spPr>
          <a:xfrm>
            <a:off x="6220519" y="525198"/>
            <a:ext cx="3472810" cy="369332"/>
          </a:xfrm>
          <a:prstGeom prst="rect">
            <a:avLst/>
          </a:prstGeom>
        </p:spPr>
        <p:txBody>
          <a:bodyPr wrap="none">
            <a:spAutoFit/>
          </a:bodyPr>
          <a:lstStyle/>
          <a:p>
            <a:r>
              <a:rPr lang="en-US" b="1" dirty="0"/>
              <a:t>How to unlock the potential of FDI</a:t>
            </a:r>
            <a:endParaRPr lang="ru-RU" b="1" dirty="0"/>
          </a:p>
        </p:txBody>
      </p:sp>
      <p:sp>
        <p:nvSpPr>
          <p:cNvPr id="9" name="Rectangle 8">
            <a:extLst>
              <a:ext uri="{FF2B5EF4-FFF2-40B4-BE49-F238E27FC236}">
                <a16:creationId xmlns:a16="http://schemas.microsoft.com/office/drawing/2014/main" id="{E17E3F99-36E1-4A14-A63D-8B8778BE5630}"/>
              </a:ext>
            </a:extLst>
          </p:cNvPr>
          <p:cNvSpPr/>
          <p:nvPr/>
        </p:nvSpPr>
        <p:spPr>
          <a:xfrm>
            <a:off x="124518" y="536907"/>
            <a:ext cx="1466876" cy="369332"/>
          </a:xfrm>
          <a:prstGeom prst="rect">
            <a:avLst/>
          </a:prstGeom>
        </p:spPr>
        <p:txBody>
          <a:bodyPr wrap="none">
            <a:spAutoFit/>
          </a:bodyPr>
          <a:lstStyle/>
          <a:p>
            <a:r>
              <a:rPr lang="en-US" b="1" dirty="0"/>
              <a:t>Study Results</a:t>
            </a:r>
            <a:endParaRPr lang="ru-RU" b="1" dirty="0"/>
          </a:p>
        </p:txBody>
      </p:sp>
    </p:spTree>
    <p:extLst>
      <p:ext uri="{BB962C8B-B14F-4D97-AF65-F5344CB8AC3E}">
        <p14:creationId xmlns:p14="http://schemas.microsoft.com/office/powerpoint/2010/main" val="393302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4429" y="863600"/>
            <a:ext cx="5302637" cy="5724235"/>
          </a:xfrm>
        </p:spPr>
        <p:txBody>
          <a:bodyPr>
            <a:normAutofit/>
          </a:bodyPr>
          <a:lstStyle/>
          <a:p>
            <a:pPr>
              <a:buFont typeface="Wingdings" panose="05000000000000000000" pitchFamily="2" charset="2"/>
              <a:buChar char="§"/>
            </a:pPr>
            <a:r>
              <a:rPr lang="en-US" altLang="zh-CN" sz="1900" dirty="0"/>
              <a:t>In Bulgaria in 2018 there were an average of 4,000+ people studying in Chinese.</a:t>
            </a:r>
          </a:p>
          <a:p>
            <a:pPr>
              <a:buFont typeface="Wingdings" panose="05000000000000000000" pitchFamily="2" charset="2"/>
              <a:buChar char="§"/>
            </a:pPr>
            <a:endParaRPr lang="en-US" altLang="zh-CN" sz="1900" dirty="0"/>
          </a:p>
          <a:p>
            <a:pPr>
              <a:buFont typeface="Wingdings" panose="05000000000000000000" pitchFamily="2" charset="2"/>
              <a:buChar char="§"/>
            </a:pPr>
            <a:r>
              <a:rPr lang="en-US" altLang="zh-CN" sz="1900" dirty="0"/>
              <a:t>Low investments - high results - Bulgarians are one of the best Chinese speakers, with the highest results in competitions and universities</a:t>
            </a:r>
          </a:p>
          <a:p>
            <a:pPr>
              <a:buFont typeface="Wingdings" panose="05000000000000000000" pitchFamily="2" charset="2"/>
              <a:buChar char="§"/>
            </a:pPr>
            <a:endParaRPr lang="en-US" altLang="zh-CN" sz="1900" dirty="0"/>
          </a:p>
          <a:p>
            <a:pPr>
              <a:buFont typeface="Wingdings" panose="05000000000000000000" pitchFamily="2" charset="2"/>
              <a:buChar char="§"/>
            </a:pPr>
            <a:r>
              <a:rPr lang="en-US" altLang="zh-CN" sz="1900" dirty="0"/>
              <a:t>In Bulgaria we have early achieved the goal that 2016 the UK sets for 2020 - to invest 10 million pounds and have at least 5,000 people speaking and communicating in Chinese. For a much lower cost.</a:t>
            </a:r>
            <a:endParaRPr lang="bg-BG" sz="1900" dirty="0"/>
          </a:p>
        </p:txBody>
      </p:sp>
      <p:sp>
        <p:nvSpPr>
          <p:cNvPr id="4" name="Rectangle 26"/>
          <p:cNvSpPr/>
          <p:nvPr/>
        </p:nvSpPr>
        <p:spPr>
          <a:xfrm>
            <a:off x="0" y="-4732"/>
            <a:ext cx="12192000" cy="353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43746" y="1239658"/>
            <a:ext cx="907468" cy="79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10</a:t>
            </a:r>
            <a:r>
              <a:rPr lang="bg-BG" sz="2000" b="1" dirty="0">
                <a:solidFill>
                  <a:schemeClr val="bg1"/>
                </a:solidFill>
              </a:rPr>
              <a:t>+</a:t>
            </a:r>
          </a:p>
        </p:txBody>
      </p:sp>
      <p:sp>
        <p:nvSpPr>
          <p:cNvPr id="8" name="Oval 7"/>
          <p:cNvSpPr/>
          <p:nvPr/>
        </p:nvSpPr>
        <p:spPr>
          <a:xfrm>
            <a:off x="2737996" y="2082959"/>
            <a:ext cx="1039091" cy="1011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dirty="0">
                <a:solidFill>
                  <a:schemeClr val="bg1"/>
                </a:solidFill>
              </a:rPr>
              <a:t>40+</a:t>
            </a:r>
          </a:p>
        </p:txBody>
      </p:sp>
      <p:sp>
        <p:nvSpPr>
          <p:cNvPr id="9" name="Oval 8"/>
          <p:cNvSpPr/>
          <p:nvPr/>
        </p:nvSpPr>
        <p:spPr>
          <a:xfrm>
            <a:off x="1560361" y="2978798"/>
            <a:ext cx="1697181" cy="1634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3600" b="1" dirty="0">
                <a:solidFill>
                  <a:schemeClr val="bg1"/>
                </a:solidFill>
              </a:rPr>
              <a:t>500+</a:t>
            </a:r>
          </a:p>
        </p:txBody>
      </p:sp>
      <p:sp>
        <p:nvSpPr>
          <p:cNvPr id="10" name="Oval 9"/>
          <p:cNvSpPr/>
          <p:nvPr/>
        </p:nvSpPr>
        <p:spPr>
          <a:xfrm>
            <a:off x="110837" y="4400998"/>
            <a:ext cx="2627159" cy="2369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6000" b="1" dirty="0">
                <a:solidFill>
                  <a:schemeClr val="bg1"/>
                </a:solidFill>
              </a:rPr>
              <a:t>4000</a:t>
            </a:r>
            <a:r>
              <a:rPr lang="en-US" sz="2000" b="1" dirty="0">
                <a:solidFill>
                  <a:schemeClr val="bg1"/>
                </a:solidFill>
              </a:rPr>
              <a:t>+</a:t>
            </a:r>
            <a:endParaRPr lang="bg-BG" sz="6000" b="1" dirty="0">
              <a:solidFill>
                <a:schemeClr val="bg1"/>
              </a:solidFill>
            </a:endParaRPr>
          </a:p>
        </p:txBody>
      </p:sp>
      <p:sp>
        <p:nvSpPr>
          <p:cNvPr id="15" name="TextBox 14"/>
          <p:cNvSpPr txBox="1"/>
          <p:nvPr/>
        </p:nvSpPr>
        <p:spPr>
          <a:xfrm>
            <a:off x="3733795" y="2635024"/>
            <a:ext cx="1634837" cy="369332"/>
          </a:xfrm>
          <a:prstGeom prst="rect">
            <a:avLst/>
          </a:prstGeom>
          <a:noFill/>
        </p:spPr>
        <p:txBody>
          <a:bodyPr wrap="square" rtlCol="0">
            <a:spAutoFit/>
          </a:bodyPr>
          <a:lstStyle/>
          <a:p>
            <a:r>
              <a:rPr lang="en-US" b="1" dirty="0"/>
              <a:t>Masters</a:t>
            </a:r>
            <a:endParaRPr lang="bg-BG" b="1" dirty="0"/>
          </a:p>
        </p:txBody>
      </p:sp>
      <p:sp>
        <p:nvSpPr>
          <p:cNvPr id="16" name="TextBox 15"/>
          <p:cNvSpPr txBox="1"/>
          <p:nvPr/>
        </p:nvSpPr>
        <p:spPr>
          <a:xfrm>
            <a:off x="4499246" y="1415515"/>
            <a:ext cx="1634837" cy="369332"/>
          </a:xfrm>
          <a:prstGeom prst="rect">
            <a:avLst/>
          </a:prstGeom>
          <a:noFill/>
        </p:spPr>
        <p:txBody>
          <a:bodyPr wrap="square" rtlCol="0">
            <a:spAutoFit/>
          </a:bodyPr>
          <a:lstStyle/>
          <a:p>
            <a:r>
              <a:rPr lang="en-US" b="1" dirty="0"/>
              <a:t>PhD</a:t>
            </a:r>
            <a:endParaRPr lang="bg-BG" b="1" dirty="0"/>
          </a:p>
        </p:txBody>
      </p:sp>
      <p:sp>
        <p:nvSpPr>
          <p:cNvPr id="17" name="TextBox 16"/>
          <p:cNvSpPr txBox="1"/>
          <p:nvPr/>
        </p:nvSpPr>
        <p:spPr>
          <a:xfrm>
            <a:off x="3252337" y="3761575"/>
            <a:ext cx="1634837" cy="369332"/>
          </a:xfrm>
          <a:prstGeom prst="rect">
            <a:avLst/>
          </a:prstGeom>
          <a:noFill/>
        </p:spPr>
        <p:txBody>
          <a:bodyPr wrap="square" rtlCol="0">
            <a:spAutoFit/>
          </a:bodyPr>
          <a:lstStyle/>
          <a:p>
            <a:r>
              <a:rPr lang="en-US" b="1" dirty="0"/>
              <a:t>Bachelors</a:t>
            </a:r>
            <a:endParaRPr lang="bg-BG" b="1" dirty="0"/>
          </a:p>
        </p:txBody>
      </p:sp>
      <p:sp>
        <p:nvSpPr>
          <p:cNvPr id="18" name="TextBox 17"/>
          <p:cNvSpPr txBox="1"/>
          <p:nvPr/>
        </p:nvSpPr>
        <p:spPr>
          <a:xfrm>
            <a:off x="2737996" y="5370854"/>
            <a:ext cx="2105892" cy="923330"/>
          </a:xfrm>
          <a:prstGeom prst="rect">
            <a:avLst/>
          </a:prstGeom>
          <a:noFill/>
        </p:spPr>
        <p:txBody>
          <a:bodyPr wrap="square" rtlCol="0">
            <a:spAutoFit/>
          </a:bodyPr>
          <a:lstStyle/>
          <a:p>
            <a:r>
              <a:rPr lang="en-US" b="1" dirty="0"/>
              <a:t>Educated in high schools and courses in 2018</a:t>
            </a:r>
            <a:endParaRPr lang="bg-BG" b="1" dirty="0"/>
          </a:p>
        </p:txBody>
      </p:sp>
      <p:sp>
        <p:nvSpPr>
          <p:cNvPr id="13" name="Title 1">
            <a:extLst>
              <a:ext uri="{FF2B5EF4-FFF2-40B4-BE49-F238E27FC236}">
                <a16:creationId xmlns:a16="http://schemas.microsoft.com/office/drawing/2014/main" id="{AE328DE5-1CE9-44F4-BAC0-9DF50F37AD6A}"/>
              </a:ext>
            </a:extLst>
          </p:cNvPr>
          <p:cNvSpPr txBox="1">
            <a:spLocks/>
          </p:cNvSpPr>
          <p:nvPr/>
        </p:nvSpPr>
        <p:spPr>
          <a:xfrm>
            <a:off x="0" y="0"/>
            <a:ext cx="12192000" cy="55289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Bulgarian People Speaking Chinese</a:t>
            </a:r>
            <a:endParaRPr lang="ru-RU" sz="3200" dirty="0"/>
          </a:p>
        </p:txBody>
      </p:sp>
    </p:spTree>
    <p:extLst>
      <p:ext uri="{BB962C8B-B14F-4D97-AF65-F5344CB8AC3E}">
        <p14:creationId xmlns:p14="http://schemas.microsoft.com/office/powerpoint/2010/main" val="392600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90945"/>
            <a:ext cx="9491116" cy="6567055"/>
          </a:xfrm>
          <a:prstGeom prst="rect">
            <a:avLst/>
          </a:prstGeom>
        </p:spPr>
      </p:pic>
      <p:sp>
        <p:nvSpPr>
          <p:cNvPr id="4" name="Rectangle 3"/>
          <p:cNvSpPr/>
          <p:nvPr/>
        </p:nvSpPr>
        <p:spPr>
          <a:xfrm>
            <a:off x="2656418" y="465174"/>
            <a:ext cx="3712264" cy="9810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2000 </a:t>
            </a:r>
            <a:r>
              <a:rPr lang="zh-CN" altLang="en-US" dirty="0">
                <a:solidFill>
                  <a:schemeClr val="tx1"/>
                </a:solidFill>
              </a:rPr>
              <a:t>人 </a:t>
            </a:r>
            <a:r>
              <a:rPr lang="en-US" altLang="zh-CN" dirty="0">
                <a:solidFill>
                  <a:schemeClr val="tx1"/>
                </a:solidFill>
              </a:rPr>
              <a:t>– </a:t>
            </a:r>
            <a:r>
              <a:rPr lang="zh-CN" altLang="en-US" dirty="0">
                <a:solidFill>
                  <a:schemeClr val="tx1"/>
                </a:solidFill>
              </a:rPr>
              <a:t>索菲亚孔子学院</a:t>
            </a:r>
            <a:endParaRPr lang="bg-BG" dirty="0">
              <a:solidFill>
                <a:schemeClr val="tx1"/>
              </a:solidFill>
            </a:endParaRPr>
          </a:p>
          <a:p>
            <a:r>
              <a:rPr lang="bg-BG" dirty="0">
                <a:solidFill>
                  <a:schemeClr val="tx1"/>
                </a:solidFill>
              </a:rPr>
              <a:t>2000 </a:t>
            </a:r>
            <a:r>
              <a:rPr lang="zh-CN" altLang="en-US" dirty="0">
                <a:solidFill>
                  <a:schemeClr val="tx1"/>
                </a:solidFill>
              </a:rPr>
              <a:t>人 </a:t>
            </a:r>
            <a:r>
              <a:rPr lang="en-US" altLang="zh-CN" dirty="0">
                <a:solidFill>
                  <a:schemeClr val="tx1"/>
                </a:solidFill>
              </a:rPr>
              <a:t>– </a:t>
            </a:r>
            <a:r>
              <a:rPr lang="zh-CN" altLang="en-US" dirty="0">
                <a:solidFill>
                  <a:schemeClr val="tx1"/>
                </a:solidFill>
              </a:rPr>
              <a:t>达特孔子学院</a:t>
            </a:r>
            <a:endParaRPr lang="bg-BG" dirty="0">
              <a:solidFill>
                <a:schemeClr val="tx1"/>
              </a:solidFill>
            </a:endParaRPr>
          </a:p>
          <a:p>
            <a:r>
              <a:rPr lang="bg-BG" dirty="0">
                <a:solidFill>
                  <a:schemeClr val="tx1"/>
                </a:solidFill>
              </a:rPr>
              <a:t>200+ </a:t>
            </a:r>
            <a:r>
              <a:rPr lang="zh-CN" altLang="en-US" dirty="0">
                <a:solidFill>
                  <a:schemeClr val="tx1"/>
                </a:solidFill>
              </a:rPr>
              <a:t>人 </a:t>
            </a:r>
            <a:r>
              <a:rPr lang="en-US" altLang="zh-CN" dirty="0">
                <a:solidFill>
                  <a:schemeClr val="tx1"/>
                </a:solidFill>
              </a:rPr>
              <a:t>– </a:t>
            </a:r>
            <a:r>
              <a:rPr lang="zh-CN" altLang="en-US" dirty="0">
                <a:solidFill>
                  <a:schemeClr val="tx1"/>
                </a:solidFill>
              </a:rPr>
              <a:t>普大</a:t>
            </a:r>
            <a:endParaRPr lang="bg-BG" dirty="0">
              <a:solidFill>
                <a:schemeClr val="tx1"/>
              </a:solidFill>
            </a:endParaRPr>
          </a:p>
        </p:txBody>
      </p:sp>
      <p:sp>
        <p:nvSpPr>
          <p:cNvPr id="5" name="Oval 4"/>
          <p:cNvSpPr/>
          <p:nvPr/>
        </p:nvSpPr>
        <p:spPr>
          <a:xfrm>
            <a:off x="5909341" y="2798618"/>
            <a:ext cx="200514" cy="2355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5"/>
          <p:cNvSpPr/>
          <p:nvPr/>
        </p:nvSpPr>
        <p:spPr>
          <a:xfrm>
            <a:off x="2584250" y="3567544"/>
            <a:ext cx="200514" cy="2355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Oval 6"/>
          <p:cNvSpPr/>
          <p:nvPr/>
        </p:nvSpPr>
        <p:spPr>
          <a:xfrm>
            <a:off x="4717850" y="4606635"/>
            <a:ext cx="200514" cy="2355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Oval 7"/>
          <p:cNvSpPr/>
          <p:nvPr/>
        </p:nvSpPr>
        <p:spPr>
          <a:xfrm>
            <a:off x="9317560" y="2431471"/>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Oval 8"/>
          <p:cNvSpPr/>
          <p:nvPr/>
        </p:nvSpPr>
        <p:spPr>
          <a:xfrm>
            <a:off x="8735669" y="3913907"/>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Oval 9"/>
          <p:cNvSpPr/>
          <p:nvPr/>
        </p:nvSpPr>
        <p:spPr>
          <a:xfrm>
            <a:off x="4928945" y="4724398"/>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Oval 10"/>
          <p:cNvSpPr/>
          <p:nvPr/>
        </p:nvSpPr>
        <p:spPr>
          <a:xfrm>
            <a:off x="4918364" y="4488871"/>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Oval 11"/>
          <p:cNvSpPr/>
          <p:nvPr/>
        </p:nvSpPr>
        <p:spPr>
          <a:xfrm>
            <a:off x="6096000" y="4031670"/>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Oval 12"/>
          <p:cNvSpPr/>
          <p:nvPr/>
        </p:nvSpPr>
        <p:spPr>
          <a:xfrm>
            <a:off x="6483928" y="1212271"/>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Oval 13"/>
          <p:cNvSpPr/>
          <p:nvPr/>
        </p:nvSpPr>
        <p:spPr>
          <a:xfrm>
            <a:off x="7339634" y="2431470"/>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Oval 14"/>
          <p:cNvSpPr/>
          <p:nvPr/>
        </p:nvSpPr>
        <p:spPr>
          <a:xfrm>
            <a:off x="7976943" y="2341414"/>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Oval 15"/>
          <p:cNvSpPr/>
          <p:nvPr/>
        </p:nvSpPr>
        <p:spPr>
          <a:xfrm>
            <a:off x="4617593" y="2916379"/>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Oval 16"/>
          <p:cNvSpPr/>
          <p:nvPr/>
        </p:nvSpPr>
        <p:spPr>
          <a:xfrm>
            <a:off x="3772466" y="2590792"/>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Oval 17"/>
          <p:cNvSpPr/>
          <p:nvPr/>
        </p:nvSpPr>
        <p:spPr>
          <a:xfrm>
            <a:off x="5929745" y="4959922"/>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Oval 18"/>
          <p:cNvSpPr/>
          <p:nvPr/>
        </p:nvSpPr>
        <p:spPr>
          <a:xfrm>
            <a:off x="2587525" y="3338945"/>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Oval 19"/>
          <p:cNvSpPr/>
          <p:nvPr/>
        </p:nvSpPr>
        <p:spPr>
          <a:xfrm>
            <a:off x="2784764" y="3456708"/>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Oval 20"/>
          <p:cNvSpPr/>
          <p:nvPr/>
        </p:nvSpPr>
        <p:spPr>
          <a:xfrm>
            <a:off x="2885021" y="3678380"/>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Oval 21"/>
          <p:cNvSpPr/>
          <p:nvPr/>
        </p:nvSpPr>
        <p:spPr>
          <a:xfrm>
            <a:off x="2684507" y="3816923"/>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Oval 22"/>
          <p:cNvSpPr/>
          <p:nvPr/>
        </p:nvSpPr>
        <p:spPr>
          <a:xfrm>
            <a:off x="2393562" y="3796138"/>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Oval 23"/>
          <p:cNvSpPr/>
          <p:nvPr/>
        </p:nvSpPr>
        <p:spPr>
          <a:xfrm>
            <a:off x="5795229" y="3027212"/>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Oval 24"/>
          <p:cNvSpPr/>
          <p:nvPr/>
        </p:nvSpPr>
        <p:spPr>
          <a:xfrm>
            <a:off x="1902102" y="867203"/>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Oval 25"/>
          <p:cNvSpPr/>
          <p:nvPr/>
        </p:nvSpPr>
        <p:spPr>
          <a:xfrm>
            <a:off x="3102665" y="2673924"/>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Oval 26"/>
          <p:cNvSpPr/>
          <p:nvPr/>
        </p:nvSpPr>
        <p:spPr>
          <a:xfrm>
            <a:off x="2383736" y="4835233"/>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Oval 27"/>
          <p:cNvSpPr/>
          <p:nvPr/>
        </p:nvSpPr>
        <p:spPr>
          <a:xfrm>
            <a:off x="2684507" y="3664521"/>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Oval 30"/>
          <p:cNvSpPr/>
          <p:nvPr/>
        </p:nvSpPr>
        <p:spPr>
          <a:xfrm>
            <a:off x="6109855" y="2916381"/>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Oval 31"/>
          <p:cNvSpPr/>
          <p:nvPr/>
        </p:nvSpPr>
        <p:spPr>
          <a:xfrm>
            <a:off x="4845818" y="1447798"/>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Oval 32"/>
          <p:cNvSpPr/>
          <p:nvPr/>
        </p:nvSpPr>
        <p:spPr>
          <a:xfrm>
            <a:off x="5694972" y="3546757"/>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Oval 33"/>
          <p:cNvSpPr/>
          <p:nvPr/>
        </p:nvSpPr>
        <p:spPr>
          <a:xfrm>
            <a:off x="6030002" y="2666996"/>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Oval 34"/>
          <p:cNvSpPr/>
          <p:nvPr/>
        </p:nvSpPr>
        <p:spPr>
          <a:xfrm>
            <a:off x="5812360" y="2666997"/>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Oval 35"/>
          <p:cNvSpPr/>
          <p:nvPr/>
        </p:nvSpPr>
        <p:spPr>
          <a:xfrm>
            <a:off x="136026" y="4918360"/>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Oval 36"/>
          <p:cNvSpPr/>
          <p:nvPr/>
        </p:nvSpPr>
        <p:spPr>
          <a:xfrm>
            <a:off x="123685" y="4087081"/>
            <a:ext cx="200514" cy="2355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Oval 38"/>
          <p:cNvSpPr/>
          <p:nvPr/>
        </p:nvSpPr>
        <p:spPr>
          <a:xfrm>
            <a:off x="294975" y="3906968"/>
            <a:ext cx="1118189" cy="59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大学</a:t>
            </a:r>
            <a:endParaRPr lang="bg-BG" sz="1400" dirty="0">
              <a:solidFill>
                <a:schemeClr val="tx1"/>
              </a:solidFill>
            </a:endParaRPr>
          </a:p>
        </p:txBody>
      </p:sp>
      <p:sp>
        <p:nvSpPr>
          <p:cNvPr id="40" name="Oval 39"/>
          <p:cNvSpPr/>
          <p:nvPr/>
        </p:nvSpPr>
        <p:spPr>
          <a:xfrm>
            <a:off x="123685" y="4752100"/>
            <a:ext cx="1289479" cy="5957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中学</a:t>
            </a:r>
            <a:r>
              <a:rPr lang="en-US" altLang="zh-CN" sz="1400" dirty="0">
                <a:solidFill>
                  <a:schemeClr val="tx1"/>
                </a:solidFill>
              </a:rPr>
              <a:t>/</a:t>
            </a:r>
            <a:r>
              <a:rPr lang="zh-CN" altLang="en-US" sz="1400" dirty="0">
                <a:solidFill>
                  <a:schemeClr val="tx1"/>
                </a:solidFill>
              </a:rPr>
              <a:t>孔子需要</a:t>
            </a:r>
            <a:endParaRPr lang="bg-BG" sz="1400" dirty="0">
              <a:solidFill>
                <a:schemeClr val="tx1"/>
              </a:solidFill>
            </a:endParaRPr>
          </a:p>
        </p:txBody>
      </p:sp>
      <p:sp>
        <p:nvSpPr>
          <p:cNvPr id="42" name="Title 1">
            <a:extLst>
              <a:ext uri="{FF2B5EF4-FFF2-40B4-BE49-F238E27FC236}">
                <a16:creationId xmlns:a16="http://schemas.microsoft.com/office/drawing/2014/main" id="{61296253-0CE1-4B6B-BB22-241A6ED8E5FE}"/>
              </a:ext>
            </a:extLst>
          </p:cNvPr>
          <p:cNvSpPr txBox="1">
            <a:spLocks/>
          </p:cNvSpPr>
          <p:nvPr/>
        </p:nvSpPr>
        <p:spPr>
          <a:xfrm>
            <a:off x="0" y="0"/>
            <a:ext cx="12192000" cy="55289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Bulgarian People Speaking Chinese</a:t>
            </a:r>
            <a:endParaRPr lang="ru-RU" sz="3200" dirty="0"/>
          </a:p>
        </p:txBody>
      </p:sp>
      <p:sp>
        <p:nvSpPr>
          <p:cNvPr id="43" name="Oval 42">
            <a:extLst>
              <a:ext uri="{FF2B5EF4-FFF2-40B4-BE49-F238E27FC236}">
                <a16:creationId xmlns:a16="http://schemas.microsoft.com/office/drawing/2014/main" id="{15F54448-734F-47CE-ACC9-2AADA60E8B34}"/>
              </a:ext>
            </a:extLst>
          </p:cNvPr>
          <p:cNvSpPr/>
          <p:nvPr/>
        </p:nvSpPr>
        <p:spPr>
          <a:xfrm>
            <a:off x="4769993" y="3068779"/>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Oval 43">
            <a:extLst>
              <a:ext uri="{FF2B5EF4-FFF2-40B4-BE49-F238E27FC236}">
                <a16:creationId xmlns:a16="http://schemas.microsoft.com/office/drawing/2014/main" id="{496D8F97-902C-4C6E-B90A-1E0E8B37CF4B}"/>
              </a:ext>
            </a:extLst>
          </p:cNvPr>
          <p:cNvSpPr/>
          <p:nvPr/>
        </p:nvSpPr>
        <p:spPr>
          <a:xfrm>
            <a:off x="4745561" y="5153887"/>
            <a:ext cx="200514" cy="23552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30193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A4CC-699D-45C8-B15A-6E675ED51314}"/>
              </a:ext>
            </a:extLst>
          </p:cNvPr>
          <p:cNvSpPr>
            <a:spLocks noGrp="1"/>
          </p:cNvSpPr>
          <p:nvPr>
            <p:ph type="title"/>
          </p:nvPr>
        </p:nvSpPr>
        <p:spPr>
          <a:xfrm>
            <a:off x="689344" y="2523423"/>
            <a:ext cx="10515600" cy="1325563"/>
          </a:xfrm>
          <a:solidFill>
            <a:schemeClr val="bg1"/>
          </a:solidFill>
        </p:spPr>
        <p:txBody>
          <a:bodyPr/>
          <a:lstStyle/>
          <a:p>
            <a:pPr algn="ctr"/>
            <a:r>
              <a:rPr lang="en-US" b="1" dirty="0"/>
              <a:t>Thank you!</a:t>
            </a:r>
            <a:endParaRPr lang="bg-BG" b="1" dirty="0"/>
          </a:p>
        </p:txBody>
      </p:sp>
    </p:spTree>
    <p:extLst>
      <p:ext uri="{BB962C8B-B14F-4D97-AF65-F5344CB8AC3E}">
        <p14:creationId xmlns:p14="http://schemas.microsoft.com/office/powerpoint/2010/main" val="136707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90700A-5A99-4D20-B932-4531CC54F879}"/>
              </a:ext>
            </a:extLst>
          </p:cNvPr>
          <p:cNvSpPr/>
          <p:nvPr/>
        </p:nvSpPr>
        <p:spPr>
          <a:xfrm flipV="1">
            <a:off x="746033" y="1354665"/>
            <a:ext cx="8335925" cy="9419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a:extLst>
              <a:ext uri="{FF2B5EF4-FFF2-40B4-BE49-F238E27FC236}">
                <a16:creationId xmlns:a16="http://schemas.microsoft.com/office/drawing/2014/main" id="{2A503475-02D0-4AFA-907E-57DACDBA52D4}"/>
              </a:ext>
            </a:extLst>
          </p:cNvPr>
          <p:cNvSpPr>
            <a:spLocks noGrp="1"/>
          </p:cNvSpPr>
          <p:nvPr>
            <p:ph type="title"/>
          </p:nvPr>
        </p:nvSpPr>
        <p:spPr/>
        <p:txBody>
          <a:bodyPr/>
          <a:lstStyle/>
          <a:p>
            <a:r>
              <a:rPr lang="en-US" b="1" dirty="0"/>
              <a:t>Content</a:t>
            </a:r>
            <a:endParaRPr lang="bg-BG" b="1" dirty="0"/>
          </a:p>
        </p:txBody>
      </p:sp>
      <p:sp>
        <p:nvSpPr>
          <p:cNvPr id="3" name="Content Placeholder 2">
            <a:extLst>
              <a:ext uri="{FF2B5EF4-FFF2-40B4-BE49-F238E27FC236}">
                <a16:creationId xmlns:a16="http://schemas.microsoft.com/office/drawing/2014/main" id="{B16FA755-C418-4B49-966B-105DDA8D7071}"/>
              </a:ext>
            </a:extLst>
          </p:cNvPr>
          <p:cNvSpPr>
            <a:spLocks noGrp="1"/>
          </p:cNvSpPr>
          <p:nvPr>
            <p:ph idx="1"/>
          </p:nvPr>
        </p:nvSpPr>
        <p:spPr/>
        <p:txBody>
          <a:bodyPr/>
          <a:lstStyle/>
          <a:p>
            <a:r>
              <a:rPr lang="en-US" dirty="0"/>
              <a:t>Trade</a:t>
            </a:r>
          </a:p>
          <a:p>
            <a:r>
              <a:rPr lang="en-US" dirty="0"/>
              <a:t>Investment</a:t>
            </a:r>
            <a:endParaRPr lang="bg-BG" dirty="0"/>
          </a:p>
        </p:txBody>
      </p:sp>
    </p:spTree>
    <p:extLst>
      <p:ext uri="{BB962C8B-B14F-4D97-AF65-F5344CB8AC3E}">
        <p14:creationId xmlns:p14="http://schemas.microsoft.com/office/powerpoint/2010/main" val="328434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68423E-520D-414D-8FBF-3B773745E860}"/>
              </a:ext>
            </a:extLst>
          </p:cNvPr>
          <p:cNvSpPr/>
          <p:nvPr/>
        </p:nvSpPr>
        <p:spPr>
          <a:xfrm>
            <a:off x="2925310" y="6521882"/>
            <a:ext cx="1740285"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BAS</a:t>
            </a:r>
            <a:endParaRPr lang="bg-BG" sz="1200" dirty="0">
              <a:latin typeface="Times New Roman" panose="02020603050405020304" pitchFamily="18" charset="0"/>
              <a:ea typeface="Times New Roman" panose="02020603050405020304" pitchFamily="18" charset="0"/>
            </a:endParaRPr>
          </a:p>
        </p:txBody>
      </p:sp>
      <p:graphicFrame>
        <p:nvGraphicFramePr>
          <p:cNvPr id="13" name="Table 12">
            <a:extLst>
              <a:ext uri="{FF2B5EF4-FFF2-40B4-BE49-F238E27FC236}">
                <a16:creationId xmlns:a16="http://schemas.microsoft.com/office/drawing/2014/main" id="{8C3055C3-1508-4747-973F-EAA50BB44B1C}"/>
              </a:ext>
            </a:extLst>
          </p:cNvPr>
          <p:cNvGraphicFramePr>
            <a:graphicFrameLocks noGrp="1"/>
          </p:cNvGraphicFramePr>
          <p:nvPr>
            <p:extLst>
              <p:ext uri="{D42A27DB-BD31-4B8C-83A1-F6EECF244321}">
                <p14:modId xmlns:p14="http://schemas.microsoft.com/office/powerpoint/2010/main" val="2819497917"/>
              </p:ext>
            </p:extLst>
          </p:nvPr>
        </p:nvGraphicFramePr>
        <p:xfrm>
          <a:off x="100613" y="719092"/>
          <a:ext cx="4000871" cy="5898387"/>
        </p:xfrm>
        <a:graphic>
          <a:graphicData uri="http://schemas.openxmlformats.org/drawingml/2006/table">
            <a:tbl>
              <a:tblPr>
                <a:tableStyleId>{5C22544A-7EE6-4342-B048-85BDC9FD1C3A}</a:tableStyleId>
              </a:tblPr>
              <a:tblGrid>
                <a:gridCol w="908063">
                  <a:extLst>
                    <a:ext uri="{9D8B030D-6E8A-4147-A177-3AD203B41FA5}">
                      <a16:colId xmlns:a16="http://schemas.microsoft.com/office/drawing/2014/main" val="2858039004"/>
                    </a:ext>
                  </a:extLst>
                </a:gridCol>
                <a:gridCol w="737240">
                  <a:extLst>
                    <a:ext uri="{9D8B030D-6E8A-4147-A177-3AD203B41FA5}">
                      <a16:colId xmlns:a16="http://schemas.microsoft.com/office/drawing/2014/main" val="2514385163"/>
                    </a:ext>
                  </a:extLst>
                </a:gridCol>
                <a:gridCol w="827146">
                  <a:extLst>
                    <a:ext uri="{9D8B030D-6E8A-4147-A177-3AD203B41FA5}">
                      <a16:colId xmlns:a16="http://schemas.microsoft.com/office/drawing/2014/main" val="2326568690"/>
                    </a:ext>
                  </a:extLst>
                </a:gridCol>
                <a:gridCol w="827146">
                  <a:extLst>
                    <a:ext uri="{9D8B030D-6E8A-4147-A177-3AD203B41FA5}">
                      <a16:colId xmlns:a16="http://schemas.microsoft.com/office/drawing/2014/main" val="448460589"/>
                    </a:ext>
                  </a:extLst>
                </a:gridCol>
                <a:gridCol w="701276">
                  <a:extLst>
                    <a:ext uri="{9D8B030D-6E8A-4147-A177-3AD203B41FA5}">
                      <a16:colId xmlns:a16="http://schemas.microsoft.com/office/drawing/2014/main" val="444429113"/>
                    </a:ext>
                  </a:extLst>
                </a:gridCol>
              </a:tblGrid>
              <a:tr h="274827">
                <a:tc>
                  <a:txBody>
                    <a:bodyPr/>
                    <a:lstStyle/>
                    <a:p>
                      <a:pPr algn="l" fontAlgn="b"/>
                      <a:r>
                        <a:rPr lang="bg-BG" sz="1200" b="0" u="none" strike="noStrike" dirty="0">
                          <a:effectLst/>
                        </a:rPr>
                        <a:t> </a:t>
                      </a:r>
                      <a:r>
                        <a:rPr lang="en-US" sz="1200" b="1" u="none" strike="noStrike" dirty="0">
                          <a:effectLst/>
                        </a:rPr>
                        <a:t>USD bn</a:t>
                      </a:r>
                      <a:endParaRPr lang="bg-BG"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effectLst/>
                        </a:rPr>
                        <a:t>2005</a:t>
                      </a:r>
                      <a:endParaRPr lang="bg-BG"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effectLst/>
                        </a:rPr>
                        <a:t>2010</a:t>
                      </a:r>
                      <a:endParaRPr lang="bg-BG"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i="0" u="none" strike="noStrike" dirty="0">
                          <a:solidFill>
                            <a:srgbClr val="000000"/>
                          </a:solidFill>
                          <a:effectLst/>
                          <a:latin typeface="Calibri" panose="020F0502020204030204" pitchFamily="34" charset="0"/>
                        </a:rPr>
                        <a:t>2013</a:t>
                      </a:r>
                      <a:endParaRPr lang="bg-BG"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effectLst/>
                        </a:rPr>
                        <a:t>2020</a:t>
                      </a:r>
                      <a:endParaRPr lang="bg-BG"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4212679"/>
                  </a:ext>
                </a:extLst>
              </a:tr>
              <a:tr h="297647">
                <a:tc>
                  <a:txBody>
                    <a:bodyPr/>
                    <a:lstStyle/>
                    <a:p>
                      <a:pPr algn="l" fontAlgn="b"/>
                      <a:r>
                        <a:rPr lang="en-US" sz="1000" b="0" u="none" strike="noStrike" dirty="0">
                          <a:effectLst/>
                        </a:rPr>
                        <a:t>Albania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dirty="0">
                          <a:effectLst/>
                        </a:rPr>
                        <a:t>                         0,08     </a:t>
                      </a:r>
                      <a:endParaRPr lang="bg-BG"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0,20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0,32</a:t>
                      </a:r>
                    </a:p>
                  </a:txBody>
                  <a:tcPr marL="7620" marR="7620" marT="7620" marB="0" anchor="b"/>
                </a:tc>
                <a:tc>
                  <a:txBody>
                    <a:bodyPr/>
                    <a:lstStyle/>
                    <a:p>
                      <a:pPr algn="ctr" fontAlgn="b"/>
                      <a:r>
                        <a:rPr lang="bg-BG" sz="1000" b="0" u="none" strike="noStrike" dirty="0">
                          <a:effectLst/>
                        </a:rPr>
                        <a:t>                         0,57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0625336"/>
                  </a:ext>
                </a:extLst>
              </a:tr>
              <a:tr h="297647">
                <a:tc>
                  <a:txBody>
                    <a:bodyPr/>
                    <a:lstStyle/>
                    <a:p>
                      <a:pPr algn="l" fontAlgn="b"/>
                      <a:r>
                        <a:rPr lang="en-US" sz="1000" b="0" u="none" strike="noStrike" dirty="0">
                          <a:effectLst/>
                        </a:rPr>
                        <a:t>Bosnia &amp; </a:t>
                      </a:r>
                      <a:r>
                        <a:rPr lang="en-US" sz="1000" b="0" u="none" strike="noStrike" dirty="0" err="1">
                          <a:effectLst/>
                        </a:rPr>
                        <a:t>Herz</a:t>
                      </a:r>
                      <a:r>
                        <a:rPr lang="en-US" sz="1000" b="0" u="none" strike="noStrike" dirty="0">
                          <a:effectLst/>
                        </a:rPr>
                        <a:t>.</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dirty="0">
                          <a:effectLst/>
                        </a:rPr>
                        <a:t>                         0,02     </a:t>
                      </a:r>
                      <a:endParaRPr lang="bg-BG"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0,04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0,09</a:t>
                      </a:r>
                    </a:p>
                  </a:txBody>
                  <a:tcPr marL="7620" marR="7620" marT="7620" marB="0" anchor="b"/>
                </a:tc>
                <a:tc>
                  <a:txBody>
                    <a:bodyPr/>
                    <a:lstStyle/>
                    <a:p>
                      <a:pPr algn="ctr" fontAlgn="b"/>
                      <a:r>
                        <a:rPr lang="bg-BG" sz="1000" b="0" u="none" strike="noStrike" dirty="0">
                          <a:effectLst/>
                        </a:rPr>
                        <a:t>                         0,12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2717836"/>
                  </a:ext>
                </a:extLst>
              </a:tr>
              <a:tr h="297647">
                <a:tc>
                  <a:txBody>
                    <a:bodyPr/>
                    <a:lstStyle/>
                    <a:p>
                      <a:pPr algn="l" fontAlgn="b"/>
                      <a:r>
                        <a:rPr lang="en-US" sz="1000" b="1" u="none" strike="noStrike" dirty="0">
                          <a:effectLst/>
                        </a:rPr>
                        <a:t>Bulgaria</a:t>
                      </a:r>
                      <a:endParaRPr lang="en-US" sz="1000" b="1"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1" u="none" strike="noStrike" dirty="0">
                          <a:effectLst/>
                        </a:rPr>
                        <a:t>                         0,44     </a:t>
                      </a:r>
                      <a:endParaRPr lang="bg-BG"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1" u="none" strike="noStrike" dirty="0">
                          <a:effectLst/>
                        </a:rPr>
                        <a:t>                         0,66     </a:t>
                      </a:r>
                      <a:endParaRPr lang="bg-BG"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1" i="0" u="none" strike="noStrike" dirty="0">
                          <a:solidFill>
                            <a:srgbClr val="002B54"/>
                          </a:solidFill>
                          <a:effectLst/>
                          <a:latin typeface="Calibri" panose="020F0502020204030204" pitchFamily="34" charset="0"/>
                        </a:rPr>
                        <a:t>1,12</a:t>
                      </a:r>
                    </a:p>
                  </a:txBody>
                  <a:tcPr marL="7620" marR="7620" marT="7620" marB="0" anchor="b"/>
                </a:tc>
                <a:tc>
                  <a:txBody>
                    <a:bodyPr/>
                    <a:lstStyle/>
                    <a:p>
                      <a:pPr algn="ctr" fontAlgn="b"/>
                      <a:r>
                        <a:rPr lang="bg-BG" sz="1000" b="1" u="none" strike="noStrike" dirty="0">
                          <a:effectLst/>
                        </a:rPr>
                        <a:t>                         1,55     </a:t>
                      </a:r>
                      <a:endParaRPr lang="bg-BG" sz="1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1038984"/>
                  </a:ext>
                </a:extLst>
              </a:tr>
              <a:tr h="297647">
                <a:tc>
                  <a:txBody>
                    <a:bodyPr/>
                    <a:lstStyle/>
                    <a:p>
                      <a:pPr algn="l" fontAlgn="b"/>
                      <a:r>
                        <a:rPr lang="en-US" sz="1000" b="0" u="none" strike="noStrike" dirty="0">
                          <a:effectLst/>
                        </a:rPr>
                        <a:t>Croatia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0,57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1,34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1,39</a:t>
                      </a:r>
                    </a:p>
                  </a:txBody>
                  <a:tcPr marL="7620" marR="7620" marT="7620" marB="0" anchor="b"/>
                </a:tc>
                <a:tc>
                  <a:txBody>
                    <a:bodyPr/>
                    <a:lstStyle/>
                    <a:p>
                      <a:pPr algn="ctr" fontAlgn="b"/>
                      <a:r>
                        <a:rPr lang="bg-BG" sz="1000" b="0" u="none" strike="noStrike" dirty="0">
                          <a:effectLst/>
                        </a:rPr>
                        <a:t>                         1,57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8131494"/>
                  </a:ext>
                </a:extLst>
              </a:tr>
              <a:tr h="297647">
                <a:tc>
                  <a:txBody>
                    <a:bodyPr/>
                    <a:lstStyle/>
                    <a:p>
                      <a:pPr algn="l" fontAlgn="b"/>
                      <a:r>
                        <a:rPr lang="en-US" sz="1000" b="0" u="none" strike="noStrike" dirty="0">
                          <a:effectLst/>
                        </a:rPr>
                        <a:t>Czech Rep.</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1,67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7,12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6,84</a:t>
                      </a:r>
                    </a:p>
                  </a:txBody>
                  <a:tcPr marL="7620" marR="7620" marT="7620" marB="0" anchor="b"/>
                </a:tc>
                <a:tc>
                  <a:txBody>
                    <a:bodyPr/>
                    <a:lstStyle/>
                    <a:p>
                      <a:pPr algn="ctr" fontAlgn="b"/>
                      <a:r>
                        <a:rPr lang="bg-BG" sz="1000" b="0" u="none" strike="noStrike" dirty="0">
                          <a:effectLst/>
                        </a:rPr>
                        <a:t>                      13,74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2362229"/>
                  </a:ext>
                </a:extLst>
              </a:tr>
              <a:tr h="297647">
                <a:tc>
                  <a:txBody>
                    <a:bodyPr/>
                    <a:lstStyle/>
                    <a:p>
                      <a:pPr algn="l" fontAlgn="b"/>
                      <a:r>
                        <a:rPr lang="en-US" sz="1000" b="0" u="none" strike="noStrike" dirty="0">
                          <a:effectLst/>
                        </a:rPr>
                        <a:t>Estonia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0,31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0,68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1,11</a:t>
                      </a:r>
                    </a:p>
                  </a:txBody>
                  <a:tcPr marL="7620" marR="7620" marT="7620" marB="0" anchor="b"/>
                </a:tc>
                <a:tc>
                  <a:txBody>
                    <a:bodyPr/>
                    <a:lstStyle/>
                    <a:p>
                      <a:pPr algn="ctr" fontAlgn="b"/>
                      <a:r>
                        <a:rPr lang="bg-BG" sz="1000" b="0" u="none" strike="noStrike" dirty="0">
                          <a:effectLst/>
                        </a:rPr>
                        <a:t>                         0,86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7691974"/>
                  </a:ext>
                </a:extLst>
              </a:tr>
              <a:tr h="297647">
                <a:tc>
                  <a:txBody>
                    <a:bodyPr/>
                    <a:lstStyle/>
                    <a:p>
                      <a:pPr algn="l" fontAlgn="b"/>
                      <a:r>
                        <a:rPr lang="en-US" sz="1000" b="0" u="none" strike="noStrike" dirty="0">
                          <a:effectLst/>
                        </a:rPr>
                        <a:t>Greece</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1,94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3,96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3,22</a:t>
                      </a:r>
                    </a:p>
                  </a:txBody>
                  <a:tcPr marL="7620" marR="7620" marT="7620" marB="0" anchor="b"/>
                </a:tc>
                <a:tc>
                  <a:txBody>
                    <a:bodyPr/>
                    <a:lstStyle/>
                    <a:p>
                      <a:pPr algn="ctr" fontAlgn="b"/>
                      <a:r>
                        <a:rPr lang="bg-BG" sz="1000" b="0" u="none" strike="noStrike" dirty="0">
                          <a:effectLst/>
                        </a:rPr>
                        <a:t>                         7,04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754175"/>
                  </a:ext>
                </a:extLst>
              </a:tr>
              <a:tr h="297647">
                <a:tc>
                  <a:txBody>
                    <a:bodyPr/>
                    <a:lstStyle/>
                    <a:p>
                      <a:pPr algn="l" fontAlgn="b"/>
                      <a:r>
                        <a:rPr lang="en-US" sz="1000" b="0" u="none" strike="noStrike" dirty="0">
                          <a:effectLst/>
                        </a:rPr>
                        <a:t>Hungary</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2,49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6,52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5,69</a:t>
                      </a:r>
                    </a:p>
                  </a:txBody>
                  <a:tcPr marL="7620" marR="7620" marT="7620" marB="0" anchor="b"/>
                </a:tc>
                <a:tc>
                  <a:txBody>
                    <a:bodyPr/>
                    <a:lstStyle/>
                    <a:p>
                      <a:pPr algn="ctr" fontAlgn="b"/>
                      <a:r>
                        <a:rPr lang="bg-BG" sz="1000" b="0" u="none" strike="noStrike" dirty="0">
                          <a:effectLst/>
                        </a:rPr>
                        <a:t>                         7,40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5652493"/>
                  </a:ext>
                </a:extLst>
              </a:tr>
              <a:tr h="297647">
                <a:tc>
                  <a:txBody>
                    <a:bodyPr/>
                    <a:lstStyle/>
                    <a:p>
                      <a:pPr algn="l" fontAlgn="b"/>
                      <a:r>
                        <a:rPr lang="en-US" sz="1000" b="0" u="none" strike="noStrike" dirty="0">
                          <a:effectLst/>
                        </a:rPr>
                        <a:t>Latvia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0,28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0,79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1,37</a:t>
                      </a:r>
                    </a:p>
                  </a:txBody>
                  <a:tcPr marL="7620" marR="7620" marT="7620" marB="0" anchor="b"/>
                </a:tc>
                <a:tc>
                  <a:txBody>
                    <a:bodyPr/>
                    <a:lstStyle/>
                    <a:p>
                      <a:pPr algn="ctr" fontAlgn="b"/>
                      <a:r>
                        <a:rPr lang="bg-BG" sz="1000" b="0" u="none" strike="noStrike" dirty="0">
                          <a:effectLst/>
                        </a:rPr>
                        <a:t>                         1,05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3920630"/>
                  </a:ext>
                </a:extLst>
              </a:tr>
              <a:tr h="297647">
                <a:tc>
                  <a:txBody>
                    <a:bodyPr/>
                    <a:lstStyle/>
                    <a:p>
                      <a:pPr algn="l" fontAlgn="b"/>
                      <a:r>
                        <a:rPr lang="en-US" sz="1000" b="0" u="none" strike="noStrike" dirty="0" err="1">
                          <a:effectLst/>
                        </a:rPr>
                        <a:t>Lituania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0,36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0,98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1,69</a:t>
                      </a:r>
                    </a:p>
                  </a:txBody>
                  <a:tcPr marL="7620" marR="7620" marT="7620" marB="0" anchor="b"/>
                </a:tc>
                <a:tc>
                  <a:txBody>
                    <a:bodyPr/>
                    <a:lstStyle/>
                    <a:p>
                      <a:pPr algn="ctr" fontAlgn="b"/>
                      <a:r>
                        <a:rPr lang="bg-BG" sz="1000" b="0" u="none" strike="noStrike" dirty="0">
                          <a:effectLst/>
                        </a:rPr>
                        <a:t>                         1,81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0435462"/>
                  </a:ext>
                </a:extLst>
              </a:tr>
              <a:tr h="297647">
                <a:tc>
                  <a:txBody>
                    <a:bodyPr/>
                    <a:lstStyle/>
                    <a:p>
                      <a:pPr algn="l" fontAlgn="b"/>
                      <a:r>
                        <a:rPr lang="en-US" sz="1000" b="0" u="none" strike="noStrike" dirty="0">
                          <a:effectLst/>
                        </a:rPr>
                        <a:t>Montenegro</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0,07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0,09</a:t>
                      </a:r>
                    </a:p>
                  </a:txBody>
                  <a:tcPr marL="7620" marR="7620" marT="7620" marB="0" anchor="b"/>
                </a:tc>
                <a:tc>
                  <a:txBody>
                    <a:bodyPr/>
                    <a:lstStyle/>
                    <a:p>
                      <a:pPr algn="ctr" fontAlgn="b"/>
                      <a:r>
                        <a:rPr lang="bg-BG" sz="1000" b="0" u="none" strike="noStrike" dirty="0">
                          <a:effectLst/>
                        </a:rPr>
                        <a:t>                         0,11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7630959"/>
                  </a:ext>
                </a:extLst>
              </a:tr>
              <a:tr h="297647">
                <a:tc>
                  <a:txBody>
                    <a:bodyPr/>
                    <a:lstStyle/>
                    <a:p>
                      <a:pPr algn="l" fontAlgn="b"/>
                      <a:r>
                        <a:rPr lang="en-US" sz="1000" b="0" u="none" strike="noStrike" dirty="0" err="1">
                          <a:effectLst/>
                        </a:rPr>
                        <a:t>N.Macedonia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0,02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0,05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0,06</a:t>
                      </a:r>
                    </a:p>
                  </a:txBody>
                  <a:tcPr marL="7620" marR="7620" marT="7620" marB="0" anchor="b"/>
                </a:tc>
                <a:tc>
                  <a:txBody>
                    <a:bodyPr/>
                    <a:lstStyle/>
                    <a:p>
                      <a:pPr algn="ctr" fontAlgn="b"/>
                      <a:r>
                        <a:rPr lang="bg-BG" sz="1000" b="0" u="none" strike="noStrike" dirty="0">
                          <a:effectLst/>
                        </a:rPr>
                        <a:t>                         0,16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90553228"/>
                  </a:ext>
                </a:extLst>
              </a:tr>
              <a:tr h="297647">
                <a:tc>
                  <a:txBody>
                    <a:bodyPr/>
                    <a:lstStyle/>
                    <a:p>
                      <a:pPr algn="l" fontAlgn="b"/>
                      <a:r>
                        <a:rPr lang="en-US" sz="1000" b="0" u="none" strike="noStrike" dirty="0">
                          <a:effectLst/>
                        </a:rPr>
                        <a:t>Poland</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2,60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9,44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12,57</a:t>
                      </a:r>
                    </a:p>
                  </a:txBody>
                  <a:tcPr marL="7620" marR="7620" marT="7620" marB="0" anchor="b"/>
                </a:tc>
                <a:tc>
                  <a:txBody>
                    <a:bodyPr/>
                    <a:lstStyle/>
                    <a:p>
                      <a:pPr algn="ctr" fontAlgn="b"/>
                      <a:r>
                        <a:rPr lang="bg-BG" sz="1000" b="0" u="none" strike="noStrike" dirty="0">
                          <a:effectLst/>
                        </a:rPr>
                        <a:t>                      26,74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43669663"/>
                  </a:ext>
                </a:extLst>
              </a:tr>
              <a:tr h="297647">
                <a:tc>
                  <a:txBody>
                    <a:bodyPr/>
                    <a:lstStyle/>
                    <a:p>
                      <a:pPr algn="l" fontAlgn="b"/>
                      <a:r>
                        <a:rPr lang="en-US" sz="1000" b="0" u="none" strike="noStrike" dirty="0">
                          <a:effectLst/>
                        </a:rPr>
                        <a:t>Romania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1,37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3,00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2,82</a:t>
                      </a:r>
                    </a:p>
                  </a:txBody>
                  <a:tcPr marL="7620" marR="7620" marT="7620" marB="0" anchor="b"/>
                </a:tc>
                <a:tc>
                  <a:txBody>
                    <a:bodyPr/>
                    <a:lstStyle/>
                    <a:p>
                      <a:pPr algn="ctr" fontAlgn="b"/>
                      <a:r>
                        <a:rPr lang="bg-BG" sz="1000" b="0" u="none" strike="noStrike" dirty="0">
                          <a:effectLst/>
                        </a:rPr>
                        <a:t>                         5,13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21316584"/>
                  </a:ext>
                </a:extLst>
              </a:tr>
              <a:tr h="297647">
                <a:tc>
                  <a:txBody>
                    <a:bodyPr/>
                    <a:lstStyle/>
                    <a:p>
                      <a:pPr algn="l" fontAlgn="b"/>
                      <a:r>
                        <a:rPr lang="en-US" sz="1000" b="0" u="none" strike="noStrike" dirty="0">
                          <a:effectLst/>
                        </a:rPr>
                        <a:t>Serbia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0,35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0,43</a:t>
                      </a:r>
                    </a:p>
                  </a:txBody>
                  <a:tcPr marL="7620" marR="7620" marT="7620" marB="0" anchor="b"/>
                </a:tc>
                <a:tc>
                  <a:txBody>
                    <a:bodyPr/>
                    <a:lstStyle/>
                    <a:p>
                      <a:pPr algn="ctr" fontAlgn="b"/>
                      <a:r>
                        <a:rPr lang="bg-BG" sz="1000" b="0" u="none" strike="noStrike" dirty="0">
                          <a:effectLst/>
                        </a:rPr>
                        <a:t>                         1,62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803808"/>
                  </a:ext>
                </a:extLst>
              </a:tr>
              <a:tr h="297729">
                <a:tc>
                  <a:txBody>
                    <a:bodyPr/>
                    <a:lstStyle/>
                    <a:p>
                      <a:pPr algn="l" fontAlgn="b"/>
                      <a:r>
                        <a:rPr lang="en-US" sz="1000" b="0" u="none" strike="noStrike" dirty="0">
                          <a:effectLst/>
                        </a:rPr>
                        <a:t>Slovakia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0,31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1,96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3,08</a:t>
                      </a:r>
                    </a:p>
                  </a:txBody>
                  <a:tcPr marL="7620" marR="7620" marT="7620" marB="0" anchor="b"/>
                </a:tc>
                <a:tc>
                  <a:txBody>
                    <a:bodyPr/>
                    <a:lstStyle/>
                    <a:p>
                      <a:pPr algn="ctr" fontAlgn="b"/>
                      <a:r>
                        <a:rPr lang="bg-BG" sz="1000" b="0" u="none" strike="noStrike" dirty="0">
                          <a:effectLst/>
                        </a:rPr>
                        <a:t>                         3,03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08779685"/>
                  </a:ext>
                </a:extLst>
              </a:tr>
              <a:tr h="297647">
                <a:tc>
                  <a:txBody>
                    <a:bodyPr/>
                    <a:lstStyle/>
                    <a:p>
                      <a:pPr algn="l" fontAlgn="b"/>
                      <a:r>
                        <a:rPr lang="en-US" sz="1000" b="0" u="none" strike="noStrike" dirty="0">
                          <a:effectLst/>
                        </a:rPr>
                        <a:t>Slovenia</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0,27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u="none" strike="noStrike">
                          <a:effectLst/>
                        </a:rPr>
                        <a:t>                         1,39     </a:t>
                      </a:r>
                      <a:endParaRPr lang="bg-BG"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0" i="0" u="none" strike="noStrike">
                          <a:solidFill>
                            <a:srgbClr val="002B54"/>
                          </a:solidFill>
                          <a:effectLst/>
                          <a:latin typeface="Calibri" panose="020F0502020204030204" pitchFamily="34" charset="0"/>
                        </a:rPr>
                        <a:t>1,83</a:t>
                      </a:r>
                    </a:p>
                  </a:txBody>
                  <a:tcPr marL="7620" marR="7620" marT="7620" marB="0" anchor="b"/>
                </a:tc>
                <a:tc>
                  <a:txBody>
                    <a:bodyPr/>
                    <a:lstStyle/>
                    <a:p>
                      <a:pPr algn="ctr" fontAlgn="b"/>
                      <a:r>
                        <a:rPr lang="bg-BG" sz="1000" b="0" u="none" strike="noStrike" dirty="0">
                          <a:effectLst/>
                        </a:rPr>
                        <a:t>                         3,45     </a:t>
                      </a:r>
                      <a:endParaRPr lang="bg-BG"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3083101"/>
                  </a:ext>
                </a:extLst>
              </a:tr>
              <a:tr h="297647">
                <a:tc>
                  <a:txBody>
                    <a:bodyPr/>
                    <a:lstStyle/>
                    <a:p>
                      <a:pPr algn="l" fontAlgn="b"/>
                      <a:r>
                        <a:rPr lang="en-US" sz="1000" b="1" u="none" strike="noStrike" dirty="0">
                          <a:effectLst/>
                        </a:rPr>
                        <a:t>Total</a:t>
                      </a:r>
                      <a:endParaRPr lang="en-US" sz="1000" b="1"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00" b="1" u="none" strike="noStrike" dirty="0">
                          <a:effectLst/>
                        </a:rPr>
                        <a:t>                      12,73     </a:t>
                      </a:r>
                      <a:endParaRPr lang="bg-BG"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1" u="none" strike="noStrike" dirty="0">
                          <a:effectLst/>
                        </a:rPr>
                        <a:t>                      38,55     </a:t>
                      </a:r>
                      <a:endParaRPr lang="bg-BG"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00" b="1" i="0" u="none" strike="noStrike" dirty="0">
                          <a:solidFill>
                            <a:srgbClr val="002B54"/>
                          </a:solidFill>
                          <a:effectLst/>
                          <a:latin typeface="Calibri" panose="020F0502020204030204" pitchFamily="34" charset="0"/>
                        </a:rPr>
                        <a:t>43,74</a:t>
                      </a:r>
                    </a:p>
                  </a:txBody>
                  <a:tcPr marL="7620" marR="7620" marT="7620" marB="0" anchor="b"/>
                </a:tc>
                <a:tc>
                  <a:txBody>
                    <a:bodyPr/>
                    <a:lstStyle/>
                    <a:p>
                      <a:pPr algn="ctr" fontAlgn="b"/>
                      <a:r>
                        <a:rPr lang="bg-BG" sz="1000" b="1" u="none" strike="noStrike" dirty="0">
                          <a:effectLst/>
                        </a:rPr>
                        <a:t>                      75,95     </a:t>
                      </a:r>
                      <a:endParaRPr lang="bg-BG" sz="1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6466068"/>
                  </a:ext>
                </a:extLst>
              </a:tr>
            </a:tbl>
          </a:graphicData>
        </a:graphic>
      </p:graphicFrame>
      <p:sp>
        <p:nvSpPr>
          <p:cNvPr id="15" name="Title 1">
            <a:extLst>
              <a:ext uri="{FF2B5EF4-FFF2-40B4-BE49-F238E27FC236}">
                <a16:creationId xmlns:a16="http://schemas.microsoft.com/office/drawing/2014/main" id="{1AADE263-FDEB-44BF-9063-C4B5F3A762EA}"/>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Import from China</a:t>
            </a:r>
            <a:endParaRPr lang="bg-BG" sz="3200" dirty="0">
              <a:solidFill>
                <a:schemeClr val="bg1"/>
              </a:solidFill>
            </a:endParaRPr>
          </a:p>
        </p:txBody>
      </p:sp>
      <p:sp>
        <p:nvSpPr>
          <p:cNvPr id="16" name="Rectangle 15">
            <a:extLst>
              <a:ext uri="{FF2B5EF4-FFF2-40B4-BE49-F238E27FC236}">
                <a16:creationId xmlns:a16="http://schemas.microsoft.com/office/drawing/2014/main" id="{F577139E-9827-4D86-B738-16539D0C1E37}"/>
              </a:ext>
            </a:extLst>
          </p:cNvPr>
          <p:cNvSpPr/>
          <p:nvPr/>
        </p:nvSpPr>
        <p:spPr>
          <a:xfrm>
            <a:off x="5175682" y="5828425"/>
            <a:ext cx="6699073" cy="523220"/>
          </a:xfrm>
          <a:prstGeom prst="rect">
            <a:avLst/>
          </a:prstGeom>
          <a:solidFill>
            <a:schemeClr val="accent4">
              <a:lumMod val="40000"/>
              <a:lumOff val="60000"/>
            </a:schemeClr>
          </a:solidFill>
        </p:spPr>
        <p:txBody>
          <a:bodyPr wrap="square">
            <a:spAutoFit/>
          </a:bodyPr>
          <a:lstStyle/>
          <a:p>
            <a:r>
              <a:rPr lang="en-US" sz="1400" dirty="0">
                <a:latin typeface="Times New Roman" panose="02020603050405020304" pitchFamily="18" charset="0"/>
                <a:ea typeface="Times New Roman" panose="02020603050405020304" pitchFamily="18" charset="0"/>
              </a:rPr>
              <a:t>Nearly double increase in the annual import value for the region’s trade in the period 2013 – 2020  and individual increase in the share of total imports for almost each country.</a:t>
            </a:r>
          </a:p>
        </p:txBody>
      </p:sp>
      <p:pic>
        <p:nvPicPr>
          <p:cNvPr id="6" name="Picture 5">
            <a:extLst>
              <a:ext uri="{FF2B5EF4-FFF2-40B4-BE49-F238E27FC236}">
                <a16:creationId xmlns:a16="http://schemas.microsoft.com/office/drawing/2014/main" id="{0F5A8D72-7642-4569-A203-69CCA32E06D4}"/>
              </a:ext>
            </a:extLst>
          </p:cNvPr>
          <p:cNvPicPr>
            <a:picLocks noChangeAspect="1"/>
          </p:cNvPicPr>
          <p:nvPr/>
        </p:nvPicPr>
        <p:blipFill>
          <a:blip r:embed="rId2"/>
          <a:stretch>
            <a:fillRect/>
          </a:stretch>
        </p:blipFill>
        <p:spPr>
          <a:xfrm>
            <a:off x="4101484" y="898226"/>
            <a:ext cx="7927105" cy="4584866"/>
          </a:xfrm>
          <a:prstGeom prst="rect">
            <a:avLst/>
          </a:prstGeom>
        </p:spPr>
      </p:pic>
    </p:spTree>
    <p:extLst>
      <p:ext uri="{BB962C8B-B14F-4D97-AF65-F5344CB8AC3E}">
        <p14:creationId xmlns:p14="http://schemas.microsoft.com/office/powerpoint/2010/main" val="179863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68423E-520D-414D-8FBF-3B773745E860}"/>
              </a:ext>
            </a:extLst>
          </p:cNvPr>
          <p:cNvSpPr/>
          <p:nvPr/>
        </p:nvSpPr>
        <p:spPr>
          <a:xfrm>
            <a:off x="3191640" y="6521882"/>
            <a:ext cx="1740285"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BAS</a:t>
            </a:r>
            <a:endParaRPr lang="bg-BG" sz="1200" dirty="0">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6B921E13-0418-49D1-8083-3D9C81E92476}"/>
              </a:ext>
            </a:extLst>
          </p:cNvPr>
          <p:cNvGraphicFramePr>
            <a:graphicFrameLocks noGrp="1"/>
          </p:cNvGraphicFramePr>
          <p:nvPr>
            <p:extLst>
              <p:ext uri="{D42A27DB-BD31-4B8C-83A1-F6EECF244321}">
                <p14:modId xmlns:p14="http://schemas.microsoft.com/office/powerpoint/2010/main" val="3844060264"/>
              </p:ext>
            </p:extLst>
          </p:nvPr>
        </p:nvGraphicFramePr>
        <p:xfrm>
          <a:off x="115411" y="590884"/>
          <a:ext cx="3794348" cy="5983372"/>
        </p:xfrm>
        <a:graphic>
          <a:graphicData uri="http://schemas.openxmlformats.org/drawingml/2006/table">
            <a:tbl>
              <a:tblPr>
                <a:tableStyleId>{5C22544A-7EE6-4342-B048-85BDC9FD1C3A}</a:tableStyleId>
              </a:tblPr>
              <a:tblGrid>
                <a:gridCol w="968798">
                  <a:extLst>
                    <a:ext uri="{9D8B030D-6E8A-4147-A177-3AD203B41FA5}">
                      <a16:colId xmlns:a16="http://schemas.microsoft.com/office/drawing/2014/main" val="2798779860"/>
                    </a:ext>
                  </a:extLst>
                </a:gridCol>
                <a:gridCol w="631824">
                  <a:extLst>
                    <a:ext uri="{9D8B030D-6E8A-4147-A177-3AD203B41FA5}">
                      <a16:colId xmlns:a16="http://schemas.microsoft.com/office/drawing/2014/main" val="817532789"/>
                    </a:ext>
                  </a:extLst>
                </a:gridCol>
                <a:gridCol w="726597">
                  <a:extLst>
                    <a:ext uri="{9D8B030D-6E8A-4147-A177-3AD203B41FA5}">
                      <a16:colId xmlns:a16="http://schemas.microsoft.com/office/drawing/2014/main" val="1871233832"/>
                    </a:ext>
                  </a:extLst>
                </a:gridCol>
                <a:gridCol w="684476">
                  <a:extLst>
                    <a:ext uri="{9D8B030D-6E8A-4147-A177-3AD203B41FA5}">
                      <a16:colId xmlns:a16="http://schemas.microsoft.com/office/drawing/2014/main" val="4238212766"/>
                    </a:ext>
                  </a:extLst>
                </a:gridCol>
                <a:gridCol w="782653">
                  <a:extLst>
                    <a:ext uri="{9D8B030D-6E8A-4147-A177-3AD203B41FA5}">
                      <a16:colId xmlns:a16="http://schemas.microsoft.com/office/drawing/2014/main" val="623245660"/>
                    </a:ext>
                  </a:extLst>
                </a:gridCol>
              </a:tblGrid>
              <a:tr h="267479">
                <a:tc>
                  <a:txBody>
                    <a:bodyPr/>
                    <a:lstStyle/>
                    <a:p>
                      <a:pPr algn="l" fontAlgn="b"/>
                      <a:r>
                        <a:rPr lang="bg-BG" sz="1400" u="none" strike="noStrike" dirty="0">
                          <a:effectLst/>
                        </a:rPr>
                        <a:t> </a:t>
                      </a:r>
                      <a:r>
                        <a:rPr lang="en-US" sz="1200" b="1" u="none" strike="noStrike" dirty="0">
                          <a:effectLst/>
                        </a:rPr>
                        <a:t>USD bn</a:t>
                      </a:r>
                      <a:endParaRPr lang="bg-BG"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effectLst/>
                        </a:rPr>
                        <a:t>2005</a:t>
                      </a:r>
                      <a:endParaRPr lang="bg-BG"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effectLst/>
                        </a:rPr>
                        <a:t>2010</a:t>
                      </a:r>
                      <a:endParaRPr lang="bg-BG"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solidFill>
                            <a:schemeClr val="tx1"/>
                          </a:solidFill>
                          <a:effectLst/>
                        </a:rPr>
                        <a:t>201</a:t>
                      </a:r>
                      <a:r>
                        <a:rPr lang="en-US" sz="1200" b="1" u="none" strike="noStrike" dirty="0">
                          <a:solidFill>
                            <a:schemeClr val="tx1"/>
                          </a:solidFill>
                          <a:effectLst/>
                        </a:rPr>
                        <a:t>3</a:t>
                      </a:r>
                      <a:endParaRPr lang="bg-BG" sz="12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bg-BG" sz="1200" b="1" u="none" strike="noStrike" dirty="0">
                          <a:effectLst/>
                        </a:rPr>
                        <a:t>2020</a:t>
                      </a:r>
                      <a:endParaRPr lang="bg-BG"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6356473"/>
                  </a:ext>
                </a:extLst>
              </a:tr>
              <a:tr h="317217">
                <a:tc>
                  <a:txBody>
                    <a:bodyPr/>
                    <a:lstStyle/>
                    <a:p>
                      <a:pPr algn="l" fontAlgn="b"/>
                      <a:r>
                        <a:rPr lang="en-US" sz="1000" u="none" strike="noStrike">
                          <a:effectLst/>
                        </a:rPr>
                        <a:t>Albania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0,01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0,15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0,23</a:t>
                      </a:r>
                    </a:p>
                  </a:txBody>
                  <a:tcPr marL="7620" marR="7620" marT="7620" marB="0" anchor="b"/>
                </a:tc>
                <a:tc>
                  <a:txBody>
                    <a:bodyPr/>
                    <a:lstStyle/>
                    <a:p>
                      <a:pPr algn="ctr" fontAlgn="b"/>
                      <a:r>
                        <a:rPr lang="bg-BG" sz="1050" u="none" strike="noStrike">
                          <a:effectLst/>
                        </a:rPr>
                        <a:t>           0,08     </a:t>
                      </a:r>
                      <a:endParaRPr lang="bg-BG" sz="105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78192185"/>
                  </a:ext>
                </a:extLst>
              </a:tr>
              <a:tr h="317217">
                <a:tc>
                  <a:txBody>
                    <a:bodyPr/>
                    <a:lstStyle/>
                    <a:p>
                      <a:pPr algn="l" fontAlgn="b"/>
                      <a:r>
                        <a:rPr lang="en-US" sz="1000" u="none" strike="noStrike" dirty="0">
                          <a:effectLst/>
                        </a:rPr>
                        <a:t>Bosnia &amp; </a:t>
                      </a:r>
                      <a:r>
                        <a:rPr lang="en-US" sz="1000" u="none" strike="noStrike" dirty="0" err="1">
                          <a:effectLst/>
                        </a:rPr>
                        <a:t>Herz</a:t>
                      </a:r>
                      <a:r>
                        <a:rPr lang="en-US" sz="1000" u="none" strike="noStrike" dirty="0">
                          <a:effectLst/>
                        </a:rPr>
                        <a:t>.</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0,00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0,01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0,01</a:t>
                      </a:r>
                    </a:p>
                  </a:txBody>
                  <a:tcPr marL="7620" marR="7620" marT="7620" marB="0" anchor="b"/>
                </a:tc>
                <a:tc>
                  <a:txBody>
                    <a:bodyPr/>
                    <a:lstStyle/>
                    <a:p>
                      <a:pPr algn="ctr" fontAlgn="b"/>
                      <a:r>
                        <a:rPr lang="bg-BG" sz="1050" u="none" strike="noStrike" dirty="0">
                          <a:effectLst/>
                        </a:rPr>
                        <a:t>           0,02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7035702"/>
                  </a:ext>
                </a:extLst>
              </a:tr>
              <a:tr h="317217">
                <a:tc>
                  <a:txBody>
                    <a:bodyPr/>
                    <a:lstStyle/>
                    <a:p>
                      <a:pPr algn="l" fontAlgn="b"/>
                      <a:r>
                        <a:rPr lang="en-US" sz="1000" b="1" u="none" strike="noStrike" dirty="0">
                          <a:effectLst/>
                        </a:rPr>
                        <a:t>Bulgaria</a:t>
                      </a:r>
                      <a:endParaRPr lang="en-US" sz="1000" b="1"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b="1" u="none" strike="noStrike" dirty="0">
                          <a:effectLst/>
                        </a:rPr>
                        <a:t>           0,09     </a:t>
                      </a:r>
                      <a:endParaRPr lang="bg-BG"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b="1" u="none" strike="noStrike" dirty="0">
                          <a:effectLst/>
                        </a:rPr>
                        <a:t>           0,32     </a:t>
                      </a:r>
                      <a:endParaRPr lang="bg-BG" sz="1050" b="1"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b="1" u="none" strike="noStrike" kern="1200" dirty="0">
                          <a:solidFill>
                            <a:schemeClr val="dk1"/>
                          </a:solidFill>
                          <a:effectLst/>
                          <a:latin typeface="+mn-lt"/>
                          <a:ea typeface="+mn-ea"/>
                          <a:cs typeface="+mn-cs"/>
                        </a:rPr>
                        <a:t>0,96</a:t>
                      </a:r>
                    </a:p>
                  </a:txBody>
                  <a:tcPr marL="7620" marR="7620" marT="7620" marB="0" anchor="b"/>
                </a:tc>
                <a:tc>
                  <a:txBody>
                    <a:bodyPr/>
                    <a:lstStyle/>
                    <a:p>
                      <a:pPr algn="ctr" fontAlgn="b"/>
                      <a:r>
                        <a:rPr lang="bg-BG" sz="1050" b="1" u="none" strike="noStrike" dirty="0">
                          <a:effectLst/>
                        </a:rPr>
                        <a:t>           1,37     </a:t>
                      </a:r>
                      <a:endParaRPr lang="bg-BG" sz="105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7686827"/>
                  </a:ext>
                </a:extLst>
              </a:tr>
              <a:tr h="317217">
                <a:tc>
                  <a:txBody>
                    <a:bodyPr/>
                    <a:lstStyle/>
                    <a:p>
                      <a:pPr algn="l" fontAlgn="b"/>
                      <a:r>
                        <a:rPr lang="en-US" sz="1000" u="none" strike="noStrike">
                          <a:effectLst/>
                        </a:rPr>
                        <a:t>Croatia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0,04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0,05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0,10</a:t>
                      </a:r>
                    </a:p>
                  </a:txBody>
                  <a:tcPr marL="7620" marR="7620" marT="7620" marB="0" anchor="b"/>
                </a:tc>
                <a:tc>
                  <a:txBody>
                    <a:bodyPr/>
                    <a:lstStyle/>
                    <a:p>
                      <a:pPr algn="ctr" fontAlgn="b"/>
                      <a:r>
                        <a:rPr lang="bg-BG" sz="1050" u="none" strike="noStrike">
                          <a:effectLst/>
                        </a:rPr>
                        <a:t>           0,14     </a:t>
                      </a:r>
                      <a:endParaRPr lang="bg-BG" sz="105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3286511"/>
                  </a:ext>
                </a:extLst>
              </a:tr>
              <a:tr h="317217">
                <a:tc>
                  <a:txBody>
                    <a:bodyPr/>
                    <a:lstStyle/>
                    <a:p>
                      <a:pPr algn="l" fontAlgn="b"/>
                      <a:r>
                        <a:rPr lang="en-US" sz="1000" u="none" strike="noStrike" dirty="0">
                          <a:effectLst/>
                        </a:rPr>
                        <a:t>Czech Rep.</a:t>
                      </a:r>
                      <a:endParaRPr lang="en-US" sz="1000" b="0"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0,37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1,73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2,61</a:t>
                      </a:r>
                    </a:p>
                  </a:txBody>
                  <a:tcPr marL="7620" marR="7620" marT="7620" marB="0" anchor="b"/>
                </a:tc>
                <a:tc>
                  <a:txBody>
                    <a:bodyPr/>
                    <a:lstStyle/>
                    <a:p>
                      <a:pPr algn="ctr" fontAlgn="b"/>
                      <a:r>
                        <a:rPr lang="bg-BG" sz="1050" u="none" strike="noStrike">
                          <a:effectLst/>
                        </a:rPr>
                        <a:t>           5,13     </a:t>
                      </a:r>
                      <a:endParaRPr lang="bg-BG" sz="105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78254053"/>
                  </a:ext>
                </a:extLst>
              </a:tr>
              <a:tr h="317217">
                <a:tc>
                  <a:txBody>
                    <a:bodyPr/>
                    <a:lstStyle/>
                    <a:p>
                      <a:pPr algn="l" fontAlgn="b"/>
                      <a:r>
                        <a:rPr lang="en-US" sz="1000" u="none" strike="noStrike">
                          <a:effectLst/>
                        </a:rPr>
                        <a:t>Estonia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0,06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0,18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0,20</a:t>
                      </a:r>
                    </a:p>
                  </a:txBody>
                  <a:tcPr marL="7620" marR="7620" marT="7620" marB="0" anchor="b"/>
                </a:tc>
                <a:tc>
                  <a:txBody>
                    <a:bodyPr/>
                    <a:lstStyle/>
                    <a:p>
                      <a:pPr algn="ctr" fontAlgn="b"/>
                      <a:r>
                        <a:rPr lang="bg-BG" sz="1050" u="none" strike="noStrike" dirty="0">
                          <a:effectLst/>
                        </a:rPr>
                        <a:t>           0,28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1787863"/>
                  </a:ext>
                </a:extLst>
              </a:tr>
              <a:tr h="317217">
                <a:tc>
                  <a:txBody>
                    <a:bodyPr/>
                    <a:lstStyle/>
                    <a:p>
                      <a:pPr algn="l" fontAlgn="b"/>
                      <a:r>
                        <a:rPr lang="en-US" sz="1000" u="none" strike="noStrike">
                          <a:effectLst/>
                        </a:rPr>
                        <a:t>Greece</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0,09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0,39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0,43</a:t>
                      </a:r>
                    </a:p>
                  </a:txBody>
                  <a:tcPr marL="7620" marR="7620" marT="7620" marB="0" anchor="b"/>
                </a:tc>
                <a:tc>
                  <a:txBody>
                    <a:bodyPr/>
                    <a:lstStyle/>
                    <a:p>
                      <a:pPr algn="ctr" fontAlgn="b"/>
                      <a:r>
                        <a:rPr lang="bg-BG" sz="1050" u="none" strike="noStrike" dirty="0">
                          <a:effectLst/>
                        </a:rPr>
                        <a:t>           0,77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8305357"/>
                  </a:ext>
                </a:extLst>
              </a:tr>
              <a:tr h="317217">
                <a:tc>
                  <a:txBody>
                    <a:bodyPr/>
                    <a:lstStyle/>
                    <a:p>
                      <a:pPr algn="l" fontAlgn="b"/>
                      <a:r>
                        <a:rPr lang="en-US" sz="1000" u="none" strike="noStrike">
                          <a:effectLst/>
                        </a:rPr>
                        <a:t>Hungary</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0,37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2,20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2,72</a:t>
                      </a:r>
                    </a:p>
                  </a:txBody>
                  <a:tcPr marL="7620" marR="7620" marT="7620" marB="0" anchor="b"/>
                </a:tc>
                <a:tc>
                  <a:txBody>
                    <a:bodyPr/>
                    <a:lstStyle/>
                    <a:p>
                      <a:pPr algn="ctr" fontAlgn="b"/>
                      <a:r>
                        <a:rPr lang="bg-BG" sz="1050" u="none" strike="noStrike" dirty="0">
                          <a:effectLst/>
                        </a:rPr>
                        <a:t>           4,28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3401526"/>
                  </a:ext>
                </a:extLst>
              </a:tr>
              <a:tr h="317217">
                <a:tc>
                  <a:txBody>
                    <a:bodyPr/>
                    <a:lstStyle/>
                    <a:p>
                      <a:pPr algn="l" fontAlgn="b"/>
                      <a:r>
                        <a:rPr lang="en-US" sz="1000" u="none" strike="noStrike">
                          <a:effectLst/>
                        </a:rPr>
                        <a:t>Latvia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0,01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0,04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0,10</a:t>
                      </a:r>
                    </a:p>
                  </a:txBody>
                  <a:tcPr marL="7620" marR="7620" marT="7620" marB="0" anchor="b"/>
                </a:tc>
                <a:tc>
                  <a:txBody>
                    <a:bodyPr/>
                    <a:lstStyle/>
                    <a:p>
                      <a:pPr algn="ctr" fontAlgn="b"/>
                      <a:r>
                        <a:rPr lang="bg-BG" sz="1050" u="none" strike="noStrike" dirty="0">
                          <a:effectLst/>
                        </a:rPr>
                        <a:t>           0,20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7963600"/>
                  </a:ext>
                </a:extLst>
              </a:tr>
              <a:tr h="317217">
                <a:tc>
                  <a:txBody>
                    <a:bodyPr/>
                    <a:lstStyle/>
                    <a:p>
                      <a:pPr algn="l" fontAlgn="b"/>
                      <a:r>
                        <a:rPr lang="en-US" sz="1000" u="none" strike="noStrike">
                          <a:effectLst/>
                        </a:rPr>
                        <a:t>Lituania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0,01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0,04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0,12</a:t>
                      </a:r>
                    </a:p>
                  </a:txBody>
                  <a:tcPr marL="7620" marR="7620" marT="7620" marB="0" anchor="b"/>
                </a:tc>
                <a:tc>
                  <a:txBody>
                    <a:bodyPr/>
                    <a:lstStyle/>
                    <a:p>
                      <a:pPr algn="ctr" fontAlgn="b"/>
                      <a:r>
                        <a:rPr lang="bg-BG" sz="1050" u="none" strike="noStrike" dirty="0">
                          <a:effectLst/>
                        </a:rPr>
                        <a:t>           0,49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0416714"/>
                  </a:ext>
                </a:extLst>
              </a:tr>
              <a:tr h="323204">
                <a:tc>
                  <a:txBody>
                    <a:bodyPr/>
                    <a:lstStyle/>
                    <a:p>
                      <a:pPr algn="l" fontAlgn="b"/>
                      <a:r>
                        <a:rPr lang="en-US" sz="1000" u="none" strike="noStrike">
                          <a:effectLst/>
                        </a:rPr>
                        <a:t>N. Macedonia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0,01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0,09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0,11</a:t>
                      </a:r>
                    </a:p>
                  </a:txBody>
                  <a:tcPr marL="7620" marR="7620" marT="7620" marB="0" anchor="b"/>
                </a:tc>
                <a:tc>
                  <a:txBody>
                    <a:bodyPr/>
                    <a:lstStyle/>
                    <a:p>
                      <a:pPr algn="ctr" fontAlgn="b"/>
                      <a:r>
                        <a:rPr lang="bg-BG" sz="1050" u="none" strike="noStrike" dirty="0">
                          <a:effectLst/>
                        </a:rPr>
                        <a:t>           0,23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9218212"/>
                  </a:ext>
                </a:extLst>
              </a:tr>
              <a:tr h="317217">
                <a:tc>
                  <a:txBody>
                    <a:bodyPr/>
                    <a:lstStyle/>
                    <a:p>
                      <a:pPr algn="l" fontAlgn="b"/>
                      <a:r>
                        <a:rPr lang="en-US" sz="1000" u="none" strike="noStrike">
                          <a:effectLst/>
                        </a:rPr>
                        <a:t>Montenegro</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0,00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0,02</a:t>
                      </a:r>
                    </a:p>
                  </a:txBody>
                  <a:tcPr marL="7620" marR="7620" marT="7620" marB="0" anchor="b"/>
                </a:tc>
                <a:tc>
                  <a:txBody>
                    <a:bodyPr/>
                    <a:lstStyle/>
                    <a:p>
                      <a:pPr algn="ctr" fontAlgn="b"/>
                      <a:r>
                        <a:rPr lang="bg-BG" sz="1050" u="none" strike="noStrike" dirty="0">
                          <a:effectLst/>
                        </a:rPr>
                        <a:t>           0,06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3855472"/>
                  </a:ext>
                </a:extLst>
              </a:tr>
              <a:tr h="317217">
                <a:tc>
                  <a:txBody>
                    <a:bodyPr/>
                    <a:lstStyle/>
                    <a:p>
                      <a:pPr algn="l" fontAlgn="b"/>
                      <a:r>
                        <a:rPr lang="en-US" sz="1000" u="none" strike="noStrike">
                          <a:effectLst/>
                        </a:rPr>
                        <a:t>Poland</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0,56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1,70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2,23</a:t>
                      </a:r>
                    </a:p>
                  </a:txBody>
                  <a:tcPr marL="7620" marR="7620" marT="7620" marB="0" anchor="b"/>
                </a:tc>
                <a:tc>
                  <a:txBody>
                    <a:bodyPr/>
                    <a:lstStyle/>
                    <a:p>
                      <a:pPr algn="ctr" fontAlgn="b"/>
                      <a:r>
                        <a:rPr lang="bg-BG" sz="1050" u="none" strike="noStrike" dirty="0">
                          <a:effectLst/>
                        </a:rPr>
                        <a:t>           4,32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8082134"/>
                  </a:ext>
                </a:extLst>
              </a:tr>
              <a:tr h="317217">
                <a:tc>
                  <a:txBody>
                    <a:bodyPr/>
                    <a:lstStyle/>
                    <a:p>
                      <a:pPr algn="l" fontAlgn="b"/>
                      <a:r>
                        <a:rPr lang="en-US" sz="1000" u="none" strike="noStrike">
                          <a:effectLst/>
                        </a:rPr>
                        <a:t>Romania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0,29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0,76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1,21</a:t>
                      </a:r>
                    </a:p>
                  </a:txBody>
                  <a:tcPr marL="7620" marR="7620" marT="7620" marB="0" anchor="b"/>
                </a:tc>
                <a:tc>
                  <a:txBody>
                    <a:bodyPr/>
                    <a:lstStyle/>
                    <a:p>
                      <a:pPr algn="ctr" fontAlgn="b"/>
                      <a:r>
                        <a:rPr lang="bg-BG" sz="1050" u="none" strike="noStrike" dirty="0">
                          <a:effectLst/>
                        </a:rPr>
                        <a:t>           2,64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5568614"/>
                  </a:ext>
                </a:extLst>
              </a:tr>
              <a:tr h="317217">
                <a:tc>
                  <a:txBody>
                    <a:bodyPr/>
                    <a:lstStyle/>
                    <a:p>
                      <a:pPr algn="l" fontAlgn="b"/>
                      <a:r>
                        <a:rPr lang="en-US" sz="1000" u="none" strike="noStrike">
                          <a:effectLst/>
                        </a:rPr>
                        <a:t>Serbia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0,06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0,18</a:t>
                      </a:r>
                    </a:p>
                  </a:txBody>
                  <a:tcPr marL="7620" marR="7620" marT="7620" marB="0" anchor="b"/>
                </a:tc>
                <a:tc>
                  <a:txBody>
                    <a:bodyPr/>
                    <a:lstStyle/>
                    <a:p>
                      <a:pPr algn="ctr" fontAlgn="b"/>
                      <a:r>
                        <a:rPr lang="bg-BG" sz="1050" u="none" strike="noStrike" dirty="0">
                          <a:effectLst/>
                        </a:rPr>
                        <a:t>           0,50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31615040"/>
                  </a:ext>
                </a:extLst>
              </a:tr>
              <a:tr h="317217">
                <a:tc>
                  <a:txBody>
                    <a:bodyPr/>
                    <a:lstStyle/>
                    <a:p>
                      <a:pPr algn="l" fontAlgn="b"/>
                      <a:r>
                        <a:rPr lang="en-US" sz="1000" u="none" strike="noStrike">
                          <a:effectLst/>
                        </a:rPr>
                        <a:t>Slovakia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0,18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1,79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3,46</a:t>
                      </a:r>
                    </a:p>
                  </a:txBody>
                  <a:tcPr marL="7620" marR="7620" marT="7620" marB="0" anchor="b"/>
                </a:tc>
                <a:tc>
                  <a:txBody>
                    <a:bodyPr/>
                    <a:lstStyle/>
                    <a:p>
                      <a:pPr algn="ctr" fontAlgn="b"/>
                      <a:r>
                        <a:rPr lang="bg-BG" sz="1050" u="none" strike="noStrike" dirty="0">
                          <a:effectLst/>
                        </a:rPr>
                        <a:t>           6,43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5248266"/>
                  </a:ext>
                </a:extLst>
              </a:tr>
              <a:tr h="317217">
                <a:tc>
                  <a:txBody>
                    <a:bodyPr/>
                    <a:lstStyle/>
                    <a:p>
                      <a:pPr algn="l" fontAlgn="b"/>
                      <a:r>
                        <a:rPr lang="en-US" sz="1000" u="none" strike="noStrike">
                          <a:effectLst/>
                        </a:rPr>
                        <a:t>Slovenia</a:t>
                      </a:r>
                      <a:endParaRPr lang="en-US" sz="1000" b="0" i="0" u="none" strike="noStrike">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u="none" strike="noStrike">
                          <a:effectLst/>
                        </a:rPr>
                        <a:t>           0,06     </a:t>
                      </a:r>
                      <a:endParaRPr lang="bg-BG" sz="105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u="none" strike="noStrike" dirty="0">
                          <a:effectLst/>
                        </a:rPr>
                        <a:t>           0,18     </a:t>
                      </a:r>
                      <a:endParaRPr lang="bg-BG" sz="105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u="none" strike="noStrike" kern="1200" dirty="0">
                          <a:solidFill>
                            <a:schemeClr val="dk1"/>
                          </a:solidFill>
                          <a:effectLst/>
                          <a:latin typeface="+mn-lt"/>
                          <a:ea typeface="+mn-ea"/>
                          <a:cs typeface="+mn-cs"/>
                        </a:rPr>
                        <a:t>0,30</a:t>
                      </a:r>
                    </a:p>
                  </a:txBody>
                  <a:tcPr marL="7620" marR="7620" marT="7620" marB="0" anchor="b"/>
                </a:tc>
                <a:tc>
                  <a:txBody>
                    <a:bodyPr/>
                    <a:lstStyle/>
                    <a:p>
                      <a:pPr algn="ctr" fontAlgn="b"/>
                      <a:r>
                        <a:rPr lang="bg-BG" sz="1050" u="none" strike="noStrike" dirty="0">
                          <a:effectLst/>
                        </a:rPr>
                        <a:t>           0,51     </a:t>
                      </a:r>
                      <a:endParaRPr lang="bg-BG" sz="105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57188238"/>
                  </a:ext>
                </a:extLst>
              </a:tr>
              <a:tr h="317217">
                <a:tc>
                  <a:txBody>
                    <a:bodyPr/>
                    <a:lstStyle/>
                    <a:p>
                      <a:pPr algn="l" fontAlgn="b"/>
                      <a:r>
                        <a:rPr lang="en-US" sz="1000" b="1" u="none" strike="noStrike" dirty="0">
                          <a:effectLst/>
                        </a:rPr>
                        <a:t>Total</a:t>
                      </a:r>
                      <a:endParaRPr lang="en-US" sz="1000" b="1" i="0" u="none" strike="noStrike" dirty="0">
                        <a:solidFill>
                          <a:srgbClr val="002B54"/>
                        </a:solidFill>
                        <a:effectLst/>
                        <a:latin typeface="Calibri" panose="020F0502020204030204" pitchFamily="34" charset="0"/>
                      </a:endParaRPr>
                    </a:p>
                  </a:txBody>
                  <a:tcPr marL="7620" marR="7620" marT="7620" marB="0" anchor="b"/>
                </a:tc>
                <a:tc>
                  <a:txBody>
                    <a:bodyPr/>
                    <a:lstStyle/>
                    <a:p>
                      <a:pPr algn="ctr" fontAlgn="b"/>
                      <a:r>
                        <a:rPr lang="bg-BG" sz="1050" b="1" u="none" strike="noStrike" dirty="0">
                          <a:effectLst/>
                        </a:rPr>
                        <a:t>           2,15     </a:t>
                      </a:r>
                      <a:endParaRPr lang="bg-BG" sz="105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bg-BG" sz="1050" b="1" u="none" strike="noStrike" dirty="0">
                          <a:effectLst/>
                        </a:rPr>
                        <a:t>           9,67     </a:t>
                      </a:r>
                      <a:endParaRPr lang="bg-BG" sz="1050" b="1" i="0" u="none" strike="noStrike" dirty="0">
                        <a:solidFill>
                          <a:srgbClr val="000000"/>
                        </a:solidFill>
                        <a:effectLst/>
                        <a:latin typeface="Calibri" panose="020F0502020204030204" pitchFamily="34" charset="0"/>
                      </a:endParaRPr>
                    </a:p>
                  </a:txBody>
                  <a:tcPr marL="7620" marR="7620" marT="7620" marB="0" anchor="b"/>
                </a:tc>
                <a:tc>
                  <a:txBody>
                    <a:bodyPr/>
                    <a:lstStyle/>
                    <a:p>
                      <a:pPr marL="0" algn="r" defTabSz="914400" rtl="0" eaLnBrk="1" fontAlgn="b" latinLnBrk="0" hangingPunct="1"/>
                      <a:r>
                        <a:rPr lang="bg-BG" sz="1050" b="1" u="none" strike="noStrike" kern="1200" dirty="0">
                          <a:solidFill>
                            <a:schemeClr val="dk1"/>
                          </a:solidFill>
                          <a:effectLst/>
                          <a:latin typeface="+mn-lt"/>
                          <a:ea typeface="+mn-ea"/>
                          <a:cs typeface="+mn-cs"/>
                        </a:rPr>
                        <a:t>14,99</a:t>
                      </a:r>
                    </a:p>
                  </a:txBody>
                  <a:tcPr marL="7620" marR="7620" marT="7620" marB="0" anchor="b"/>
                </a:tc>
                <a:tc>
                  <a:txBody>
                    <a:bodyPr/>
                    <a:lstStyle/>
                    <a:p>
                      <a:pPr algn="ctr" fontAlgn="b"/>
                      <a:r>
                        <a:rPr lang="bg-BG" sz="1050" b="1" u="none" strike="noStrike" dirty="0">
                          <a:effectLst/>
                        </a:rPr>
                        <a:t>         27,44     </a:t>
                      </a:r>
                      <a:endParaRPr lang="bg-BG" sz="105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84342562"/>
                  </a:ext>
                </a:extLst>
              </a:tr>
            </a:tbl>
          </a:graphicData>
        </a:graphic>
      </p:graphicFrame>
      <p:sp>
        <p:nvSpPr>
          <p:cNvPr id="9" name="Title 1">
            <a:extLst>
              <a:ext uri="{FF2B5EF4-FFF2-40B4-BE49-F238E27FC236}">
                <a16:creationId xmlns:a16="http://schemas.microsoft.com/office/drawing/2014/main" id="{D7BADBF6-DA7B-4451-8390-04F774AFAD11}"/>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Export to China</a:t>
            </a:r>
            <a:endParaRPr lang="bg-BG" sz="3200" dirty="0">
              <a:solidFill>
                <a:schemeClr val="bg1"/>
              </a:solidFill>
            </a:endParaRPr>
          </a:p>
        </p:txBody>
      </p:sp>
      <p:sp>
        <p:nvSpPr>
          <p:cNvPr id="10" name="Rectangle 9">
            <a:extLst>
              <a:ext uri="{FF2B5EF4-FFF2-40B4-BE49-F238E27FC236}">
                <a16:creationId xmlns:a16="http://schemas.microsoft.com/office/drawing/2014/main" id="{4C7D6842-6FAA-4D48-8308-9F48CDE93820}"/>
              </a:ext>
            </a:extLst>
          </p:cNvPr>
          <p:cNvSpPr/>
          <p:nvPr/>
        </p:nvSpPr>
        <p:spPr>
          <a:xfrm>
            <a:off x="5412793" y="5998662"/>
            <a:ext cx="6172567" cy="523220"/>
          </a:xfrm>
          <a:prstGeom prst="rect">
            <a:avLst/>
          </a:prstGeom>
          <a:solidFill>
            <a:schemeClr val="accent4">
              <a:lumMod val="40000"/>
              <a:lumOff val="60000"/>
            </a:schemeClr>
          </a:solidFill>
        </p:spPr>
        <p:txBody>
          <a:bodyPr wrap="square">
            <a:spAutoFit/>
          </a:bodyPr>
          <a:lstStyle/>
          <a:p>
            <a:r>
              <a:rPr lang="en-US" sz="1400" dirty="0">
                <a:latin typeface="Times New Roman" panose="02020603050405020304" pitchFamily="18" charset="0"/>
                <a:ea typeface="Times New Roman" panose="02020603050405020304" pitchFamily="18" charset="0"/>
              </a:rPr>
              <a:t>Nearly double increase in the annual export value for the region in the period 2013 – 2020  and smaller increase in the share of total imports for almost each country.</a:t>
            </a:r>
          </a:p>
        </p:txBody>
      </p:sp>
      <p:pic>
        <p:nvPicPr>
          <p:cNvPr id="2" name="Picture 1">
            <a:extLst>
              <a:ext uri="{FF2B5EF4-FFF2-40B4-BE49-F238E27FC236}">
                <a16:creationId xmlns:a16="http://schemas.microsoft.com/office/drawing/2014/main" id="{29603499-BE28-4CF7-B549-0BD92BF9CBD7}"/>
              </a:ext>
            </a:extLst>
          </p:cNvPr>
          <p:cNvPicPr>
            <a:picLocks noChangeAspect="1"/>
          </p:cNvPicPr>
          <p:nvPr/>
        </p:nvPicPr>
        <p:blipFill>
          <a:blip r:embed="rId2"/>
          <a:stretch>
            <a:fillRect/>
          </a:stretch>
        </p:blipFill>
        <p:spPr>
          <a:xfrm>
            <a:off x="4384645" y="590884"/>
            <a:ext cx="7200715" cy="5247604"/>
          </a:xfrm>
          <a:prstGeom prst="rect">
            <a:avLst/>
          </a:prstGeom>
        </p:spPr>
      </p:pic>
    </p:spTree>
    <p:extLst>
      <p:ext uri="{BB962C8B-B14F-4D97-AF65-F5344CB8AC3E}">
        <p14:creationId xmlns:p14="http://schemas.microsoft.com/office/powerpoint/2010/main" val="113159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9D2917-11DB-4079-B72F-DF48047C1DF9}"/>
              </a:ext>
            </a:extLst>
          </p:cNvPr>
          <p:cNvSpPr>
            <a:spLocks noGrp="1"/>
          </p:cNvSpPr>
          <p:nvPr>
            <p:ph idx="1"/>
          </p:nvPr>
        </p:nvSpPr>
        <p:spPr>
          <a:xfrm>
            <a:off x="4722894" y="2473317"/>
            <a:ext cx="4050070" cy="4171618"/>
          </a:xfrm>
        </p:spPr>
        <p:txBody>
          <a:bodyPr>
            <a:normAutofit/>
          </a:bodyPr>
          <a:lstStyle/>
          <a:p>
            <a:pPr marL="0" indent="0">
              <a:buNone/>
            </a:pPr>
            <a:endParaRPr lang="bg-BG" sz="1400" dirty="0"/>
          </a:p>
          <a:p>
            <a:pPr marL="0" indent="0">
              <a:buNone/>
            </a:pPr>
            <a:endParaRPr lang="bg-BG" sz="1400" dirty="0"/>
          </a:p>
        </p:txBody>
      </p:sp>
      <p:sp>
        <p:nvSpPr>
          <p:cNvPr id="8" name="Content Placeholder 6">
            <a:extLst>
              <a:ext uri="{FF2B5EF4-FFF2-40B4-BE49-F238E27FC236}">
                <a16:creationId xmlns:a16="http://schemas.microsoft.com/office/drawing/2014/main" id="{7147A55B-144A-4B80-BF6A-8068212A76AF}"/>
              </a:ext>
            </a:extLst>
          </p:cNvPr>
          <p:cNvSpPr txBox="1">
            <a:spLocks/>
          </p:cNvSpPr>
          <p:nvPr/>
        </p:nvSpPr>
        <p:spPr>
          <a:xfrm>
            <a:off x="153882" y="914401"/>
            <a:ext cx="2692318" cy="5672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600" dirty="0"/>
              <a:t>Increasing share of the region’s trade in total trade of China with Europe.</a:t>
            </a:r>
          </a:p>
          <a:p>
            <a:pPr>
              <a:buFont typeface="Wingdings" panose="05000000000000000000" pitchFamily="2" charset="2"/>
              <a:buChar char="§"/>
            </a:pPr>
            <a:r>
              <a:rPr lang="en-US" sz="1600" dirty="0"/>
              <a:t>Deepening trade deficits of the participating countries in trade with China.</a:t>
            </a:r>
          </a:p>
          <a:p>
            <a:pPr>
              <a:buFont typeface="Wingdings" panose="05000000000000000000" pitchFamily="2" charset="2"/>
              <a:buChar char="§"/>
            </a:pPr>
            <a:r>
              <a:rPr lang="en-US" sz="1600" dirty="0"/>
              <a:t>High-tech products are increasing their share in the imports of the whole region.</a:t>
            </a:r>
          </a:p>
          <a:p>
            <a:pPr>
              <a:buFont typeface="Wingdings" panose="05000000000000000000" pitchFamily="2" charset="2"/>
              <a:buChar char="§"/>
            </a:pPr>
            <a:r>
              <a:rPr lang="en-US" sz="1600" dirty="0"/>
              <a:t>Increasing share of raw materials in the exports of the region. </a:t>
            </a:r>
          </a:p>
          <a:p>
            <a:pPr>
              <a:buFont typeface="Wingdings" panose="05000000000000000000" pitchFamily="2" charset="2"/>
              <a:buChar char="§"/>
            </a:pPr>
            <a:r>
              <a:rPr lang="en-US" sz="1600" dirty="0"/>
              <a:t>Increasing quantity and quality of innovation in the marketing of Chinese companies, and leadership in the latest communication technologies.</a:t>
            </a:r>
            <a:endParaRPr lang="bg-BG" sz="1600" dirty="0"/>
          </a:p>
        </p:txBody>
      </p:sp>
      <p:graphicFrame>
        <p:nvGraphicFramePr>
          <p:cNvPr id="12" name="Chart 11">
            <a:extLst>
              <a:ext uri="{FF2B5EF4-FFF2-40B4-BE49-F238E27FC236}">
                <a16:creationId xmlns:a16="http://schemas.microsoft.com/office/drawing/2014/main" id="{F86E0380-BB4F-4E2E-8C37-B885DE8338F1}"/>
              </a:ext>
            </a:extLst>
          </p:cNvPr>
          <p:cNvGraphicFramePr>
            <a:graphicFrameLocks/>
          </p:cNvGraphicFramePr>
          <p:nvPr>
            <p:extLst>
              <p:ext uri="{D42A27DB-BD31-4B8C-83A1-F6EECF244321}">
                <p14:modId xmlns:p14="http://schemas.microsoft.com/office/powerpoint/2010/main" val="308631373"/>
              </p:ext>
            </p:extLst>
          </p:nvPr>
        </p:nvGraphicFramePr>
        <p:xfrm>
          <a:off x="3160450" y="674703"/>
          <a:ext cx="8877670" cy="597023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3391F635-1CA7-41E4-A3D5-B16248B4E163}"/>
              </a:ext>
            </a:extLst>
          </p:cNvPr>
          <p:cNvSpPr/>
          <p:nvPr/>
        </p:nvSpPr>
        <p:spPr>
          <a:xfrm>
            <a:off x="8430243" y="5823876"/>
            <a:ext cx="2249594" cy="369332"/>
          </a:xfrm>
          <a:prstGeom prst="rect">
            <a:avLst/>
          </a:prstGeom>
        </p:spPr>
        <p:txBody>
          <a:bodyPr wrap="square">
            <a:spAutoFit/>
          </a:bodyPr>
          <a:lstStyle/>
          <a:p>
            <a:r>
              <a:rPr lang="bg-BG" dirty="0">
                <a:solidFill>
                  <a:srgbClr val="000000"/>
                </a:solidFill>
                <a:latin typeface="Bahnschrift Light Condensed" panose="020B0502040204020203" pitchFamily="34" charset="0"/>
              </a:rPr>
              <a:t>144</a:t>
            </a:r>
            <a:r>
              <a:rPr lang="bg-BG" dirty="0"/>
              <a:t>     </a:t>
            </a:r>
            <a:r>
              <a:rPr lang="en-US" dirty="0"/>
              <a:t>	</a:t>
            </a:r>
            <a:r>
              <a:rPr lang="bg-BG" dirty="0"/>
              <a:t>   </a:t>
            </a:r>
            <a:r>
              <a:rPr lang="en-US" dirty="0"/>
              <a:t>   </a:t>
            </a:r>
            <a:r>
              <a:rPr lang="bg-BG" dirty="0"/>
              <a:t>   </a:t>
            </a:r>
            <a:r>
              <a:rPr lang="bg-BG" dirty="0">
                <a:solidFill>
                  <a:srgbClr val="000000"/>
                </a:solidFill>
                <a:latin typeface="Bahnschrift Light Condensed" panose="020B0502040204020203" pitchFamily="34" charset="0"/>
              </a:rPr>
              <a:t>295</a:t>
            </a:r>
            <a:r>
              <a:rPr lang="bg-BG" dirty="0"/>
              <a:t> </a:t>
            </a:r>
          </a:p>
        </p:txBody>
      </p:sp>
      <p:sp>
        <p:nvSpPr>
          <p:cNvPr id="14" name="Rectangle 13">
            <a:extLst>
              <a:ext uri="{FF2B5EF4-FFF2-40B4-BE49-F238E27FC236}">
                <a16:creationId xmlns:a16="http://schemas.microsoft.com/office/drawing/2014/main" id="{ABB02DA6-7B96-4E93-9A39-56B0F032D4D5}"/>
              </a:ext>
            </a:extLst>
          </p:cNvPr>
          <p:cNvSpPr/>
          <p:nvPr/>
        </p:nvSpPr>
        <p:spPr>
          <a:xfrm>
            <a:off x="8142816" y="5796192"/>
            <a:ext cx="944398" cy="616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14">
            <a:extLst>
              <a:ext uri="{FF2B5EF4-FFF2-40B4-BE49-F238E27FC236}">
                <a16:creationId xmlns:a16="http://schemas.microsoft.com/office/drawing/2014/main" id="{D28CAB31-27BA-42C3-804E-CEEDB7FA9CC3}"/>
              </a:ext>
            </a:extLst>
          </p:cNvPr>
          <p:cNvSpPr/>
          <p:nvPr/>
        </p:nvSpPr>
        <p:spPr>
          <a:xfrm>
            <a:off x="9495586" y="5796193"/>
            <a:ext cx="944398" cy="616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8">
            <a:extLst>
              <a:ext uri="{FF2B5EF4-FFF2-40B4-BE49-F238E27FC236}">
                <a16:creationId xmlns:a16="http://schemas.microsoft.com/office/drawing/2014/main" id="{BF08C0B0-E461-4247-A99F-C0038A83040A}"/>
              </a:ext>
            </a:extLst>
          </p:cNvPr>
          <p:cNvSpPr/>
          <p:nvPr/>
        </p:nvSpPr>
        <p:spPr>
          <a:xfrm>
            <a:off x="6326690" y="6444563"/>
            <a:ext cx="1740285"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BAS</a:t>
            </a:r>
            <a:endParaRPr lang="bg-BG" sz="1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C89A09D-B6B7-48BE-89CA-E161CA0E195C}"/>
              </a:ext>
            </a:extLst>
          </p:cNvPr>
          <p:cNvSpPr/>
          <p:nvPr/>
        </p:nvSpPr>
        <p:spPr>
          <a:xfrm>
            <a:off x="2991775" y="4962618"/>
            <a:ext cx="4252404" cy="1450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Title 1">
            <a:extLst>
              <a:ext uri="{FF2B5EF4-FFF2-40B4-BE49-F238E27FC236}">
                <a16:creationId xmlns:a16="http://schemas.microsoft.com/office/drawing/2014/main" id="{6FDE148B-06EF-4FF7-AA60-C6C93A2E657B}"/>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Trade Balance</a:t>
            </a:r>
            <a:endParaRPr lang="bg-BG" sz="3200" dirty="0">
              <a:solidFill>
                <a:schemeClr val="bg1"/>
              </a:solidFill>
            </a:endParaRPr>
          </a:p>
        </p:txBody>
      </p:sp>
    </p:spTree>
    <p:extLst>
      <p:ext uri="{BB962C8B-B14F-4D97-AF65-F5344CB8AC3E}">
        <p14:creationId xmlns:p14="http://schemas.microsoft.com/office/powerpoint/2010/main" val="5741780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B17093C-A67E-4FD9-A3C0-C1DAF09D36EB}"/>
              </a:ext>
            </a:extLst>
          </p:cNvPr>
          <p:cNvGraphicFramePr>
            <a:graphicFrameLocks/>
          </p:cNvGraphicFramePr>
          <p:nvPr>
            <p:extLst>
              <p:ext uri="{D42A27DB-BD31-4B8C-83A1-F6EECF244321}">
                <p14:modId xmlns:p14="http://schemas.microsoft.com/office/powerpoint/2010/main" val="2994676363"/>
              </p:ext>
            </p:extLst>
          </p:nvPr>
        </p:nvGraphicFramePr>
        <p:xfrm>
          <a:off x="89219" y="552893"/>
          <a:ext cx="3728179" cy="2568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AE22FE9-3A22-4409-9D50-2591525346AF}"/>
              </a:ext>
            </a:extLst>
          </p:cNvPr>
          <p:cNvGraphicFramePr>
            <a:graphicFrameLocks/>
          </p:cNvGraphicFramePr>
          <p:nvPr>
            <p:extLst>
              <p:ext uri="{D42A27DB-BD31-4B8C-83A1-F6EECF244321}">
                <p14:modId xmlns:p14="http://schemas.microsoft.com/office/powerpoint/2010/main" val="3975230380"/>
              </p:ext>
            </p:extLst>
          </p:nvPr>
        </p:nvGraphicFramePr>
        <p:xfrm>
          <a:off x="8131945" y="561069"/>
          <a:ext cx="4043409" cy="252170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E31BE57-E310-4874-8417-E0F749774848}"/>
              </a:ext>
            </a:extLst>
          </p:cNvPr>
          <p:cNvSpPr/>
          <p:nvPr/>
        </p:nvSpPr>
        <p:spPr>
          <a:xfrm>
            <a:off x="518884" y="3059668"/>
            <a:ext cx="3560462" cy="369332"/>
          </a:xfrm>
          <a:prstGeom prst="rect">
            <a:avLst/>
          </a:prstGeom>
        </p:spPr>
        <p:txBody>
          <a:bodyPr wrap="none">
            <a:spAutoFit/>
          </a:bodyPr>
          <a:lstStyle/>
          <a:p>
            <a:r>
              <a:rPr lang="en-US" dirty="0"/>
              <a:t>Poland: 641 </a:t>
            </a:r>
            <a:r>
              <a:rPr lang="en-US" dirty="0" err="1"/>
              <a:t>mn</a:t>
            </a:r>
            <a:r>
              <a:rPr lang="en-US" dirty="0"/>
              <a:t> USD copper in 2020</a:t>
            </a:r>
            <a:endParaRPr lang="bg-BG" dirty="0"/>
          </a:p>
        </p:txBody>
      </p:sp>
      <p:sp>
        <p:nvSpPr>
          <p:cNvPr id="10" name="Rectangle 9">
            <a:extLst>
              <a:ext uri="{FF2B5EF4-FFF2-40B4-BE49-F238E27FC236}">
                <a16:creationId xmlns:a16="http://schemas.microsoft.com/office/drawing/2014/main" id="{9D6B877D-C80F-45C7-BE8A-33B4D1DC1D38}"/>
              </a:ext>
            </a:extLst>
          </p:cNvPr>
          <p:cNvSpPr/>
          <p:nvPr/>
        </p:nvSpPr>
        <p:spPr>
          <a:xfrm>
            <a:off x="4289904" y="3059668"/>
            <a:ext cx="3676199" cy="369332"/>
          </a:xfrm>
          <a:prstGeom prst="rect">
            <a:avLst/>
          </a:prstGeom>
          <a:solidFill>
            <a:srgbClr val="FFC000"/>
          </a:solidFill>
        </p:spPr>
        <p:txBody>
          <a:bodyPr wrap="none">
            <a:spAutoFit/>
          </a:bodyPr>
          <a:lstStyle/>
          <a:p>
            <a:r>
              <a:rPr lang="en-US" dirty="0"/>
              <a:t>Bulgaria: 739 </a:t>
            </a:r>
            <a:r>
              <a:rPr lang="en-US" dirty="0" err="1"/>
              <a:t>mn</a:t>
            </a:r>
            <a:r>
              <a:rPr lang="en-US" dirty="0"/>
              <a:t> USD copper in 2020</a:t>
            </a:r>
            <a:endParaRPr lang="bg-BG" dirty="0"/>
          </a:p>
        </p:txBody>
      </p:sp>
      <p:sp>
        <p:nvSpPr>
          <p:cNvPr id="11" name="Rectangle 10">
            <a:extLst>
              <a:ext uri="{FF2B5EF4-FFF2-40B4-BE49-F238E27FC236}">
                <a16:creationId xmlns:a16="http://schemas.microsoft.com/office/drawing/2014/main" id="{FBA691C6-190F-4A5E-A341-CBF58C9F67F6}"/>
              </a:ext>
            </a:extLst>
          </p:cNvPr>
          <p:cNvSpPr/>
          <p:nvPr/>
        </p:nvSpPr>
        <p:spPr>
          <a:xfrm>
            <a:off x="8315549" y="3069709"/>
            <a:ext cx="3504164" cy="369332"/>
          </a:xfrm>
          <a:prstGeom prst="rect">
            <a:avLst/>
          </a:prstGeom>
        </p:spPr>
        <p:txBody>
          <a:bodyPr wrap="none">
            <a:spAutoFit/>
          </a:bodyPr>
          <a:lstStyle/>
          <a:p>
            <a:r>
              <a:rPr lang="en-US" dirty="0"/>
              <a:t>Serbia: 293 </a:t>
            </a:r>
            <a:r>
              <a:rPr lang="en-US" dirty="0" err="1"/>
              <a:t>mn</a:t>
            </a:r>
            <a:r>
              <a:rPr lang="en-US" dirty="0"/>
              <a:t> USD copper in 2020</a:t>
            </a:r>
            <a:endParaRPr lang="bg-BG" dirty="0"/>
          </a:p>
        </p:txBody>
      </p:sp>
      <p:graphicFrame>
        <p:nvGraphicFramePr>
          <p:cNvPr id="12" name="Chart 11">
            <a:extLst>
              <a:ext uri="{FF2B5EF4-FFF2-40B4-BE49-F238E27FC236}">
                <a16:creationId xmlns:a16="http://schemas.microsoft.com/office/drawing/2014/main" id="{3F8AA8CF-20AA-4741-A03A-F3477096FEA2}"/>
              </a:ext>
            </a:extLst>
          </p:cNvPr>
          <p:cNvGraphicFramePr>
            <a:graphicFrameLocks/>
          </p:cNvGraphicFramePr>
          <p:nvPr>
            <p:extLst>
              <p:ext uri="{D42A27DB-BD31-4B8C-83A1-F6EECF244321}">
                <p14:modId xmlns:p14="http://schemas.microsoft.com/office/powerpoint/2010/main" val="52844"/>
              </p:ext>
            </p:extLst>
          </p:nvPr>
        </p:nvGraphicFramePr>
        <p:xfrm>
          <a:off x="24545" y="3635663"/>
          <a:ext cx="3863874" cy="2423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2ED8CC90-49D3-48FC-BD55-2438D4E924B6}"/>
              </a:ext>
            </a:extLst>
          </p:cNvPr>
          <p:cNvGraphicFramePr>
            <a:graphicFrameLocks/>
          </p:cNvGraphicFramePr>
          <p:nvPr>
            <p:extLst>
              <p:ext uri="{D42A27DB-BD31-4B8C-83A1-F6EECF244321}">
                <p14:modId xmlns:p14="http://schemas.microsoft.com/office/powerpoint/2010/main" val="1288644777"/>
              </p:ext>
            </p:extLst>
          </p:nvPr>
        </p:nvGraphicFramePr>
        <p:xfrm>
          <a:off x="4069662" y="3573519"/>
          <a:ext cx="3896441"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53AE351D-2F5E-4DFE-9430-6C519F674F11}"/>
              </a:ext>
            </a:extLst>
          </p:cNvPr>
          <p:cNvGraphicFramePr>
            <a:graphicFrameLocks/>
          </p:cNvGraphicFramePr>
          <p:nvPr>
            <p:extLst>
              <p:ext uri="{D42A27DB-BD31-4B8C-83A1-F6EECF244321}">
                <p14:modId xmlns:p14="http://schemas.microsoft.com/office/powerpoint/2010/main" val="1940409363"/>
              </p:ext>
            </p:extLst>
          </p:nvPr>
        </p:nvGraphicFramePr>
        <p:xfrm>
          <a:off x="8127873" y="3573520"/>
          <a:ext cx="4039581" cy="2632492"/>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189BA4AE-90F0-41FC-8715-284826DE8909}"/>
              </a:ext>
            </a:extLst>
          </p:cNvPr>
          <p:cNvSpPr/>
          <p:nvPr/>
        </p:nvSpPr>
        <p:spPr>
          <a:xfrm>
            <a:off x="89219" y="6080820"/>
            <a:ext cx="3251403" cy="369332"/>
          </a:xfrm>
          <a:prstGeom prst="rect">
            <a:avLst/>
          </a:prstGeom>
        </p:spPr>
        <p:txBody>
          <a:bodyPr wrap="none">
            <a:spAutoFit/>
          </a:bodyPr>
          <a:lstStyle/>
          <a:p>
            <a:r>
              <a:rPr lang="en-US" dirty="0"/>
              <a:t>Albania: 56 </a:t>
            </a:r>
            <a:r>
              <a:rPr lang="en-US" dirty="0" err="1"/>
              <a:t>mn</a:t>
            </a:r>
            <a:r>
              <a:rPr lang="en-US" dirty="0"/>
              <a:t> USD ores in 2020</a:t>
            </a:r>
            <a:endParaRPr lang="bg-BG" dirty="0"/>
          </a:p>
        </p:txBody>
      </p:sp>
      <p:sp>
        <p:nvSpPr>
          <p:cNvPr id="16" name="Rectangle 15">
            <a:extLst>
              <a:ext uri="{FF2B5EF4-FFF2-40B4-BE49-F238E27FC236}">
                <a16:creationId xmlns:a16="http://schemas.microsoft.com/office/drawing/2014/main" id="{57C8F16B-9E39-4235-9243-35B33B0EC64C}"/>
              </a:ext>
            </a:extLst>
          </p:cNvPr>
          <p:cNvSpPr/>
          <p:nvPr/>
        </p:nvSpPr>
        <p:spPr>
          <a:xfrm>
            <a:off x="4267622" y="6080820"/>
            <a:ext cx="3720762" cy="369332"/>
          </a:xfrm>
          <a:prstGeom prst="rect">
            <a:avLst/>
          </a:prstGeom>
        </p:spPr>
        <p:txBody>
          <a:bodyPr wrap="none">
            <a:spAutoFit/>
          </a:bodyPr>
          <a:lstStyle/>
          <a:p>
            <a:r>
              <a:rPr lang="en-US" dirty="0"/>
              <a:t>Montenegro: 54 </a:t>
            </a:r>
            <a:r>
              <a:rPr lang="en-US" dirty="0" err="1"/>
              <a:t>mn</a:t>
            </a:r>
            <a:r>
              <a:rPr lang="en-US" dirty="0"/>
              <a:t> USD ores in 2020</a:t>
            </a:r>
            <a:endParaRPr lang="bg-BG" dirty="0"/>
          </a:p>
        </p:txBody>
      </p:sp>
      <p:sp>
        <p:nvSpPr>
          <p:cNvPr id="17" name="Rectangle 16">
            <a:extLst>
              <a:ext uri="{FF2B5EF4-FFF2-40B4-BE49-F238E27FC236}">
                <a16:creationId xmlns:a16="http://schemas.microsoft.com/office/drawing/2014/main" id="{36A2145A-C01F-486B-9950-077C9E8D07EB}"/>
              </a:ext>
            </a:extLst>
          </p:cNvPr>
          <p:cNvSpPr/>
          <p:nvPr/>
        </p:nvSpPr>
        <p:spPr>
          <a:xfrm>
            <a:off x="8315549" y="6136502"/>
            <a:ext cx="3607070" cy="646331"/>
          </a:xfrm>
          <a:prstGeom prst="rect">
            <a:avLst/>
          </a:prstGeom>
        </p:spPr>
        <p:txBody>
          <a:bodyPr wrap="square">
            <a:spAutoFit/>
          </a:bodyPr>
          <a:lstStyle/>
          <a:p>
            <a:r>
              <a:rPr lang="en-US" dirty="0"/>
              <a:t>Bosnia &amp; </a:t>
            </a:r>
            <a:r>
              <a:rPr lang="en-US" dirty="0" err="1"/>
              <a:t>Herz</a:t>
            </a:r>
            <a:r>
              <a:rPr lang="en-US" dirty="0"/>
              <a:t>.: 7 </a:t>
            </a:r>
            <a:r>
              <a:rPr lang="en-US" dirty="0" err="1"/>
              <a:t>mn</a:t>
            </a:r>
            <a:r>
              <a:rPr lang="en-US" dirty="0"/>
              <a:t> USD wood +2,5 </a:t>
            </a:r>
            <a:r>
              <a:rPr lang="en-US" dirty="0" err="1"/>
              <a:t>mn</a:t>
            </a:r>
            <a:r>
              <a:rPr lang="en-US" dirty="0"/>
              <a:t> USD of zinc in 2020</a:t>
            </a:r>
            <a:endParaRPr lang="bg-BG" dirty="0"/>
          </a:p>
        </p:txBody>
      </p:sp>
      <p:sp>
        <p:nvSpPr>
          <p:cNvPr id="18" name="Title 1">
            <a:extLst>
              <a:ext uri="{FF2B5EF4-FFF2-40B4-BE49-F238E27FC236}">
                <a16:creationId xmlns:a16="http://schemas.microsoft.com/office/drawing/2014/main" id="{5305C009-72BF-40CE-ABBE-DB143E29954A}"/>
              </a:ext>
            </a:extLst>
          </p:cNvPr>
          <p:cNvSpPr txBox="1">
            <a:spLocks/>
          </p:cNvSpPr>
          <p:nvPr/>
        </p:nvSpPr>
        <p:spPr>
          <a:xfrm>
            <a:off x="0" y="-57644"/>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Raw Materials Export to China</a:t>
            </a:r>
            <a:endParaRPr lang="bg-BG" sz="3200" dirty="0">
              <a:solidFill>
                <a:schemeClr val="bg1"/>
              </a:solidFill>
            </a:endParaRPr>
          </a:p>
        </p:txBody>
      </p:sp>
      <p:sp>
        <p:nvSpPr>
          <p:cNvPr id="19" name="Rectangle 18">
            <a:extLst>
              <a:ext uri="{FF2B5EF4-FFF2-40B4-BE49-F238E27FC236}">
                <a16:creationId xmlns:a16="http://schemas.microsoft.com/office/drawing/2014/main" id="{C10F96BE-F32A-4AC2-90E3-F468384EE781}"/>
              </a:ext>
            </a:extLst>
          </p:cNvPr>
          <p:cNvSpPr/>
          <p:nvPr/>
        </p:nvSpPr>
        <p:spPr>
          <a:xfrm>
            <a:off x="3191640" y="6521882"/>
            <a:ext cx="1740285"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BAS</a:t>
            </a:r>
            <a:endParaRPr lang="bg-BG" sz="1200" dirty="0">
              <a:latin typeface="Times New Roman" panose="02020603050405020304" pitchFamily="18" charset="0"/>
              <a:ea typeface="Times New Roman" panose="02020603050405020304" pitchFamily="18" charset="0"/>
            </a:endParaRPr>
          </a:p>
        </p:txBody>
      </p:sp>
      <p:graphicFrame>
        <p:nvGraphicFramePr>
          <p:cNvPr id="20" name="Chart 19">
            <a:extLst>
              <a:ext uri="{FF2B5EF4-FFF2-40B4-BE49-F238E27FC236}">
                <a16:creationId xmlns:a16="http://schemas.microsoft.com/office/drawing/2014/main" id="{CF6B6698-0B72-435F-9A45-F0470841FB58}"/>
              </a:ext>
            </a:extLst>
          </p:cNvPr>
          <p:cNvGraphicFramePr>
            <a:graphicFrameLocks/>
          </p:cNvGraphicFramePr>
          <p:nvPr>
            <p:extLst>
              <p:ext uri="{D42A27DB-BD31-4B8C-83A1-F6EECF244321}">
                <p14:modId xmlns:p14="http://schemas.microsoft.com/office/powerpoint/2010/main" val="288498561"/>
              </p:ext>
            </p:extLst>
          </p:nvPr>
        </p:nvGraphicFramePr>
        <p:xfrm>
          <a:off x="3983239" y="561069"/>
          <a:ext cx="4144633" cy="25086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2099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389C2C-6D58-44B4-8C22-6F7131178932}"/>
              </a:ext>
            </a:extLst>
          </p:cNvPr>
          <p:cNvSpPr/>
          <p:nvPr/>
        </p:nvSpPr>
        <p:spPr>
          <a:xfrm>
            <a:off x="129189" y="1002820"/>
            <a:ext cx="3006529" cy="369332"/>
          </a:xfrm>
          <a:prstGeom prst="rect">
            <a:avLst/>
          </a:prstGeom>
        </p:spPr>
        <p:txBody>
          <a:bodyPr wrap="none">
            <a:spAutoFit/>
          </a:bodyPr>
          <a:lstStyle/>
          <a:p>
            <a:r>
              <a:rPr lang="en-US" b="1" dirty="0"/>
              <a:t>Export from Bulgaria to China</a:t>
            </a:r>
            <a:endParaRPr lang="bg-BG" b="1" dirty="0"/>
          </a:p>
        </p:txBody>
      </p:sp>
      <p:sp>
        <p:nvSpPr>
          <p:cNvPr id="2" name="Rectangle 1">
            <a:extLst>
              <a:ext uri="{FF2B5EF4-FFF2-40B4-BE49-F238E27FC236}">
                <a16:creationId xmlns:a16="http://schemas.microsoft.com/office/drawing/2014/main" id="{A1983190-D801-45DF-946D-2DED2A895489}"/>
              </a:ext>
            </a:extLst>
          </p:cNvPr>
          <p:cNvSpPr/>
          <p:nvPr/>
        </p:nvSpPr>
        <p:spPr>
          <a:xfrm>
            <a:off x="27038" y="1506750"/>
            <a:ext cx="4256380" cy="1938992"/>
          </a:xfrm>
          <a:prstGeom prst="rect">
            <a:avLst/>
          </a:prstGeom>
        </p:spPr>
        <p:txBody>
          <a:bodyPr wrap="square">
            <a:spAutoFit/>
          </a:bodyPr>
          <a:lstStyle/>
          <a:p>
            <a:pPr marL="285750" indent="-285750">
              <a:buFont typeface="Wingdings" panose="05000000000000000000" pitchFamily="2" charset="2"/>
              <a:buChar char="§"/>
            </a:pPr>
            <a:r>
              <a:rPr lang="en-US" sz="1500" dirty="0"/>
              <a:t>Persistent negative balance.</a:t>
            </a:r>
          </a:p>
          <a:p>
            <a:pPr marL="285750" indent="-285750">
              <a:buFont typeface="Wingdings" panose="05000000000000000000" pitchFamily="2" charset="2"/>
              <a:buChar char="§"/>
            </a:pPr>
            <a:endParaRPr lang="en-US" sz="1500" dirty="0"/>
          </a:p>
          <a:p>
            <a:pPr marL="285750" indent="-285750">
              <a:buFont typeface="Wingdings" panose="05000000000000000000" pitchFamily="2" charset="2"/>
              <a:buChar char="§"/>
            </a:pPr>
            <a:r>
              <a:rPr lang="en-US" sz="1500" dirty="0"/>
              <a:t>Dominating exports of raw materials.</a:t>
            </a:r>
          </a:p>
          <a:p>
            <a:pPr marL="285750" indent="-285750">
              <a:buFont typeface="Wingdings" panose="05000000000000000000" pitchFamily="2" charset="2"/>
              <a:buChar char="§"/>
            </a:pPr>
            <a:endParaRPr lang="en-US" sz="1500" dirty="0"/>
          </a:p>
          <a:p>
            <a:pPr marL="285750" indent="-285750">
              <a:buFont typeface="Wingdings" panose="05000000000000000000" pitchFamily="2" charset="2"/>
              <a:buChar char="§"/>
            </a:pPr>
            <a:r>
              <a:rPr lang="en-US" sz="1500" dirty="0"/>
              <a:t>Unbalanced export structure.</a:t>
            </a:r>
          </a:p>
          <a:p>
            <a:endParaRPr lang="en-US" sz="1500" dirty="0"/>
          </a:p>
          <a:p>
            <a:pPr marL="285750" indent="-285750">
              <a:buFont typeface="Wingdings" panose="05000000000000000000" pitchFamily="2" charset="2"/>
              <a:buChar char="§"/>
            </a:pPr>
            <a:r>
              <a:rPr lang="en-US" sz="1500" dirty="0"/>
              <a:t>Unexplored market potential</a:t>
            </a:r>
          </a:p>
          <a:p>
            <a:endParaRPr lang="en-US" sz="1500" dirty="0"/>
          </a:p>
        </p:txBody>
      </p:sp>
      <p:graphicFrame>
        <p:nvGraphicFramePr>
          <p:cNvPr id="8" name="Chart 7">
            <a:extLst>
              <a:ext uri="{FF2B5EF4-FFF2-40B4-BE49-F238E27FC236}">
                <a16:creationId xmlns:a16="http://schemas.microsoft.com/office/drawing/2014/main" id="{6680C23B-FC2B-4BC9-B216-56A2770E07B7}"/>
              </a:ext>
            </a:extLst>
          </p:cNvPr>
          <p:cNvGraphicFramePr>
            <a:graphicFrameLocks/>
          </p:cNvGraphicFramePr>
          <p:nvPr>
            <p:extLst>
              <p:ext uri="{D42A27DB-BD31-4B8C-83A1-F6EECF244321}">
                <p14:modId xmlns:p14="http://schemas.microsoft.com/office/powerpoint/2010/main" val="3217724691"/>
              </p:ext>
            </p:extLst>
          </p:nvPr>
        </p:nvGraphicFramePr>
        <p:xfrm>
          <a:off x="5588839" y="3440084"/>
          <a:ext cx="6432456" cy="3229252"/>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586C4D81-614D-4109-9316-7F08DE2F2BA5}"/>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Bulgaria and China Trade</a:t>
            </a:r>
            <a:endParaRPr lang="bg-BG" sz="3200" dirty="0">
              <a:solidFill>
                <a:schemeClr val="bg1"/>
              </a:solidFill>
            </a:endParaRPr>
          </a:p>
        </p:txBody>
      </p:sp>
      <p:sp>
        <p:nvSpPr>
          <p:cNvPr id="11" name="Rectangle 10">
            <a:extLst>
              <a:ext uri="{FF2B5EF4-FFF2-40B4-BE49-F238E27FC236}">
                <a16:creationId xmlns:a16="http://schemas.microsoft.com/office/drawing/2014/main" id="{9FA87516-6D99-4874-9D2A-32112017DA2B}"/>
              </a:ext>
            </a:extLst>
          </p:cNvPr>
          <p:cNvSpPr/>
          <p:nvPr/>
        </p:nvSpPr>
        <p:spPr>
          <a:xfrm>
            <a:off x="6326688" y="6444563"/>
            <a:ext cx="1740285"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BAS</a:t>
            </a:r>
            <a:endParaRPr lang="bg-BG" sz="12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54CFFCE-4D0D-4BDB-B807-3174B7FD1FD3}"/>
              </a:ext>
            </a:extLst>
          </p:cNvPr>
          <p:cNvPicPr>
            <a:picLocks noChangeAspect="1"/>
          </p:cNvPicPr>
          <p:nvPr/>
        </p:nvPicPr>
        <p:blipFill>
          <a:blip r:embed="rId3"/>
          <a:stretch>
            <a:fillRect/>
          </a:stretch>
        </p:blipFill>
        <p:spPr>
          <a:xfrm>
            <a:off x="5805996" y="548917"/>
            <a:ext cx="6141522" cy="2891167"/>
          </a:xfrm>
          <a:prstGeom prst="rect">
            <a:avLst/>
          </a:prstGeom>
        </p:spPr>
      </p:pic>
      <p:pic>
        <p:nvPicPr>
          <p:cNvPr id="12" name="Picture 11">
            <a:extLst>
              <a:ext uri="{FF2B5EF4-FFF2-40B4-BE49-F238E27FC236}">
                <a16:creationId xmlns:a16="http://schemas.microsoft.com/office/drawing/2014/main" id="{ED566FF1-5A6A-493F-A084-F7FD7AF8A8F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65" y="3444756"/>
            <a:ext cx="5591104" cy="3413244"/>
          </a:xfrm>
          <a:prstGeom prst="rect">
            <a:avLst/>
          </a:prstGeom>
        </p:spPr>
      </p:pic>
    </p:spTree>
    <p:extLst>
      <p:ext uri="{BB962C8B-B14F-4D97-AF65-F5344CB8AC3E}">
        <p14:creationId xmlns:p14="http://schemas.microsoft.com/office/powerpoint/2010/main" val="288400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0F51F-0579-4EEC-9884-83504FBED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26" y="552894"/>
            <a:ext cx="10001005" cy="6276468"/>
          </a:xfrm>
          <a:prstGeom prst="rect">
            <a:avLst/>
          </a:prstGeom>
        </p:spPr>
      </p:pic>
      <p:sp>
        <p:nvSpPr>
          <p:cNvPr id="10" name="Title 1">
            <a:extLst>
              <a:ext uri="{FF2B5EF4-FFF2-40B4-BE49-F238E27FC236}">
                <a16:creationId xmlns:a16="http://schemas.microsoft.com/office/drawing/2014/main" id="{B015E189-8C82-43E5-93D6-258BA23A082E}"/>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Bulgaria’s Products with Potential to China</a:t>
            </a:r>
            <a:endParaRPr lang="bg-BG" sz="3200" dirty="0">
              <a:solidFill>
                <a:schemeClr val="bg1"/>
              </a:solidFill>
            </a:endParaRPr>
          </a:p>
        </p:txBody>
      </p:sp>
      <p:sp>
        <p:nvSpPr>
          <p:cNvPr id="5" name="Rectangle 4">
            <a:extLst>
              <a:ext uri="{FF2B5EF4-FFF2-40B4-BE49-F238E27FC236}">
                <a16:creationId xmlns:a16="http://schemas.microsoft.com/office/drawing/2014/main" id="{3B7EDAF0-FA7F-4C98-8802-297D03257E6A}"/>
              </a:ext>
            </a:extLst>
          </p:cNvPr>
          <p:cNvSpPr/>
          <p:nvPr/>
        </p:nvSpPr>
        <p:spPr>
          <a:xfrm>
            <a:off x="6498209" y="6444563"/>
            <a:ext cx="1397242"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endParaRPr lang="bg-BG"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934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42AD8F-5C39-4501-A160-B16816BC84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89" y="1571984"/>
            <a:ext cx="6008788" cy="5178217"/>
          </a:xfrm>
        </p:spPr>
      </p:pic>
      <p:pic>
        <p:nvPicPr>
          <p:cNvPr id="7" name="Picture 6">
            <a:extLst>
              <a:ext uri="{FF2B5EF4-FFF2-40B4-BE49-F238E27FC236}">
                <a16:creationId xmlns:a16="http://schemas.microsoft.com/office/drawing/2014/main" id="{F414F83E-1AA4-478C-A3B0-B28B510D5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478" y="1329117"/>
            <a:ext cx="6008788" cy="5421083"/>
          </a:xfrm>
          <a:prstGeom prst="rect">
            <a:avLst/>
          </a:prstGeom>
        </p:spPr>
      </p:pic>
      <p:cxnSp>
        <p:nvCxnSpPr>
          <p:cNvPr id="9" name="Connector: Elbow 8">
            <a:extLst>
              <a:ext uri="{FF2B5EF4-FFF2-40B4-BE49-F238E27FC236}">
                <a16:creationId xmlns:a16="http://schemas.microsoft.com/office/drawing/2014/main" id="{6DAF3BDA-7512-44CF-A05E-247C0E8E5ACA}"/>
              </a:ext>
            </a:extLst>
          </p:cNvPr>
          <p:cNvCxnSpPr>
            <a:cxnSpLocks/>
          </p:cNvCxnSpPr>
          <p:nvPr/>
        </p:nvCxnSpPr>
        <p:spPr>
          <a:xfrm flipV="1">
            <a:off x="2461461" y="2391243"/>
            <a:ext cx="4064809" cy="831351"/>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2960556-8C2B-46A2-A7CD-A6630D6164B9}"/>
              </a:ext>
            </a:extLst>
          </p:cNvPr>
          <p:cNvSpPr/>
          <p:nvPr/>
        </p:nvSpPr>
        <p:spPr>
          <a:xfrm>
            <a:off x="129189" y="959785"/>
            <a:ext cx="1473480" cy="369332"/>
          </a:xfrm>
          <a:prstGeom prst="rect">
            <a:avLst/>
          </a:prstGeom>
        </p:spPr>
        <p:txBody>
          <a:bodyPr wrap="none">
            <a:spAutoFit/>
          </a:bodyPr>
          <a:lstStyle/>
          <a:p>
            <a:r>
              <a:rPr lang="en-US" b="1" dirty="0"/>
              <a:t>Actual Export</a:t>
            </a:r>
            <a:endParaRPr lang="bg-BG" b="1" dirty="0"/>
          </a:p>
        </p:txBody>
      </p:sp>
      <p:sp>
        <p:nvSpPr>
          <p:cNvPr id="10" name="Title 1">
            <a:extLst>
              <a:ext uri="{FF2B5EF4-FFF2-40B4-BE49-F238E27FC236}">
                <a16:creationId xmlns:a16="http://schemas.microsoft.com/office/drawing/2014/main" id="{B44B96C1-2944-47A7-8F82-F3660D16ACA2}"/>
              </a:ext>
            </a:extLst>
          </p:cNvPr>
          <p:cNvSpPr txBox="1">
            <a:spLocks/>
          </p:cNvSpPr>
          <p:nvPr/>
        </p:nvSpPr>
        <p:spPr>
          <a:xfrm>
            <a:off x="0" y="0"/>
            <a:ext cx="12192000" cy="552893"/>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rPr>
              <a:t>Actual vs. Potential Export from Bulgaria</a:t>
            </a:r>
            <a:endParaRPr lang="bg-BG" sz="3200" b="1" dirty="0">
              <a:solidFill>
                <a:schemeClr val="bg1"/>
              </a:solidFill>
            </a:endParaRPr>
          </a:p>
        </p:txBody>
      </p:sp>
      <p:sp>
        <p:nvSpPr>
          <p:cNvPr id="12" name="Rectangle 11">
            <a:extLst>
              <a:ext uri="{FF2B5EF4-FFF2-40B4-BE49-F238E27FC236}">
                <a16:creationId xmlns:a16="http://schemas.microsoft.com/office/drawing/2014/main" id="{79C4D705-6738-40FE-8186-3E6033AF5A25}"/>
              </a:ext>
            </a:extLst>
          </p:cNvPr>
          <p:cNvSpPr/>
          <p:nvPr/>
        </p:nvSpPr>
        <p:spPr>
          <a:xfrm>
            <a:off x="5554332" y="6320276"/>
            <a:ext cx="1740285" cy="336118"/>
          </a:xfrm>
          <a:prstGeom prst="rect">
            <a:avLst/>
          </a:prstGeom>
        </p:spPr>
        <p:txBody>
          <a:bodyPr wrap="none">
            <a:spAutoFit/>
          </a:bodyPr>
          <a:lstStyle/>
          <a:p>
            <a:pPr indent="457200" algn="just">
              <a:lnSpc>
                <a:spcPct val="150000"/>
              </a:lnSpc>
              <a:spcBef>
                <a:spcPts val="600"/>
              </a:spcBef>
              <a:spcAft>
                <a:spcPts val="600"/>
              </a:spcAft>
            </a:pPr>
            <a:r>
              <a:rPr lang="en-US" sz="1200" i="1" dirty="0">
                <a:solidFill>
                  <a:srgbClr val="000000"/>
                </a:solidFill>
                <a:latin typeface="TimesNewRomanPSMT"/>
                <a:ea typeface="Times New Roman" panose="02020603050405020304" pitchFamily="18" charset="0"/>
              </a:rPr>
              <a:t>Source</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ITC</a:t>
            </a:r>
            <a:r>
              <a:rPr lang="bg-BG" sz="1200" i="1" dirty="0">
                <a:solidFill>
                  <a:srgbClr val="000000"/>
                </a:solidFill>
                <a:latin typeface="TimesNewRomanPSMT"/>
                <a:ea typeface="Times New Roman" panose="02020603050405020304" pitchFamily="18" charset="0"/>
              </a:rPr>
              <a:t>, </a:t>
            </a:r>
            <a:r>
              <a:rPr lang="en-US" sz="1200" i="1" dirty="0">
                <a:solidFill>
                  <a:srgbClr val="000000"/>
                </a:solidFill>
                <a:latin typeface="TimesNewRomanPSMT"/>
                <a:ea typeface="Times New Roman" panose="02020603050405020304" pitchFamily="18" charset="0"/>
              </a:rPr>
              <a:t>BAS</a:t>
            </a:r>
            <a:endParaRPr lang="bg-BG" sz="12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799C0619-17A9-4020-9C9C-18F357ABC2E6}"/>
              </a:ext>
            </a:extLst>
          </p:cNvPr>
          <p:cNvSpPr/>
          <p:nvPr/>
        </p:nvSpPr>
        <p:spPr>
          <a:xfrm>
            <a:off x="6333286" y="877772"/>
            <a:ext cx="1727717" cy="369332"/>
          </a:xfrm>
          <a:prstGeom prst="rect">
            <a:avLst/>
          </a:prstGeom>
        </p:spPr>
        <p:txBody>
          <a:bodyPr wrap="none">
            <a:spAutoFit/>
          </a:bodyPr>
          <a:lstStyle/>
          <a:p>
            <a:r>
              <a:rPr lang="en-US" b="1" dirty="0"/>
              <a:t>Potential Export</a:t>
            </a:r>
            <a:endParaRPr lang="bg-BG" dirty="0"/>
          </a:p>
        </p:txBody>
      </p:sp>
    </p:spTree>
    <p:extLst>
      <p:ext uri="{BB962C8B-B14F-4D97-AF65-F5344CB8AC3E}">
        <p14:creationId xmlns:p14="http://schemas.microsoft.com/office/powerpoint/2010/main" val="1931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7158</TotalTime>
  <Words>1451</Words>
  <Application>Microsoft Office PowerPoint</Application>
  <PresentationFormat>Widescreen</PresentationFormat>
  <Paragraphs>309</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Black</vt:lpstr>
      <vt:lpstr>Bahnschrift Light Condensed</vt:lpstr>
      <vt:lpstr>Calibri</vt:lpstr>
      <vt:lpstr>Calibri Light</vt:lpstr>
      <vt:lpstr>等线</vt:lpstr>
      <vt:lpstr>Times New Roman</vt:lpstr>
      <vt:lpstr>TimesNewRomanPSMT</vt:lpstr>
      <vt:lpstr>Wingdings</vt:lpstr>
      <vt:lpstr>Office Theme</vt:lpstr>
      <vt:lpstr>Potential for the Development of the Bulgarian-Chinese Trade and Investment Relations in the context of “16+1”</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Мястото на България в</dc:title>
  <dc:creator>user</dc:creator>
  <cp:lastModifiedBy>Nikolay</cp:lastModifiedBy>
  <cp:revision>215</cp:revision>
  <dcterms:created xsi:type="dcterms:W3CDTF">2021-10-03T10:50:06Z</dcterms:created>
  <dcterms:modified xsi:type="dcterms:W3CDTF">2023-06-23T13:57:27Z</dcterms:modified>
</cp:coreProperties>
</file>