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drawings/drawing1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63" r:id="rId4"/>
    <p:sldId id="265" r:id="rId5"/>
    <p:sldId id="266" r:id="rId6"/>
    <p:sldId id="267" r:id="rId7"/>
    <p:sldId id="279" r:id="rId8"/>
    <p:sldId id="280" r:id="rId9"/>
    <p:sldId id="278" r:id="rId10"/>
    <p:sldId id="268" r:id="rId11"/>
    <p:sldId id="269" r:id="rId12"/>
    <p:sldId id="270" r:id="rId13"/>
    <p:sldId id="271" r:id="rId14"/>
    <p:sldId id="272" r:id="rId15"/>
    <p:sldId id="273" r:id="rId16"/>
    <p:sldId id="260" r:id="rId17"/>
    <p:sldId id="26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1182" y="9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Sheet1!$B$2:$L$2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Sheet1!$B$3:$L$3</c:f>
              <c:numCache>
                <c:formatCode>0.00%</c:formatCode>
                <c:ptCount val="11"/>
                <c:pt idx="0">
                  <c:v>-4.7E-2</c:v>
                </c:pt>
                <c:pt idx="1">
                  <c:v>-7.8E-2</c:v>
                </c:pt>
                <c:pt idx="2">
                  <c:v>-0.11900000000000001</c:v>
                </c:pt>
                <c:pt idx="3">
                  <c:v>-0.18100000000000002</c:v>
                </c:pt>
                <c:pt idx="4">
                  <c:v>-0.22</c:v>
                </c:pt>
                <c:pt idx="5">
                  <c:v>-0.191</c:v>
                </c:pt>
                <c:pt idx="6">
                  <c:v>-0.11199999999999999</c:v>
                </c:pt>
                <c:pt idx="7">
                  <c:v>-3.4000000000000002E-2</c:v>
                </c:pt>
                <c:pt idx="8">
                  <c:v>-6.9999999999999993E-3</c:v>
                </c:pt>
                <c:pt idx="9">
                  <c:v>4.0000000000000001E-3</c:v>
                </c:pt>
                <c:pt idx="10">
                  <c:v>8.0000000000000002E-3</c:v>
                </c:pt>
              </c:numCache>
            </c:numRef>
          </c:val>
          <c:smooth val="0"/>
        </c:ser>
        <c:ser>
          <c:idx val="1"/>
          <c:order val="1"/>
          <c:spPr>
            <a:ln w="31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Sheet1!$B$4:$L$4</c:f>
              <c:numCache>
                <c:formatCode>0.00%</c:formatCode>
                <c:ptCount val="11"/>
                <c:pt idx="0">
                  <c:v>-0.04</c:v>
                </c:pt>
                <c:pt idx="1">
                  <c:v>-0.04</c:v>
                </c:pt>
                <c:pt idx="2">
                  <c:v>-0.04</c:v>
                </c:pt>
                <c:pt idx="3">
                  <c:v>-0.04</c:v>
                </c:pt>
                <c:pt idx="4">
                  <c:v>-0.04</c:v>
                </c:pt>
                <c:pt idx="5">
                  <c:v>-0.04</c:v>
                </c:pt>
                <c:pt idx="6">
                  <c:v>-0.04</c:v>
                </c:pt>
                <c:pt idx="7">
                  <c:v>-0.04</c:v>
                </c:pt>
                <c:pt idx="8">
                  <c:v>-0.04</c:v>
                </c:pt>
                <c:pt idx="9">
                  <c:v>-0.04</c:v>
                </c:pt>
                <c:pt idx="10">
                  <c:v>-0.04</c:v>
                </c:pt>
              </c:numCache>
            </c:numRef>
          </c:val>
          <c:smooth val="0"/>
        </c:ser>
        <c:ser>
          <c:idx val="2"/>
          <c:order val="2"/>
          <c:spPr>
            <a:ln w="31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val>
            <c:numRef>
              <c:f>Sheet1!$B$5:$L$5</c:f>
              <c:numCache>
                <c:formatCode>0.00%</c:formatCode>
                <c:ptCount val="11"/>
                <c:pt idx="0">
                  <c:v>0.06</c:v>
                </c:pt>
                <c:pt idx="1">
                  <c:v>0.06</c:v>
                </c:pt>
                <c:pt idx="2">
                  <c:v>0.06</c:v>
                </c:pt>
                <c:pt idx="3">
                  <c:v>0.06</c:v>
                </c:pt>
                <c:pt idx="4">
                  <c:v>0.06</c:v>
                </c:pt>
                <c:pt idx="5">
                  <c:v>0.06</c:v>
                </c:pt>
                <c:pt idx="6">
                  <c:v>0.06</c:v>
                </c:pt>
                <c:pt idx="7">
                  <c:v>0.06</c:v>
                </c:pt>
                <c:pt idx="8">
                  <c:v>0.06</c:v>
                </c:pt>
                <c:pt idx="9">
                  <c:v>0.06</c:v>
                </c:pt>
                <c:pt idx="10">
                  <c:v>0.06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555520"/>
        <c:axId val="158565504"/>
      </c:lineChart>
      <c:catAx>
        <c:axId val="15855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565504"/>
        <c:crosses val="autoZero"/>
        <c:auto val="1"/>
        <c:lblAlgn val="ctr"/>
        <c:lblOffset val="100"/>
        <c:noMultiLvlLbl val="0"/>
      </c:catAx>
      <c:valAx>
        <c:axId val="158565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555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Sheet1!$B$39:$L$39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Sheet1!$B$40:$L$40</c:f>
              <c:numCache>
                <c:formatCode>0.00%</c:formatCode>
                <c:ptCount val="11"/>
                <c:pt idx="0">
                  <c:v>0.14699999999999999</c:v>
                </c:pt>
                <c:pt idx="1">
                  <c:v>0.12</c:v>
                </c:pt>
                <c:pt idx="2">
                  <c:v>0.10400000000000001</c:v>
                </c:pt>
                <c:pt idx="3">
                  <c:v>8.6999999999999994E-2</c:v>
                </c:pt>
                <c:pt idx="4">
                  <c:v>7.2000000000000008E-2</c:v>
                </c:pt>
                <c:pt idx="5">
                  <c:v>6.4000000000000001E-2</c:v>
                </c:pt>
                <c:pt idx="6">
                  <c:v>7.5999999999999998E-2</c:v>
                </c:pt>
                <c:pt idx="7">
                  <c:v>9.5000000000000001E-2</c:v>
                </c:pt>
                <c:pt idx="8">
                  <c:v>0.113</c:v>
                </c:pt>
                <c:pt idx="9">
                  <c:v>0.122</c:v>
                </c:pt>
                <c:pt idx="10">
                  <c:v>0.122</c:v>
                </c:pt>
              </c:numCache>
            </c:numRef>
          </c:val>
          <c:smooth val="0"/>
        </c:ser>
        <c:ser>
          <c:idx val="2"/>
          <c:order val="1"/>
          <c:spPr>
            <a:ln w="31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Sheet1!$B$39:$L$39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Sheet1!$B$41:$L$41</c:f>
              <c:numCache>
                <c:formatCode>0.00%</c:formatCode>
                <c:ptCount val="11"/>
                <c:pt idx="0">
                  <c:v>0.1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0.1</c:v>
                </c:pt>
                <c:pt idx="6">
                  <c:v>0.1</c:v>
                </c:pt>
                <c:pt idx="7">
                  <c:v>0.1</c:v>
                </c:pt>
                <c:pt idx="8">
                  <c:v>0.1</c:v>
                </c:pt>
                <c:pt idx="9">
                  <c:v>0.1</c:v>
                </c:pt>
                <c:pt idx="10">
                  <c:v>0.1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586176"/>
        <c:axId val="178279552"/>
      </c:lineChart>
      <c:catAx>
        <c:axId val="18358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279552"/>
        <c:crosses val="autoZero"/>
        <c:auto val="1"/>
        <c:lblAlgn val="ctr"/>
        <c:lblOffset val="100"/>
        <c:noMultiLvlLbl val="0"/>
      </c:catAx>
      <c:valAx>
        <c:axId val="178279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586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Sheet1!$B$52:$K$52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Sheet1!$B$53:$K$53</c:f>
              <c:numCache>
                <c:formatCode>0.00%</c:formatCode>
                <c:ptCount val="10"/>
                <c:pt idx="0">
                  <c:v>0.36599999999999999</c:v>
                </c:pt>
                <c:pt idx="1">
                  <c:v>0.34200000000000003</c:v>
                </c:pt>
                <c:pt idx="2">
                  <c:v>0.51900000000000002</c:v>
                </c:pt>
                <c:pt idx="3">
                  <c:v>0.29299999999999998</c:v>
                </c:pt>
                <c:pt idx="4">
                  <c:v>-8.0000000000000002E-3</c:v>
                </c:pt>
                <c:pt idx="5">
                  <c:v>1.3000000000000001E-2</c:v>
                </c:pt>
                <c:pt idx="6">
                  <c:v>-5.4000000000000006E-2</c:v>
                </c:pt>
                <c:pt idx="7">
                  <c:v>5.4000000000000006E-2</c:v>
                </c:pt>
                <c:pt idx="8">
                  <c:v>0.10199999999999999</c:v>
                </c:pt>
                <c:pt idx="9">
                  <c:v>3.3000000000000002E-2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Sheet1!$B$54:$K$54</c:f>
              <c:strCache>
                <c:ptCount val="1"/>
                <c:pt idx="0">
                  <c:v>16,50% 16,50% 16,50% 16,50% 16,50% 16,50% 16,50% 16,50% 16,50% 16,50%</c:v>
                </c:pt>
              </c:strCache>
            </c:strRef>
          </c:tx>
          <c:spPr>
            <a:ln w="31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Sheet1!$B$52:$K$52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Sheet1!$B$54:$K$54</c:f>
              <c:numCache>
                <c:formatCode>0.00%</c:formatCode>
                <c:ptCount val="10"/>
                <c:pt idx="0">
                  <c:v>0.16500000000000001</c:v>
                </c:pt>
                <c:pt idx="1">
                  <c:v>0.16500000000000001</c:v>
                </c:pt>
                <c:pt idx="2">
                  <c:v>0.16500000000000001</c:v>
                </c:pt>
                <c:pt idx="3">
                  <c:v>0.16500000000000001</c:v>
                </c:pt>
                <c:pt idx="4">
                  <c:v>0.16500000000000001</c:v>
                </c:pt>
                <c:pt idx="5">
                  <c:v>0.16500000000000001</c:v>
                </c:pt>
                <c:pt idx="6">
                  <c:v>0.16500000000000001</c:v>
                </c:pt>
                <c:pt idx="7">
                  <c:v>0.16500000000000001</c:v>
                </c:pt>
                <c:pt idx="8">
                  <c:v>0.16500000000000001</c:v>
                </c:pt>
                <c:pt idx="9">
                  <c:v>0.16500000000000001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7908352"/>
        <c:axId val="177910144"/>
      </c:lineChart>
      <c:catAx>
        <c:axId val="177908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910144"/>
        <c:crosses val="autoZero"/>
        <c:auto val="1"/>
        <c:lblAlgn val="ctr"/>
        <c:lblOffset val="100"/>
        <c:noMultiLvlLbl val="0"/>
      </c:catAx>
      <c:valAx>
        <c:axId val="177910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7908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401501895596382E-2"/>
          <c:y val="1.5412189626826379E-2"/>
          <c:w val="0.90696886847477398"/>
          <c:h val="0.90403854384138804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Sheet1!$B$9:$L$9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Sheet1!$B$10:$L$10</c:f>
              <c:numCache>
                <c:formatCode>0.00%</c:formatCode>
                <c:ptCount val="11"/>
                <c:pt idx="0">
                  <c:v>-0.30099999999999999</c:v>
                </c:pt>
                <c:pt idx="1">
                  <c:v>-0.441</c:v>
                </c:pt>
                <c:pt idx="2">
                  <c:v>-0.57999999999999996</c:v>
                </c:pt>
                <c:pt idx="3">
                  <c:v>-0.81099999999999994</c:v>
                </c:pt>
                <c:pt idx="4">
                  <c:v>-0.9840000000000001</c:v>
                </c:pt>
                <c:pt idx="5">
                  <c:v>-1.018</c:v>
                </c:pt>
                <c:pt idx="6">
                  <c:v>-0.95400000000000007</c:v>
                </c:pt>
                <c:pt idx="7">
                  <c:v>-0.8590000000000001</c:v>
                </c:pt>
                <c:pt idx="8">
                  <c:v>-0.78200000000000003</c:v>
                </c:pt>
                <c:pt idx="9">
                  <c:v>-0.76200000000000001</c:v>
                </c:pt>
                <c:pt idx="10">
                  <c:v>-0.72299999999999998</c:v>
                </c:pt>
              </c:numCache>
            </c:numRef>
          </c:val>
          <c:smooth val="0"/>
        </c:ser>
        <c:ser>
          <c:idx val="1"/>
          <c:order val="1"/>
          <c:spPr>
            <a:ln w="31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Sheet1!$B$9:$L$9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Sheet1!$B$11:$L$11</c:f>
              <c:numCache>
                <c:formatCode>0.00%</c:formatCode>
                <c:ptCount val="11"/>
                <c:pt idx="0">
                  <c:v>-0.35</c:v>
                </c:pt>
                <c:pt idx="1">
                  <c:v>-0.35</c:v>
                </c:pt>
                <c:pt idx="2">
                  <c:v>-0.35</c:v>
                </c:pt>
                <c:pt idx="3">
                  <c:v>-0.35</c:v>
                </c:pt>
                <c:pt idx="4">
                  <c:v>-0.35</c:v>
                </c:pt>
                <c:pt idx="5">
                  <c:v>-0.35</c:v>
                </c:pt>
                <c:pt idx="6">
                  <c:v>-0.35</c:v>
                </c:pt>
                <c:pt idx="7">
                  <c:v>-0.35</c:v>
                </c:pt>
                <c:pt idx="8">
                  <c:v>-0.35</c:v>
                </c:pt>
                <c:pt idx="9">
                  <c:v>-0.35</c:v>
                </c:pt>
                <c:pt idx="10">
                  <c:v>-0.35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673920"/>
        <c:axId val="158675712"/>
      </c:lineChart>
      <c:catAx>
        <c:axId val="158673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675712"/>
        <c:crosses val="autoZero"/>
        <c:auto val="1"/>
        <c:lblAlgn val="ctr"/>
        <c:lblOffset val="100"/>
        <c:noMultiLvlLbl val="0"/>
      </c:catAx>
      <c:valAx>
        <c:axId val="158675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673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Sheet1!$B$14:$K$14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Sheet1!$B$15:$K$15</c:f>
              <c:numCache>
                <c:formatCode>0.00%</c:formatCode>
                <c:ptCount val="10"/>
                <c:pt idx="0">
                  <c:v>0.51500000000000001</c:v>
                </c:pt>
                <c:pt idx="1">
                  <c:v>0.41</c:v>
                </c:pt>
                <c:pt idx="2">
                  <c:v>0.42399999999999999</c:v>
                </c:pt>
                <c:pt idx="3">
                  <c:v>0.434</c:v>
                </c:pt>
                <c:pt idx="4">
                  <c:v>0.33100000000000002</c:v>
                </c:pt>
                <c:pt idx="5">
                  <c:v>0.183</c:v>
                </c:pt>
                <c:pt idx="6">
                  <c:v>0.14899999999999999</c:v>
                </c:pt>
                <c:pt idx="7">
                  <c:v>0.16600000000000001</c:v>
                </c:pt>
                <c:pt idx="8">
                  <c:v>4.7E-2</c:v>
                </c:pt>
                <c:pt idx="9">
                  <c:v>5.7000000000000002E-2</c:v>
                </c:pt>
              </c:numCache>
            </c:numRef>
          </c:val>
          <c:smooth val="0"/>
        </c:ser>
        <c:ser>
          <c:idx val="1"/>
          <c:order val="1"/>
          <c:spPr>
            <a:ln w="31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Sheet1!$B$14:$K$14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Sheet1!$B$16:$K$16</c:f>
              <c:numCache>
                <c:formatCode>0.00%</c:formatCode>
                <c:ptCount val="10"/>
                <c:pt idx="0">
                  <c:v>-0.06</c:v>
                </c:pt>
                <c:pt idx="1">
                  <c:v>-0.06</c:v>
                </c:pt>
                <c:pt idx="2">
                  <c:v>-0.06</c:v>
                </c:pt>
                <c:pt idx="3">
                  <c:v>-0.06</c:v>
                </c:pt>
                <c:pt idx="4">
                  <c:v>-0.06</c:v>
                </c:pt>
                <c:pt idx="5">
                  <c:v>-0.06</c:v>
                </c:pt>
                <c:pt idx="6">
                  <c:v>-0.06</c:v>
                </c:pt>
                <c:pt idx="7">
                  <c:v>-0.06</c:v>
                </c:pt>
                <c:pt idx="8">
                  <c:v>-0.06</c:v>
                </c:pt>
                <c:pt idx="9">
                  <c:v>-0.06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2688000"/>
        <c:axId val="182706176"/>
      </c:lineChart>
      <c:catAx>
        <c:axId val="182688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706176"/>
        <c:crosses val="autoZero"/>
        <c:auto val="1"/>
        <c:lblAlgn val="ctr"/>
        <c:lblOffset val="100"/>
        <c:noMultiLvlLbl val="0"/>
      </c:catAx>
      <c:valAx>
        <c:axId val="182706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688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Sheet1!$B$19:$L$19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Sheet1!$B$20:$L$20</c:f>
              <c:numCache>
                <c:formatCode>0.00%</c:formatCode>
                <c:ptCount val="11"/>
                <c:pt idx="0">
                  <c:v>0.115</c:v>
                </c:pt>
                <c:pt idx="1">
                  <c:v>8.4000000000000005E-2</c:v>
                </c:pt>
                <c:pt idx="2">
                  <c:v>9.1999999999999998E-2</c:v>
                </c:pt>
                <c:pt idx="3">
                  <c:v>9.9000000000000005E-2</c:v>
                </c:pt>
                <c:pt idx="4">
                  <c:v>0.185</c:v>
                </c:pt>
                <c:pt idx="5">
                  <c:v>0.183</c:v>
                </c:pt>
                <c:pt idx="6">
                  <c:v>9.6999999999999989E-2</c:v>
                </c:pt>
                <c:pt idx="7">
                  <c:v>1.9E-2</c:v>
                </c:pt>
                <c:pt idx="8">
                  <c:v>-0.04</c:v>
                </c:pt>
                <c:pt idx="9">
                  <c:v>-0.01</c:v>
                </c:pt>
                <c:pt idx="10">
                  <c:v>-2.6000000000000002E-2</c:v>
                </c:pt>
              </c:numCache>
            </c:numRef>
          </c:val>
          <c:smooth val="0"/>
        </c:ser>
        <c:ser>
          <c:idx val="1"/>
          <c:order val="1"/>
          <c:spPr>
            <a:ln w="31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Sheet1!$B$19:$L$19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Sheet1!$B$21:$L$21</c:f>
              <c:numCache>
                <c:formatCode>0.00%</c:formatCode>
                <c:ptCount val="11"/>
                <c:pt idx="0">
                  <c:v>0.11</c:v>
                </c:pt>
                <c:pt idx="1">
                  <c:v>0.11</c:v>
                </c:pt>
                <c:pt idx="2">
                  <c:v>0.11</c:v>
                </c:pt>
                <c:pt idx="3">
                  <c:v>0.11</c:v>
                </c:pt>
                <c:pt idx="4">
                  <c:v>0.11</c:v>
                </c:pt>
                <c:pt idx="5">
                  <c:v>0.11</c:v>
                </c:pt>
                <c:pt idx="6">
                  <c:v>0.11</c:v>
                </c:pt>
                <c:pt idx="7">
                  <c:v>0.11</c:v>
                </c:pt>
                <c:pt idx="8">
                  <c:v>0.11</c:v>
                </c:pt>
                <c:pt idx="9">
                  <c:v>0.11</c:v>
                </c:pt>
                <c:pt idx="10">
                  <c:v>0.11</c:v>
                </c:pt>
              </c:numCache>
            </c:numRef>
          </c:val>
          <c:smooth val="0"/>
        </c:ser>
        <c:ser>
          <c:idx val="2"/>
          <c:order val="2"/>
          <c:spPr>
            <a:ln w="31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Sheet1!$B$19:$L$19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Sheet1!$B$22:$L$22</c:f>
              <c:numCache>
                <c:formatCode>0.00%</c:formatCode>
                <c:ptCount val="11"/>
                <c:pt idx="0">
                  <c:v>-0.11</c:v>
                </c:pt>
                <c:pt idx="1">
                  <c:v>-0.11</c:v>
                </c:pt>
                <c:pt idx="2">
                  <c:v>-0.11</c:v>
                </c:pt>
                <c:pt idx="3">
                  <c:v>-0.11</c:v>
                </c:pt>
                <c:pt idx="4">
                  <c:v>-0.11</c:v>
                </c:pt>
                <c:pt idx="5">
                  <c:v>-0.11</c:v>
                </c:pt>
                <c:pt idx="6">
                  <c:v>-0.11</c:v>
                </c:pt>
                <c:pt idx="7">
                  <c:v>-0.11</c:v>
                </c:pt>
                <c:pt idx="8">
                  <c:v>-0.11</c:v>
                </c:pt>
                <c:pt idx="9">
                  <c:v>-0.11</c:v>
                </c:pt>
                <c:pt idx="10">
                  <c:v>-0.11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2864128"/>
        <c:axId val="182870016"/>
      </c:lineChart>
      <c:catAx>
        <c:axId val="182864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870016"/>
        <c:crosses val="autoZero"/>
        <c:auto val="1"/>
        <c:lblAlgn val="ctr"/>
        <c:lblOffset val="100"/>
        <c:noMultiLvlLbl val="0"/>
      </c:catAx>
      <c:valAx>
        <c:axId val="182870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864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Sheet1!$B$25:$L$25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Sheet1!$B$26:$L$26</c:f>
              <c:numCache>
                <c:formatCode>0.00%</c:formatCode>
                <c:ptCount val="11"/>
                <c:pt idx="0">
                  <c:v>5.7000000000000002E-2</c:v>
                </c:pt>
                <c:pt idx="1">
                  <c:v>0.10300000000000001</c:v>
                </c:pt>
                <c:pt idx="2">
                  <c:v>0.11800000000000001</c:v>
                </c:pt>
                <c:pt idx="3">
                  <c:v>0.18899999999999997</c:v>
                </c:pt>
                <c:pt idx="4">
                  <c:v>0.26899999999999996</c:v>
                </c:pt>
                <c:pt idx="5">
                  <c:v>0.375</c:v>
                </c:pt>
                <c:pt idx="6">
                  <c:v>0.32700000000000001</c:v>
                </c:pt>
                <c:pt idx="7">
                  <c:v>0.20199999999999999</c:v>
                </c:pt>
                <c:pt idx="8">
                  <c:v>0.124</c:v>
                </c:pt>
                <c:pt idx="9">
                  <c:v>0.14800000000000002</c:v>
                </c:pt>
                <c:pt idx="10">
                  <c:v>0.12300000000000001</c:v>
                </c:pt>
              </c:numCache>
            </c:numRef>
          </c:val>
          <c:smooth val="0"/>
        </c:ser>
        <c:ser>
          <c:idx val="2"/>
          <c:order val="1"/>
          <c:spPr>
            <a:ln w="31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Sheet1!$B$25:$L$25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Sheet1!$B$27:$L$27</c:f>
              <c:numCache>
                <c:formatCode>0.00%</c:formatCode>
                <c:ptCount val="11"/>
                <c:pt idx="0">
                  <c:v>0.12</c:v>
                </c:pt>
                <c:pt idx="1">
                  <c:v>0.12</c:v>
                </c:pt>
                <c:pt idx="2">
                  <c:v>0.12</c:v>
                </c:pt>
                <c:pt idx="3">
                  <c:v>0.12</c:v>
                </c:pt>
                <c:pt idx="4">
                  <c:v>0.12</c:v>
                </c:pt>
                <c:pt idx="5">
                  <c:v>0.12</c:v>
                </c:pt>
                <c:pt idx="6">
                  <c:v>0.12</c:v>
                </c:pt>
                <c:pt idx="7">
                  <c:v>0.12</c:v>
                </c:pt>
                <c:pt idx="8">
                  <c:v>0.12</c:v>
                </c:pt>
                <c:pt idx="9">
                  <c:v>0.12</c:v>
                </c:pt>
                <c:pt idx="10">
                  <c:v>0.12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179520"/>
        <c:axId val="183185408"/>
      </c:lineChart>
      <c:catAx>
        <c:axId val="183179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185408"/>
        <c:crosses val="autoZero"/>
        <c:auto val="1"/>
        <c:lblAlgn val="ctr"/>
        <c:lblOffset val="100"/>
        <c:noMultiLvlLbl val="0"/>
      </c:catAx>
      <c:valAx>
        <c:axId val="183185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179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Sheet1!$B$30:$L$30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Sheet1!$B$31:$L$31</c:f>
              <c:numCache>
                <c:formatCode>0.00%</c:formatCode>
                <c:ptCount val="11"/>
                <c:pt idx="0">
                  <c:v>0.42499999999999999</c:v>
                </c:pt>
                <c:pt idx="1">
                  <c:v>0.27500000000000002</c:v>
                </c:pt>
                <c:pt idx="2">
                  <c:v>0.12300000000000001</c:v>
                </c:pt>
                <c:pt idx="3">
                  <c:v>0.183</c:v>
                </c:pt>
                <c:pt idx="4">
                  <c:v>0.17699999999999999</c:v>
                </c:pt>
                <c:pt idx="5">
                  <c:v>-0.21100000000000002</c:v>
                </c:pt>
                <c:pt idx="6">
                  <c:v>-0.122</c:v>
                </c:pt>
                <c:pt idx="7">
                  <c:v>-9.6000000000000002E-2</c:v>
                </c:pt>
                <c:pt idx="8">
                  <c:v>-5.2999999999999999E-2</c:v>
                </c:pt>
                <c:pt idx="9">
                  <c:v>-1E-3</c:v>
                </c:pt>
                <c:pt idx="10">
                  <c:v>1.8000000000000002E-2</c:v>
                </c:pt>
              </c:numCache>
            </c:numRef>
          </c:val>
          <c:smooth val="0"/>
        </c:ser>
        <c:ser>
          <c:idx val="2"/>
          <c:order val="1"/>
          <c:spPr>
            <a:ln w="31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Sheet1!$B$30:$L$30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Sheet1!$B$32:$L$32</c:f>
              <c:numCache>
                <c:formatCode>0.00%</c:formatCode>
                <c:ptCount val="11"/>
                <c:pt idx="0">
                  <c:v>0.06</c:v>
                </c:pt>
                <c:pt idx="1">
                  <c:v>0.06</c:v>
                </c:pt>
                <c:pt idx="2">
                  <c:v>0.06</c:v>
                </c:pt>
                <c:pt idx="3">
                  <c:v>0.06</c:v>
                </c:pt>
                <c:pt idx="4">
                  <c:v>0.06</c:v>
                </c:pt>
                <c:pt idx="5">
                  <c:v>0.06</c:v>
                </c:pt>
                <c:pt idx="6">
                  <c:v>0.06</c:v>
                </c:pt>
                <c:pt idx="7">
                  <c:v>0.06</c:v>
                </c:pt>
                <c:pt idx="8">
                  <c:v>0.06</c:v>
                </c:pt>
                <c:pt idx="9">
                  <c:v>0.06</c:v>
                </c:pt>
                <c:pt idx="10">
                  <c:v>0.06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347840"/>
        <c:axId val="183353728"/>
      </c:lineChart>
      <c:catAx>
        <c:axId val="183347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353728"/>
        <c:crosses val="autoZero"/>
        <c:auto val="1"/>
        <c:lblAlgn val="ctr"/>
        <c:lblOffset val="100"/>
        <c:noMultiLvlLbl val="0"/>
      </c:catAx>
      <c:valAx>
        <c:axId val="183353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347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Sheet1!$B$35:$K$35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Sheet1!$B$36:$K$36</c:f>
              <c:numCache>
                <c:formatCode>0.00%</c:formatCode>
                <c:ptCount val="10"/>
                <c:pt idx="0">
                  <c:v>0.187</c:v>
                </c:pt>
                <c:pt idx="1">
                  <c:v>0.18600000000000003</c:v>
                </c:pt>
                <c:pt idx="2">
                  <c:v>0.28399999999999997</c:v>
                </c:pt>
                <c:pt idx="3">
                  <c:v>0.41899999999999998</c:v>
                </c:pt>
                <c:pt idx="4">
                  <c:v>0.33899999999999997</c:v>
                </c:pt>
                <c:pt idx="5">
                  <c:v>4.8000000000000001E-2</c:v>
                </c:pt>
                <c:pt idx="6">
                  <c:v>2.6000000000000002E-2</c:v>
                </c:pt>
                <c:pt idx="7">
                  <c:v>0.01</c:v>
                </c:pt>
                <c:pt idx="8">
                  <c:v>0.02</c:v>
                </c:pt>
                <c:pt idx="9">
                  <c:v>6.7000000000000004E-2</c:v>
                </c:pt>
              </c:numCache>
            </c:numRef>
          </c:val>
          <c:smooth val="0"/>
        </c:ser>
        <c:ser>
          <c:idx val="2"/>
          <c:order val="1"/>
          <c:spPr>
            <a:ln w="31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Sheet1!$B$35:$K$35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Sheet1!$B$37:$K$37</c:f>
              <c:numCache>
                <c:formatCode>0.00%</c:formatCode>
                <c:ptCount val="10"/>
                <c:pt idx="0">
                  <c:v>0.14000000000000001</c:v>
                </c:pt>
                <c:pt idx="1">
                  <c:v>0.14000000000000001</c:v>
                </c:pt>
                <c:pt idx="2">
                  <c:v>0.14000000000000001</c:v>
                </c:pt>
                <c:pt idx="3">
                  <c:v>0.14000000000000001</c:v>
                </c:pt>
                <c:pt idx="4">
                  <c:v>0.14000000000000001</c:v>
                </c:pt>
                <c:pt idx="5">
                  <c:v>0.14000000000000001</c:v>
                </c:pt>
                <c:pt idx="6">
                  <c:v>0.14000000000000001</c:v>
                </c:pt>
                <c:pt idx="7">
                  <c:v>0.14000000000000001</c:v>
                </c:pt>
                <c:pt idx="8">
                  <c:v>0.14000000000000001</c:v>
                </c:pt>
                <c:pt idx="9">
                  <c:v>0.14000000000000001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465856"/>
        <c:axId val="183467392"/>
      </c:lineChart>
      <c:catAx>
        <c:axId val="183465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467392"/>
        <c:crosses val="autoZero"/>
        <c:auto val="1"/>
        <c:lblAlgn val="ctr"/>
        <c:lblOffset val="100"/>
        <c:noMultiLvlLbl val="0"/>
      </c:catAx>
      <c:valAx>
        <c:axId val="183467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465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Sheet1!$B$43:$L$43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Sheet1!$B$44:$L$44</c:f>
              <c:numCache>
                <c:formatCode>0.00%</c:formatCode>
                <c:ptCount val="11"/>
                <c:pt idx="0">
                  <c:v>0.36099999999999999</c:v>
                </c:pt>
                <c:pt idx="1">
                  <c:v>0.27100000000000002</c:v>
                </c:pt>
                <c:pt idx="2">
                  <c:v>0.21299999999999999</c:v>
                </c:pt>
                <c:pt idx="3">
                  <c:v>0.16600000000000001</c:v>
                </c:pt>
                <c:pt idx="4">
                  <c:v>0.13300000000000001</c:v>
                </c:pt>
                <c:pt idx="5">
                  <c:v>0.14199999999999999</c:v>
                </c:pt>
                <c:pt idx="6">
                  <c:v>0.159</c:v>
                </c:pt>
                <c:pt idx="7">
                  <c:v>0.157</c:v>
                </c:pt>
                <c:pt idx="8">
                  <c:v>0.18</c:v>
                </c:pt>
                <c:pt idx="9">
                  <c:v>0.183</c:v>
                </c:pt>
                <c:pt idx="10">
                  <c:v>0.27600000000000002</c:v>
                </c:pt>
              </c:numCache>
            </c:numRef>
          </c:val>
          <c:smooth val="0"/>
        </c:ser>
        <c:ser>
          <c:idx val="1"/>
          <c:order val="1"/>
          <c:spPr>
            <a:ln w="31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Sheet1!$B$43:$L$43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Sheet1!$B$45:$L$45</c:f>
              <c:numCache>
                <c:formatCode>0.00%</c:formatCode>
                <c:ptCount val="11"/>
                <c:pt idx="0">
                  <c:v>0.6</c:v>
                </c:pt>
                <c:pt idx="1">
                  <c:v>0.6</c:v>
                </c:pt>
                <c:pt idx="2">
                  <c:v>0.6</c:v>
                </c:pt>
                <c:pt idx="3">
                  <c:v>0.6</c:v>
                </c:pt>
                <c:pt idx="4">
                  <c:v>0.6</c:v>
                </c:pt>
                <c:pt idx="5">
                  <c:v>0.6</c:v>
                </c:pt>
                <c:pt idx="6">
                  <c:v>0.6</c:v>
                </c:pt>
                <c:pt idx="7">
                  <c:v>0.6</c:v>
                </c:pt>
                <c:pt idx="8">
                  <c:v>0.6</c:v>
                </c:pt>
                <c:pt idx="9">
                  <c:v>0.6</c:v>
                </c:pt>
                <c:pt idx="10">
                  <c:v>0.6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038528"/>
        <c:axId val="184040064"/>
      </c:lineChart>
      <c:catAx>
        <c:axId val="184038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040064"/>
        <c:crosses val="autoZero"/>
        <c:auto val="1"/>
        <c:lblAlgn val="ctr"/>
        <c:lblOffset val="100"/>
        <c:noMultiLvlLbl val="0"/>
      </c:catAx>
      <c:valAx>
        <c:axId val="184040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038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Sheet1!$B$47:$K$47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Sheet1!$B$48:$K$48</c:f>
              <c:numCache>
                <c:formatCode>0.00%</c:formatCode>
                <c:ptCount val="10"/>
                <c:pt idx="0">
                  <c:v>0.57299999999999995</c:v>
                </c:pt>
                <c:pt idx="1">
                  <c:v>0.7340000000000001</c:v>
                </c:pt>
                <c:pt idx="2">
                  <c:v>0.92500000000000004</c:v>
                </c:pt>
                <c:pt idx="3">
                  <c:v>1.256</c:v>
                </c:pt>
                <c:pt idx="4">
                  <c:v>1.3419999999999999</c:v>
                </c:pt>
                <c:pt idx="5">
                  <c:v>1.3840000000000001</c:v>
                </c:pt>
                <c:pt idx="6">
                  <c:v>1.3780000000000001</c:v>
                </c:pt>
                <c:pt idx="7">
                  <c:v>1.2790000000000001</c:v>
                </c:pt>
                <c:pt idx="8">
                  <c:v>1.2809999999999999</c:v>
                </c:pt>
                <c:pt idx="9">
                  <c:v>1.3480000000000001</c:v>
                </c:pt>
              </c:numCache>
            </c:numRef>
          </c:val>
          <c:smooth val="0"/>
        </c:ser>
        <c:ser>
          <c:idx val="2"/>
          <c:order val="1"/>
          <c:spPr>
            <a:ln w="31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Sheet1!$B$47:$K$47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Sheet1!$B$49:$K$49</c:f>
              <c:numCache>
                <c:formatCode>0.00%</c:formatCode>
                <c:ptCount val="10"/>
                <c:pt idx="0">
                  <c:v>1.33</c:v>
                </c:pt>
                <c:pt idx="1">
                  <c:v>1.33</c:v>
                </c:pt>
                <c:pt idx="2">
                  <c:v>1.33</c:v>
                </c:pt>
                <c:pt idx="3">
                  <c:v>1.33</c:v>
                </c:pt>
                <c:pt idx="4">
                  <c:v>1.33</c:v>
                </c:pt>
                <c:pt idx="5">
                  <c:v>1.33</c:v>
                </c:pt>
                <c:pt idx="6">
                  <c:v>1.33</c:v>
                </c:pt>
                <c:pt idx="7">
                  <c:v>1.33</c:v>
                </c:pt>
                <c:pt idx="8">
                  <c:v>1.33</c:v>
                </c:pt>
                <c:pt idx="9">
                  <c:v>1.33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779712"/>
        <c:axId val="183781248"/>
      </c:lineChart>
      <c:catAx>
        <c:axId val="18377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781248"/>
        <c:crosses val="autoZero"/>
        <c:auto val="1"/>
        <c:lblAlgn val="ctr"/>
        <c:lblOffset val="100"/>
        <c:noMultiLvlLbl val="0"/>
      </c:catAx>
      <c:valAx>
        <c:axId val="183781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779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0.77495</cdr:x>
      <cdr:y>0.69765</cdr:y>
    </cdr:from>
    <cdr:to>
      <cdr:x>0.94363</cdr:x>
      <cdr:y>0.78658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35681" y="1930401"/>
          <a:ext cx="769619" cy="24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bg-BG" sz="1100"/>
            <a:t>- 4.0% Праг</a:t>
          </a:r>
        </a:p>
      </cdr:txBody>
    </cdr:sp>
  </cdr:relSizeAnchor>
  <cdr:relSizeAnchor xmlns:cdr="http://schemas.openxmlformats.org/drawingml/2006/chartDrawing">
    <cdr:from>
      <cdr:x>0.75783</cdr:x>
      <cdr:y>0.19794</cdr:y>
    </cdr:from>
    <cdr:to>
      <cdr:x>0.80585</cdr:x>
      <cdr:y>0.31498</cdr:y>
    </cdr:to>
    <cdr:cxnSp macro="">
      <cdr:nvCxnSpPr>
        <cdr:cNvPr id="3" name="Straight Arrow Connector 2"/>
        <cdr:cNvCxnSpPr/>
      </cdr:nvCxnSpPr>
      <cdr:spPr>
        <a:xfrm xmlns:a="http://schemas.openxmlformats.org/drawingml/2006/main" flipV="1">
          <a:off x="3457575" y="547689"/>
          <a:ext cx="219075" cy="323851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0.78984</cdr:x>
      <cdr:y>0.11819</cdr:y>
    </cdr:from>
    <cdr:to>
      <cdr:x>0.95852</cdr:x>
      <cdr:y>0.20711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603625" y="327025"/>
          <a:ext cx="769619" cy="24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+</a:t>
          </a:r>
          <a:r>
            <a:rPr lang="en-US" sz="1100" baseline="0"/>
            <a:t> 6</a:t>
          </a:r>
          <a:r>
            <a:rPr lang="bg-BG" sz="1100"/>
            <a:t>.0% Праг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0.395</cdr:x>
      <cdr:y>0.24497</cdr:y>
    </cdr:from>
    <cdr:to>
      <cdr:x>0.44302</cdr:x>
      <cdr:y>0.36201</cdr:y>
    </cdr:to>
    <cdr:cxnSp macro="">
      <cdr:nvCxnSpPr>
        <cdr:cNvPr id="3" name="Straight Arrow Connector 2"/>
        <cdr:cNvCxnSpPr/>
      </cdr:nvCxnSpPr>
      <cdr:spPr>
        <a:xfrm xmlns:a="http://schemas.openxmlformats.org/drawingml/2006/main" flipV="1">
          <a:off x="3250704" y="1108720"/>
          <a:ext cx="395185" cy="529719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0.4475</cdr:x>
      <cdr:y>0.16542</cdr:y>
    </cdr:from>
    <cdr:to>
      <cdr:x>0.64328</cdr:x>
      <cdr:y>0.35513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682752" y="748680"/>
          <a:ext cx="1611185" cy="858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/>
            <a:t>+</a:t>
          </a:r>
          <a:r>
            <a:rPr lang="en-US" sz="1100" baseline="0" dirty="0"/>
            <a:t> </a:t>
          </a:r>
          <a:r>
            <a:rPr lang="bg-BG" sz="1100" baseline="0" dirty="0" smtClean="0"/>
            <a:t>1</a:t>
          </a:r>
          <a:r>
            <a:rPr lang="bg-BG" sz="1100" dirty="0" smtClean="0"/>
            <a:t>0</a:t>
          </a:r>
          <a:r>
            <a:rPr lang="bg-BG" sz="1100" dirty="0"/>
            <a:t>% Праг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0.57875</cdr:x>
      <cdr:y>0.46771</cdr:y>
    </cdr:from>
    <cdr:to>
      <cdr:x>0.62677</cdr:x>
      <cdr:y>0.58475</cdr:y>
    </cdr:to>
    <cdr:cxnSp macro="">
      <cdr:nvCxnSpPr>
        <cdr:cNvPr id="3" name="Straight Arrow Connector 2"/>
        <cdr:cNvCxnSpPr/>
      </cdr:nvCxnSpPr>
      <cdr:spPr>
        <a:xfrm xmlns:a="http://schemas.openxmlformats.org/drawingml/2006/main" flipV="1">
          <a:off x="4762872" y="2116832"/>
          <a:ext cx="395185" cy="529718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0.63535</cdr:x>
      <cdr:y>0.44521</cdr:y>
    </cdr:from>
    <cdr:to>
      <cdr:x>0.80403</cdr:x>
      <cdr:y>0.53413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898775" y="1231908"/>
          <a:ext cx="769599" cy="2460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+</a:t>
          </a:r>
          <a:r>
            <a:rPr lang="en-US" sz="1100" baseline="0"/>
            <a:t> </a:t>
          </a:r>
          <a:r>
            <a:rPr lang="bg-BG" sz="1100" baseline="0"/>
            <a:t>16.5</a:t>
          </a:r>
          <a:r>
            <a:rPr lang="bg-BG" sz="1100"/>
            <a:t>% Праг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0.47375</cdr:x>
      <cdr:y>0.40407</cdr:y>
    </cdr:from>
    <cdr:to>
      <cdr:x>0.68001</cdr:x>
      <cdr:y>0.50046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98776" y="1828800"/>
          <a:ext cx="1697438" cy="4362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bg-BG" sz="1100"/>
            <a:t>- 35.0% Праг</a:t>
          </a:r>
        </a:p>
      </cdr:txBody>
    </cdr:sp>
  </cdr:relSizeAnchor>
  <cdr:relSizeAnchor xmlns:cdr="http://schemas.openxmlformats.org/drawingml/2006/chartDrawing">
    <cdr:from>
      <cdr:x>0.40375</cdr:x>
      <cdr:y>0.27679</cdr:y>
    </cdr:from>
    <cdr:to>
      <cdr:x>0.4974</cdr:x>
      <cdr:y>0.41547</cdr:y>
    </cdr:to>
    <cdr:cxnSp macro="">
      <cdr:nvCxnSpPr>
        <cdr:cNvPr id="6" name="Straight Arrow Connector 5"/>
        <cdr:cNvCxnSpPr/>
      </cdr:nvCxnSpPr>
      <cdr:spPr>
        <a:xfrm xmlns:a="http://schemas.openxmlformats.org/drawingml/2006/main">
          <a:off x="3322712" y="1252736"/>
          <a:ext cx="770701" cy="62766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0.2032</cdr:x>
      <cdr:y>0.77223</cdr:y>
    </cdr:from>
    <cdr:to>
      <cdr:x>0.25122</cdr:x>
      <cdr:y>0.88927</cdr:y>
    </cdr:to>
    <cdr:cxnSp macro="">
      <cdr:nvCxnSpPr>
        <cdr:cNvPr id="4" name="Straight Arrow Connector 3"/>
        <cdr:cNvCxnSpPr/>
      </cdr:nvCxnSpPr>
      <cdr:spPr>
        <a:xfrm xmlns:a="http://schemas.openxmlformats.org/drawingml/2006/main" flipV="1">
          <a:off x="927100" y="2136775"/>
          <a:ext cx="219075" cy="323851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0.2366</cdr:x>
      <cdr:y>0.67929</cdr:y>
    </cdr:from>
    <cdr:to>
      <cdr:x>0.40529</cdr:x>
      <cdr:y>0.76822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079500" y="1879600"/>
          <a:ext cx="769619" cy="24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bg-BG" sz="1100"/>
            <a:t>- 6.0% Праг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0.45553</cdr:x>
      <cdr:y>0.68847</cdr:y>
    </cdr:from>
    <cdr:to>
      <cdr:x>0.62421</cdr:x>
      <cdr:y>0.85198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78344" y="1905001"/>
          <a:ext cx="769599" cy="4524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bg-BG" sz="1100"/>
            <a:t>- 11.0% Праг</a:t>
          </a:r>
        </a:p>
      </cdr:txBody>
    </cdr:sp>
  </cdr:relSizeAnchor>
  <cdr:relSizeAnchor xmlns:cdr="http://schemas.openxmlformats.org/drawingml/2006/chartDrawing">
    <cdr:from>
      <cdr:x>0.75375</cdr:x>
      <cdr:y>0.14951</cdr:y>
    </cdr:from>
    <cdr:to>
      <cdr:x>0.80177</cdr:x>
      <cdr:y>0.26655</cdr:y>
    </cdr:to>
    <cdr:cxnSp macro="">
      <cdr:nvCxnSpPr>
        <cdr:cNvPr id="3" name="Straight Arrow Connector 2"/>
        <cdr:cNvCxnSpPr/>
      </cdr:nvCxnSpPr>
      <cdr:spPr>
        <a:xfrm xmlns:a="http://schemas.openxmlformats.org/drawingml/2006/main" flipV="1">
          <a:off x="6203032" y="676672"/>
          <a:ext cx="395186" cy="529719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0.70633</cdr:x>
      <cdr:y>0.25933</cdr:y>
    </cdr:from>
    <cdr:to>
      <cdr:x>0.87501</cdr:x>
      <cdr:y>0.34825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222625" y="717558"/>
          <a:ext cx="769599" cy="2460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+</a:t>
          </a:r>
          <a:r>
            <a:rPr lang="en-US" sz="1100" baseline="0"/>
            <a:t> </a:t>
          </a:r>
          <a:r>
            <a:rPr lang="bg-BG" sz="1100" baseline="0"/>
            <a:t>11</a:t>
          </a:r>
          <a:r>
            <a:rPr lang="bg-BG" sz="1100"/>
            <a:t>.0% Праг</a:t>
          </a:r>
        </a:p>
      </cdr:txBody>
    </cdr:sp>
  </cdr:relSizeAnchor>
  <cdr:relSizeAnchor xmlns:cdr="http://schemas.openxmlformats.org/drawingml/2006/chartDrawing">
    <cdr:from>
      <cdr:x>0.36</cdr:x>
      <cdr:y>0.77</cdr:y>
    </cdr:from>
    <cdr:to>
      <cdr:x>0.44351</cdr:x>
      <cdr:y>0.83885</cdr:y>
    </cdr:to>
    <cdr:cxnSp macro="">
      <cdr:nvCxnSpPr>
        <cdr:cNvPr id="6" name="Straight Arrow Connector 5"/>
        <cdr:cNvCxnSpPr/>
      </cdr:nvCxnSpPr>
      <cdr:spPr>
        <a:xfrm xmlns:a="http://schemas.openxmlformats.org/drawingml/2006/main" flipV="1">
          <a:off x="2962672" y="3484984"/>
          <a:ext cx="687254" cy="311613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0.50875</cdr:x>
      <cdr:y>0.54726</cdr:y>
    </cdr:from>
    <cdr:to>
      <cdr:x>0.55677</cdr:x>
      <cdr:y>0.6643</cdr:y>
    </cdr:to>
    <cdr:cxnSp macro="">
      <cdr:nvCxnSpPr>
        <cdr:cNvPr id="3" name="Straight Arrow Connector 2"/>
        <cdr:cNvCxnSpPr/>
      </cdr:nvCxnSpPr>
      <cdr:spPr>
        <a:xfrm xmlns:a="http://schemas.openxmlformats.org/drawingml/2006/main" flipV="1">
          <a:off x="4186808" y="2476872"/>
          <a:ext cx="395185" cy="529718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0.48295</cdr:x>
      <cdr:y>0.5175</cdr:y>
    </cdr:from>
    <cdr:to>
      <cdr:x>0.65163</cdr:x>
      <cdr:y>0.60642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203450" y="1431933"/>
          <a:ext cx="769599" cy="2460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+</a:t>
          </a:r>
          <a:r>
            <a:rPr lang="en-US" sz="1100" baseline="0"/>
            <a:t> </a:t>
          </a:r>
          <a:r>
            <a:rPr lang="bg-BG" sz="1100" baseline="0"/>
            <a:t>1</a:t>
          </a:r>
          <a:r>
            <a:rPr lang="en-US" sz="1100" baseline="0"/>
            <a:t>2</a:t>
          </a:r>
          <a:r>
            <a:rPr lang="bg-BG" sz="1100"/>
            <a:t>.0% Праг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0.70125</cdr:x>
      <cdr:y>0.40407</cdr:y>
    </cdr:from>
    <cdr:to>
      <cdr:x>0.74927</cdr:x>
      <cdr:y>0.52111</cdr:y>
    </cdr:to>
    <cdr:cxnSp macro="">
      <cdr:nvCxnSpPr>
        <cdr:cNvPr id="3" name="Straight Arrow Connector 2"/>
        <cdr:cNvCxnSpPr/>
      </cdr:nvCxnSpPr>
      <cdr:spPr>
        <a:xfrm xmlns:a="http://schemas.openxmlformats.org/drawingml/2006/main" flipV="1">
          <a:off x="5770984" y="1828800"/>
          <a:ext cx="395185" cy="529719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0.61656</cdr:x>
      <cdr:y>0.38898</cdr:y>
    </cdr:from>
    <cdr:to>
      <cdr:x>0.78524</cdr:x>
      <cdr:y>0.50659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813040" y="1076326"/>
          <a:ext cx="769598" cy="3254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+</a:t>
          </a:r>
          <a:r>
            <a:rPr lang="en-US" sz="1100" baseline="0"/>
            <a:t> 6</a:t>
          </a:r>
          <a:r>
            <a:rPr lang="bg-BG" sz="1100"/>
            <a:t>.0% Праг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0.64</cdr:x>
      <cdr:y>0.51544</cdr:y>
    </cdr:from>
    <cdr:to>
      <cdr:x>0.68802</cdr:x>
      <cdr:y>0.63248</cdr:y>
    </cdr:to>
    <cdr:cxnSp macro="">
      <cdr:nvCxnSpPr>
        <cdr:cNvPr id="3" name="Straight Arrow Connector 2"/>
        <cdr:cNvCxnSpPr/>
      </cdr:nvCxnSpPr>
      <cdr:spPr>
        <a:xfrm xmlns:a="http://schemas.openxmlformats.org/drawingml/2006/main" flipV="1">
          <a:off x="5266928" y="2332856"/>
          <a:ext cx="395185" cy="529719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0.66667</cdr:x>
      <cdr:y>0.45898</cdr:y>
    </cdr:from>
    <cdr:to>
      <cdr:x>0.83535</cdr:x>
      <cdr:y>0.5479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041650" y="1270008"/>
          <a:ext cx="769599" cy="2460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+</a:t>
          </a:r>
          <a:r>
            <a:rPr lang="en-US" sz="1100" baseline="0"/>
            <a:t> </a:t>
          </a:r>
          <a:r>
            <a:rPr lang="bg-BG" sz="1100" baseline="0"/>
            <a:t>14</a:t>
          </a:r>
          <a:r>
            <a:rPr lang="bg-BG" sz="1100"/>
            <a:t>.0% Праг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0.70125</cdr:x>
      <cdr:y>0.27679</cdr:y>
    </cdr:from>
    <cdr:to>
      <cdr:x>0.90396</cdr:x>
      <cdr:y>0.45956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70984" y="1252736"/>
          <a:ext cx="1668245" cy="8272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bg-BG" sz="1100" dirty="0"/>
            <a:t>60.0% Праг</a:t>
          </a:r>
        </a:p>
      </cdr:txBody>
    </cdr:sp>
  </cdr:relSizeAnchor>
  <cdr:relSizeAnchor xmlns:cdr="http://schemas.openxmlformats.org/drawingml/2006/chartDrawing">
    <cdr:from>
      <cdr:x>0.66625</cdr:x>
      <cdr:y>0.16542</cdr:y>
    </cdr:from>
    <cdr:to>
      <cdr:x>0.69965</cdr:x>
      <cdr:y>0.27041</cdr:y>
    </cdr:to>
    <cdr:cxnSp macro="">
      <cdr:nvCxnSpPr>
        <cdr:cNvPr id="3" name="Straight Arrow Connector 2"/>
        <cdr:cNvCxnSpPr/>
      </cdr:nvCxnSpPr>
      <cdr:spPr>
        <a:xfrm xmlns:a="http://schemas.openxmlformats.org/drawingml/2006/main">
          <a:off x="5482952" y="748680"/>
          <a:ext cx="274869" cy="475181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0.59123</cdr:x>
      <cdr:y>0.40849</cdr:y>
    </cdr:from>
    <cdr:to>
      <cdr:x>0.75991</cdr:x>
      <cdr:y>0.49742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97490" y="1130307"/>
          <a:ext cx="769598" cy="2460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bg-BG" sz="1100"/>
            <a:t>133.0% Праг</a:t>
          </a:r>
        </a:p>
      </cdr:txBody>
    </cdr:sp>
  </cdr:relSizeAnchor>
  <cdr:relSizeAnchor xmlns:cdr="http://schemas.openxmlformats.org/drawingml/2006/chartDrawing">
    <cdr:from>
      <cdr:x>0.5525</cdr:x>
      <cdr:y>0.18133</cdr:y>
    </cdr:from>
    <cdr:to>
      <cdr:x>0.60125</cdr:x>
      <cdr:y>0.39931</cdr:y>
    </cdr:to>
    <cdr:cxnSp macro="">
      <cdr:nvCxnSpPr>
        <cdr:cNvPr id="3" name="Straight Arrow Connector 2"/>
        <cdr:cNvCxnSpPr/>
      </cdr:nvCxnSpPr>
      <cdr:spPr>
        <a:xfrm xmlns:a="http://schemas.openxmlformats.org/drawingml/2006/main">
          <a:off x="4546848" y="820688"/>
          <a:ext cx="401199" cy="98657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A991-4BC3-407F-A708-DF42E2E8B432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3A2B-949D-4A9D-A6B4-DD93839CF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A991-4BC3-407F-A708-DF42E2E8B432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3A2B-949D-4A9D-A6B4-DD93839CF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76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A991-4BC3-407F-A708-DF42E2E8B432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3A2B-949D-4A9D-A6B4-DD93839CF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86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A991-4BC3-407F-A708-DF42E2E8B432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3A2B-949D-4A9D-A6B4-DD93839CF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0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A991-4BC3-407F-A708-DF42E2E8B432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3A2B-949D-4A9D-A6B4-DD93839CF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366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A991-4BC3-407F-A708-DF42E2E8B432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3A2B-949D-4A9D-A6B4-DD93839CF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76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A991-4BC3-407F-A708-DF42E2E8B432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3A2B-949D-4A9D-A6B4-DD93839CF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52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A991-4BC3-407F-A708-DF42E2E8B432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3A2B-949D-4A9D-A6B4-DD93839CF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2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A991-4BC3-407F-A708-DF42E2E8B432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3A2B-949D-4A9D-A6B4-DD93839CF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3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A991-4BC3-407F-A708-DF42E2E8B432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3A2B-949D-4A9D-A6B4-DD93839CF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63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A991-4BC3-407F-A708-DF42E2E8B432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93A2B-949D-4A9D-A6B4-DD93839CF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58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EA991-4BC3-407F-A708-DF42E2E8B432}" type="datetimeFigureOut">
              <a:rPr lang="en-US" smtClean="0"/>
              <a:t>10/1/2015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93A2B-949D-4A9D-A6B4-DD93839CF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08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ru-RU" sz="2700" b="1" dirty="0" smtClean="0"/>
              <a:t>Дебалансирана </a:t>
            </a:r>
            <a:r>
              <a:rPr lang="ru-RU" sz="2700" b="1" dirty="0"/>
              <a:t>ли е българската икономика: отговорът на новия европейски механизъм за ранно предупреждение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Доц. д-р Даниела Бобева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58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Дефлиран индекс на цените на жилищните имоти (годишен % на изменение) праг 6%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414141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721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Кредит за частния сектор (поток % от БВП) праг 14%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105128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335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Публичен дълг (% от БВП) праг 60%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46495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500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Частен дълг като % от БВП, праг 133%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853273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356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Равнище на безработица (% - 3-год. средна) праг 10%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3763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700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Общо пасиви на финансовия сектор (годишен % на изменение) праг 16,5%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1786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69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000" dirty="0" smtClean="0"/>
              <a:t>Макроикономически дисбаланси 2004-2014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0090392"/>
              </p:ext>
            </p:extLst>
          </p:nvPr>
        </p:nvGraphicFramePr>
        <p:xfrm>
          <a:off x="467537" y="1600200"/>
          <a:ext cx="8208918" cy="4525962"/>
        </p:xfrm>
        <a:graphic>
          <a:graphicData uri="http://schemas.openxmlformats.org/drawingml/2006/table">
            <a:tbl>
              <a:tblPr/>
              <a:tblGrid>
                <a:gridCol w="1008119"/>
                <a:gridCol w="476769"/>
                <a:gridCol w="672403"/>
                <a:gridCol w="672403"/>
                <a:gridCol w="672403"/>
                <a:gridCol w="672403"/>
                <a:gridCol w="672403"/>
                <a:gridCol w="672403"/>
                <a:gridCol w="672403"/>
                <a:gridCol w="672403"/>
                <a:gridCol w="672403"/>
                <a:gridCol w="672403"/>
              </a:tblGrid>
              <a:tr h="141658">
                <a:tc>
                  <a:txBody>
                    <a:bodyPr/>
                    <a:lstStyle/>
                    <a:p>
                      <a:pPr algn="l" fontAlgn="b"/>
                      <a:r>
                        <a:rPr lang="bg-BG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Показатели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2004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2005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2006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2007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2008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2009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3735">
                <a:tc>
                  <a:txBody>
                    <a:bodyPr/>
                    <a:lstStyle/>
                    <a:p>
                      <a:pPr algn="l" fontAlgn="b"/>
                      <a:r>
                        <a:rPr lang="bg-BG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Текуща сметка 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-4,7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-7,8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-11,9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-18,1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-22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-19,1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-11,2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-3,4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-0,7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0,4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73714">
                <a:tc>
                  <a:txBody>
                    <a:bodyPr/>
                    <a:lstStyle/>
                    <a:p>
                      <a:pPr algn="l" fontAlgn="b"/>
                      <a:r>
                        <a:rPr lang="bg-BG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Нетна международна инвестиционна позиция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-30,1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-44,1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-58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-81,1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-98,4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-101,8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-95,4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-85,9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-78,2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-76,2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-72,3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61">
                <a:tc>
                  <a:txBody>
                    <a:bodyPr/>
                    <a:lstStyle/>
                    <a:p>
                      <a:pPr algn="l" fontAlgn="b"/>
                      <a:r>
                        <a:rPr lang="bg-BG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Експортни пазарни дялове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51,5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42,4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43,4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33,1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18,3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14,9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16,6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4,7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n.a.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7061">
                <a:tc>
                  <a:txBody>
                    <a:bodyPr/>
                    <a:lstStyle/>
                    <a:p>
                      <a:pPr algn="l" fontAlgn="b"/>
                      <a:r>
                        <a:rPr lang="bg-BG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Реален ефективен валутен курс  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11,5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9,9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18,5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18,3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-2,6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71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Номинални разходи на труд за единица продукция  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10,3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11,8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18,9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26,9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37,5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32,7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20,2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12,4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14,8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12,3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7371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Дефлиран Индекс на цените на жилищните имоти 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42,5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27,5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12,3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18,3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17,7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-21,1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-12,2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-9,6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-5,3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-0,1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61">
                <a:tc>
                  <a:txBody>
                    <a:bodyPr/>
                    <a:lstStyle/>
                    <a:p>
                      <a:pPr algn="l" fontAlgn="b"/>
                      <a:r>
                        <a:rPr lang="bg-BG" sz="700" b="0" i="0" u="none" strike="noStrike">
                          <a:solidFill>
                            <a:srgbClr val="666666"/>
                          </a:solidFill>
                          <a:effectLst/>
                          <a:latin typeface="Verdana"/>
                        </a:rPr>
                        <a:t>Кредит за частния сектор 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18,7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18,6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28,4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41,9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33,9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6,7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n.a.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7061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Частен дълг като % от БВП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57,3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73,4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92,5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125,6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134,2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138,4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137,8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127,9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128,1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134,8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n.a.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61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Публичен дълг като % от БВП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36,1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27,1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21,3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16,6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13,3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14,2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15,9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15,7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18,3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27,6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735">
                <a:tc>
                  <a:txBody>
                    <a:bodyPr/>
                    <a:lstStyle/>
                    <a:p>
                      <a:pPr algn="l" fontAlgn="b"/>
                      <a:r>
                        <a:rPr lang="bg-BG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Равнище на безработица 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14,7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10,4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8,7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7,2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7,6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9,5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11,3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12,2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12,2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387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Общо пасиви на финансовия сектор </a:t>
                      </a:r>
                    </a:p>
                  </a:txBody>
                  <a:tcPr marL="7083" marR="7083" marT="7083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36,6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34,2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51,9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29,3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-0,8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-5,4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5,4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10,2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n.a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7083" marR="7083" marT="7083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68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bg-BG" sz="2400" dirty="0" smtClean="0"/>
              <a:t>Изводи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bg-BG" dirty="0" smtClean="0"/>
              <a:t>Така конструираният комплекс от показатели в Таблото толерира балансиран, но слаб икономически растеж, неподходящ за догонващите икономики. </a:t>
            </a:r>
          </a:p>
          <a:p>
            <a:r>
              <a:rPr lang="bg-BG" dirty="0" smtClean="0"/>
              <a:t>Основните дисбаланси в българската икономика са свързани с догонването и са типични за новите държави-членки на ЕК. (България и Естония най-дебалансирани икономики преди кризата)</a:t>
            </a:r>
          </a:p>
          <a:p>
            <a:r>
              <a:rPr lang="bg-BG" dirty="0" smtClean="0"/>
              <a:t>Българската икономика: висок и дебалансиран растеж преди кризата, но рисковете се намаляват от устойчивата фискална политика, нисък дълг и значителните ПЧИ. В този смисъл Таблото изпраща подвеждащи сигнали. </a:t>
            </a:r>
          </a:p>
          <a:p>
            <a:r>
              <a:rPr lang="bg-BG" dirty="0" smtClean="0"/>
              <a:t>Кризата коригира значителна част от вътрешните и външни дисбаланси, включени в Таблото, но ниският икономически растеж, поражда нови сериозни рискове пред икономиката: относно устойчивостта на фискалната позиция, забавяне на реформите, стабилност на финансовата система. </a:t>
            </a:r>
          </a:p>
          <a:p>
            <a:r>
              <a:rPr lang="bg-BG" dirty="0" smtClean="0"/>
              <a:t>Механизмът за ранно предупреждение и последващият задълбочен анализ са полезно макроикономическо упражнение, но реалният ефект, който политиките могат да имат върху дисбалансите е ограничен.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24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bg-BG" dirty="0" smtClean="0"/>
              <a:t>Въпроси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Дебалансирана ли е българската икономика?</a:t>
            </a:r>
          </a:p>
          <a:p>
            <a:r>
              <a:rPr lang="bg-BG" dirty="0" smtClean="0"/>
              <a:t>Еволюираха ли дисбалансите преди и след кризата?</a:t>
            </a:r>
          </a:p>
          <a:p>
            <a:r>
              <a:rPr lang="bg-BG" dirty="0" smtClean="0"/>
              <a:t>Може ли Таблото с индикатори да предскаже криза в българската икономика?</a:t>
            </a:r>
          </a:p>
          <a:p>
            <a:r>
              <a:rPr lang="bg-BG" dirty="0" smtClean="0"/>
              <a:t>Какво могат да направят правителствата за намаляване на дисбалансите?</a:t>
            </a:r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45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Външни дисбаланси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5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000" dirty="0" smtClean="0"/>
              <a:t>Баланс по текущата сметка (% от БВП, 3 годишна средна)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18884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261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Нетна международна инвестиционна позиция (% от БВП)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757577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78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Експортни пазарни дялове (5-годишни % изменения)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5086696"/>
              </p:ext>
            </p:extLst>
          </p:nvPr>
        </p:nvGraphicFramePr>
        <p:xfrm>
          <a:off x="395536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466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2400" dirty="0" smtClean="0"/>
              <a:t>Реален ефективен валутен курс дефлиран с ХИПС за 41 индустриализирани страни (3-годишен процент на изменение) праг за еврозаната +/-5%, извън +/-11%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088974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980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Номинални разходи за труд за единица продукция (3-год. % изменения) праг 9% еврозона, 12% извън еврозона 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407931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281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Вътрешни дисбаланси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2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2686</TotalTime>
  <Words>621</Words>
  <Application>Microsoft Office PowerPoint</Application>
  <PresentationFormat>On-screen Show (4:3)</PresentationFormat>
  <Paragraphs>186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 Дебалансирана ли е българската икономика: отговорът на новия европейски механизъм за ранно предупреждение  </vt:lpstr>
      <vt:lpstr>Въпроси</vt:lpstr>
      <vt:lpstr>Външни дисбаланси</vt:lpstr>
      <vt:lpstr>Баланс по текущата сметка (% от БВП, 3 годишна средна)</vt:lpstr>
      <vt:lpstr>Нетна международна инвестиционна позиция (% от БВП)</vt:lpstr>
      <vt:lpstr>Експортни пазарни дялове (5-годишни % изменения)</vt:lpstr>
      <vt:lpstr>Реален ефективен валутен курс дефлиран с ХИПС за 41 индустриализирани страни (3-годишен процент на изменение) праг за еврозаната +/-5%, извън +/-11%</vt:lpstr>
      <vt:lpstr>Номинални разходи за труд за единица продукция (3-год. % изменения) праг 9% еврозона, 12% извън еврозона </vt:lpstr>
      <vt:lpstr>Вътрешни дисбаланси</vt:lpstr>
      <vt:lpstr>Дефлиран индекс на цените на жилищните имоти (годишен % на изменение) праг 6%</vt:lpstr>
      <vt:lpstr>Кредит за частния сектор (поток % от БВП) праг 14%</vt:lpstr>
      <vt:lpstr>Публичен дълг (% от БВП) праг 60%</vt:lpstr>
      <vt:lpstr>Частен дълг като % от БВП, праг 133%</vt:lpstr>
      <vt:lpstr>Равнище на безработица (% - 3-год. средна) праг 10%</vt:lpstr>
      <vt:lpstr>Общо пасиви на финансовия сектор (годишен % на изменение) праг 16,5%</vt:lpstr>
      <vt:lpstr>Макроикономически дисбаланси 2004-2014</vt:lpstr>
      <vt:lpstr>Изводи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Filipovi</dc:creator>
  <cp:lastModifiedBy>Koki Konstantinov</cp:lastModifiedBy>
  <cp:revision>37</cp:revision>
  <dcterms:created xsi:type="dcterms:W3CDTF">2015-09-16T09:37:58Z</dcterms:created>
  <dcterms:modified xsi:type="dcterms:W3CDTF">2015-10-01T08:00:39Z</dcterms:modified>
</cp:coreProperties>
</file>