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7" r:id="rId4"/>
    <p:sldId id="268" r:id="rId5"/>
    <p:sldId id="269" r:id="rId6"/>
    <p:sldId id="270" r:id="rId7"/>
    <p:sldId id="263" r:id="rId8"/>
    <p:sldId id="265" r:id="rId9"/>
    <p:sldId id="278" r:id="rId10"/>
    <p:sldId id="279" r:id="rId11"/>
    <p:sldId id="280" r:id="rId12"/>
    <p:sldId id="281" r:id="rId13"/>
    <p:sldId id="282" r:id="rId14"/>
    <p:sldId id="283" r:id="rId15"/>
    <p:sldId id="277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7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АФ "Алтернативи на икономическото развитие през XXI век"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8B524-08C9-48A3-A25E-34B2E47FFDA9}" type="datetimeFigureOut">
              <a:rPr lang="en-US" smtClean="0"/>
              <a:pPr/>
              <a:t>03-Oct-15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bg-BG" smtClean="0"/>
              <a:t>Варна 30.09-02.10.2015 г.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E7A5-FAEB-41E1-8E54-FA01EFFCA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АФ "Алтернативи на икономическото развитие през XXI век"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B87A7-76D8-482A-844A-6E2CA77881FD}" type="datetimeFigureOut">
              <a:rPr lang="en-US" smtClean="0"/>
              <a:pPr/>
              <a:t>03-Oct-15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bg-BG" smtClean="0"/>
              <a:t>Варна 30.09-02.10.2015 г.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85B0-9C53-4B0B-A190-382C64A8B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АФ "Алтернативи на икономическото развитие през XXI век"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Варна 30.09-02.10.2015 г.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A006-DE6A-4765-BA09-2304BDED33E9}" type="datetime1">
              <a:rPr lang="en-US" smtClean="0"/>
              <a:t>03-Oct-15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9687-CA48-45F5-A85E-8DBA553A8C95}" type="datetime1">
              <a:rPr lang="en-US" smtClean="0"/>
              <a:t>03-Oct-15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0158-C5B2-4E74-AC82-248AB04FC2ED}" type="datetime1">
              <a:rPr lang="en-US" smtClean="0"/>
              <a:t>03-Oct-15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902F-E2A1-4102-A813-4F34C34152ED}" type="datetime1">
              <a:rPr lang="en-US" smtClean="0"/>
              <a:t>03-Oct-15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E0B1-B32D-4933-AA5C-F6864F518FF1}" type="datetime1">
              <a:rPr lang="en-US" smtClean="0"/>
              <a:t>03-Oct-15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CC8FB-C471-431C-80A7-4E5F1B58ACBF}" type="datetime1">
              <a:rPr lang="en-US" smtClean="0"/>
              <a:t>03-Oct-15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7833-81B0-4166-BD17-72391AC1A3FF}" type="datetime1">
              <a:rPr lang="en-US" smtClean="0"/>
              <a:t>03-Oct-15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A4668-A1CD-4D02-ACEA-04F31F73090E}" type="datetime1">
              <a:rPr lang="en-US" smtClean="0"/>
              <a:t>03-Oct-15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8FB8-8DB0-446E-98AE-0B3F5B249614}" type="datetime1">
              <a:rPr lang="en-US" smtClean="0"/>
              <a:t>03-Oct-15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1EE4-4BAC-409E-B3BC-D84F3F30DD12}" type="datetime1">
              <a:rPr lang="en-US" smtClean="0"/>
              <a:t>03-Oct-15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A724-5913-4926-B871-133DDB3A79E3}" type="datetime1">
              <a:rPr lang="en-US" smtClean="0"/>
              <a:t>03-Oct-15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9B3A1B-4A33-4D5B-83A9-676CA576BCC2}" type="datetime1">
              <a:rPr lang="en-US" smtClean="0"/>
              <a:t>03-Oct-15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Академичен форум „Икономика“, Варна, Златни пясъци, 30.09-02.10.2015 г.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44E468-0897-4A28-B87D-CF4A38209D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3456384"/>
          </a:xfrm>
        </p:spPr>
        <p:txBody>
          <a:bodyPr>
            <a:normAutofit fontScale="90000"/>
          </a:bodyPr>
          <a:lstStyle/>
          <a:p>
            <a:pPr marR="0" algn="ctr"/>
            <a:r>
              <a:rPr lang="en-US" sz="2700" b="0" dirty="0" err="1" smtClean="0">
                <a:solidFill>
                  <a:schemeClr val="tx1"/>
                </a:solidFill>
                <a:latin typeface="Arial Narrow" pitchFamily="34" charset="0"/>
              </a:rPr>
              <a:t>Академичен</a:t>
            </a:r>
            <a:r>
              <a:rPr lang="en-US" sz="2700" b="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700" b="0" dirty="0" err="1" smtClean="0">
                <a:solidFill>
                  <a:schemeClr val="tx1"/>
                </a:solidFill>
                <a:latin typeface="Arial Narrow" pitchFamily="34" charset="0"/>
              </a:rPr>
              <a:t>форум</a:t>
            </a:r>
            <a:r>
              <a:rPr lang="en-US" sz="2700" b="0" dirty="0" smtClean="0">
                <a:solidFill>
                  <a:schemeClr val="tx1"/>
                </a:solidFill>
                <a:latin typeface="Arial Narrow" pitchFamily="34" charset="0"/>
              </a:rPr>
              <a:t> „</a:t>
            </a:r>
            <a:r>
              <a:rPr lang="en-US" sz="2700" b="0" dirty="0" err="1" smtClean="0">
                <a:solidFill>
                  <a:schemeClr val="tx1"/>
                </a:solidFill>
                <a:latin typeface="Arial Narrow" pitchFamily="34" charset="0"/>
              </a:rPr>
              <a:t>Икономика</a:t>
            </a:r>
            <a:r>
              <a:rPr lang="en-US" sz="2700" b="0" dirty="0" smtClean="0">
                <a:solidFill>
                  <a:schemeClr val="tx1"/>
                </a:solidFill>
                <a:latin typeface="Arial Narrow" pitchFamily="34" charset="0"/>
              </a:rPr>
              <a:t>“ </a:t>
            </a:r>
            <a:r>
              <a:rPr lang="en-US" sz="27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n-US" sz="27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2700" b="0" dirty="0" smtClean="0">
                <a:solidFill>
                  <a:schemeClr val="tx1"/>
                </a:solidFill>
                <a:latin typeface="Arial Narrow" pitchFamily="34" charset="0"/>
              </a:rPr>
              <a:t> “АЛТЕРНАТИВИ НА ИКОНОМИЧЕСКОТО РАЗВИТИЕ ПРЕЗ XXI ВЕК: ТЕОРИИ, ПОЛИТИКИ, РЕШЕНИЯ” </a:t>
            </a:r>
            <a:br>
              <a:rPr lang="en-US" sz="2700" b="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2200" dirty="0" smtClean="0">
                <a:latin typeface="Arial Narrow" pitchFamily="34" charset="0"/>
              </a:rPr>
              <a:t/>
            </a:r>
            <a:br>
              <a:rPr lang="en-US" sz="2200" dirty="0" smtClean="0">
                <a:latin typeface="Arial Narrow" pitchFamily="34" charset="0"/>
              </a:rPr>
            </a:br>
            <a:r>
              <a:rPr lang="en-US" sz="2200" dirty="0" smtClean="0">
                <a:latin typeface="Arial Narrow" pitchFamily="34" charset="0"/>
              </a:rPr>
              <a:t/>
            </a:r>
            <a:br>
              <a:rPr lang="en-US" sz="2200" dirty="0" smtClean="0">
                <a:latin typeface="Arial Narrow" pitchFamily="34" charset="0"/>
              </a:rPr>
            </a:br>
            <a:r>
              <a:rPr lang="bg-BG" b="0" dirty="0" smtClean="0"/>
              <a:t>Модерни тенденции в развитието на компанията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49080"/>
            <a:ext cx="7854696" cy="2592288"/>
          </a:xfrm>
        </p:spPr>
        <p:txBody>
          <a:bodyPr/>
          <a:lstStyle/>
          <a:p>
            <a:pPr algn="r"/>
            <a:r>
              <a:rPr lang="bg-BG" dirty="0" smtClean="0"/>
              <a:t>Гл. ас. д-р Яница П. Димитрова</a:t>
            </a:r>
          </a:p>
          <a:p>
            <a:pPr algn="r"/>
            <a:r>
              <a:rPr lang="bg-BG" dirty="0" err="1" smtClean="0"/>
              <a:t>УниБИТ</a:t>
            </a:r>
            <a:r>
              <a:rPr lang="bg-BG" dirty="0" smtClean="0"/>
              <a:t>, София</a:t>
            </a:r>
          </a:p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7744" y="6309320"/>
            <a:ext cx="4068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algn="ctr"/>
            <a:r>
              <a:rPr lang="bg-BG" i="1" dirty="0" smtClean="0">
                <a:latin typeface="Arial Narrow" pitchFamily="34" charset="0"/>
              </a:rPr>
              <a:t>Варна, Златни пясъци</a:t>
            </a:r>
            <a:r>
              <a:rPr lang="en-US" i="1" dirty="0" smtClean="0">
                <a:latin typeface="Arial Narrow" pitchFamily="34" charset="0"/>
              </a:rPr>
              <a:t>, </a:t>
            </a:r>
            <a:r>
              <a:rPr lang="bg-BG" i="1" dirty="0" smtClean="0">
                <a:latin typeface="Arial Narrow" pitchFamily="34" charset="0"/>
              </a:rPr>
              <a:t>30.09-02.10.</a:t>
            </a:r>
            <a:r>
              <a:rPr lang="en-US" i="1" dirty="0" smtClean="0">
                <a:latin typeface="Arial Narrow" pitchFamily="34" charset="0"/>
              </a:rPr>
              <a:t>201</a:t>
            </a:r>
            <a:r>
              <a:rPr lang="bg-BG" i="1" dirty="0" smtClean="0">
                <a:latin typeface="Arial Narrow" pitchFamily="34" charset="0"/>
              </a:rPr>
              <a:t>5 г. </a:t>
            </a:r>
            <a:endParaRPr lang="en-US" i="1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Комуникация - мотивация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категорични, че позитивна</a:t>
                      </a:r>
                      <a:r>
                        <a:rPr lang="bg-BG" baseline="0" dirty="0" smtClean="0"/>
                        <a:t> връзка</a:t>
                      </a:r>
                      <a:r>
                        <a:rPr lang="bg-BG" dirty="0" smtClean="0"/>
                        <a:t> съществува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767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неутрални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категорично неподкрепящи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не могат да преценят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03648" y="6356350"/>
            <a:ext cx="6120680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Осъществяване на вътрешноорганизационните комуникации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Канал</a:t>
                      </a:r>
                      <a:r>
                        <a:rPr lang="bg-BG" baseline="0" dirty="0" smtClean="0"/>
                        <a:t> за комуникация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Брой </a:t>
                      </a:r>
                      <a:r>
                        <a:rPr lang="bg-BG" dirty="0" err="1" smtClean="0"/>
                        <a:t>распонденти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прекия ръководител / тип „лице-в-лице”/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729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служебна електронна поща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509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регулярно провежданите оперативки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475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периодични обучения на служителите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275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интранет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265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5976664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r>
              <a:rPr lang="bg-BG" sz="1800" dirty="0" smtClean="0"/>
              <a:t>За </a:t>
            </a:r>
            <a:r>
              <a:rPr lang="bg-BG" sz="1800" dirty="0" smtClean="0"/>
              <a:t>последните 3 години анкетираните отговарят на въпроса дали са инвестирали в конкретни дейности с цел развитие на съществуващи или въвеждане на нови продукти/услуги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28799"/>
          <a:ext cx="8229600" cy="4520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2880320"/>
                <a:gridCol w="2026568"/>
              </a:tblGrid>
              <a:tr h="775466">
                <a:tc>
                  <a:txBody>
                    <a:bodyPr/>
                    <a:lstStyle/>
                    <a:p>
                      <a:r>
                        <a:rPr lang="bg-BG" dirty="0" smtClean="0"/>
                        <a:t>Иновационна дейност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КК</a:t>
                      </a:r>
                      <a:r>
                        <a:rPr lang="bg-BG" baseline="0" dirty="0" smtClean="0"/>
                        <a:t> култура -конкурентоспособност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Комуникация - мотивация</a:t>
                      </a:r>
                      <a:endParaRPr lang="en-US" dirty="0"/>
                    </a:p>
                  </a:txBody>
                  <a:tcPr/>
                </a:tc>
              </a:tr>
              <a:tr h="830868">
                <a:tc>
                  <a:txBody>
                    <a:bodyPr/>
                    <a:lstStyle/>
                    <a:p>
                      <a:r>
                        <a:rPr lang="bg-BG" smtClean="0"/>
                        <a:t>вътрешна научно-изследователска дейност  - 179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mtClean="0"/>
                        <a:t>145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153</a:t>
                      </a:r>
                      <a:endParaRPr lang="en-US" dirty="0"/>
                    </a:p>
                  </a:txBody>
                  <a:tcPr/>
                </a:tc>
              </a:tr>
              <a:tr h="775466">
                <a:tc>
                  <a:txBody>
                    <a:bodyPr/>
                    <a:lstStyle/>
                    <a:p>
                      <a:r>
                        <a:rPr lang="bg-BG" dirty="0" smtClean="0"/>
                        <a:t>външна научно-изследователска дейност  - 57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775466">
                <a:tc>
                  <a:txBody>
                    <a:bodyPr/>
                    <a:lstStyle/>
                    <a:p>
                      <a:r>
                        <a:rPr lang="bg-BG" dirty="0" smtClean="0"/>
                        <a:t>придобиване на модерни машини и оборудване -468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375</a:t>
                      </a:r>
                      <a:endParaRPr lang="en-US" dirty="0"/>
                    </a:p>
                  </a:txBody>
                  <a:tcPr/>
                </a:tc>
              </a:tr>
              <a:tr h="581608">
                <a:tc>
                  <a:txBody>
                    <a:bodyPr/>
                    <a:lstStyle/>
                    <a:p>
                      <a:r>
                        <a:rPr lang="bg-BG" dirty="0" smtClean="0"/>
                        <a:t>компютърен хардуер и софтуер - 457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381</a:t>
                      </a:r>
                      <a:endParaRPr lang="en-US" dirty="0"/>
                    </a:p>
                  </a:txBody>
                  <a:tcPr/>
                </a:tc>
              </a:tr>
              <a:tr h="581608">
                <a:tc>
                  <a:txBody>
                    <a:bodyPr/>
                    <a:lstStyle/>
                    <a:p>
                      <a:r>
                        <a:rPr lang="bg-BG" dirty="0" smtClean="0"/>
                        <a:t>придобиване на външно знание - 123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108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47664" y="6356350"/>
            <a:ext cx="5400600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Иновационна дейност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КК</a:t>
                      </a:r>
                      <a:r>
                        <a:rPr lang="bg-BG" baseline="0" dirty="0" smtClean="0"/>
                        <a:t> култура -конкурентоспособност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Комуникация - </a:t>
                      </a:r>
                      <a:r>
                        <a:rPr lang="bg-BG" dirty="0" err="1" smtClean="0"/>
                        <a:t>мотиваци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Инвестиции в специализирани обучения в сферата на иновациите - 243 фирми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проектиране - 168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03648" y="6356350"/>
            <a:ext cx="5976664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bg-BG" sz="2000" dirty="0" smtClean="0"/>
              <a:t>Въвеждането на нови бизнес методи и практики, за последните три години, свързани с: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2777"/>
          <a:ext cx="8229600" cy="4699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171800"/>
                <a:gridCol w="2314600"/>
              </a:tblGrid>
              <a:tr h="858557">
                <a:tc>
                  <a:txBody>
                    <a:bodyPr/>
                    <a:lstStyle/>
                    <a:p>
                      <a:r>
                        <a:rPr lang="bg-BG" dirty="0" smtClean="0"/>
                        <a:t>Нови</a:t>
                      </a:r>
                      <a:r>
                        <a:rPr lang="bg-BG" baseline="0" dirty="0" smtClean="0"/>
                        <a:t> бизнес методи и практики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КК-конкурентоспособност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Комуникация - мотивация</a:t>
                      </a:r>
                      <a:endParaRPr lang="en-US" dirty="0"/>
                    </a:p>
                  </a:txBody>
                  <a:tcPr/>
                </a:tc>
              </a:tr>
              <a:tr h="858557">
                <a:tc>
                  <a:txBody>
                    <a:bodyPr/>
                    <a:lstStyle/>
                    <a:p>
                      <a:r>
                        <a:rPr lang="bg-BG" dirty="0" smtClean="0"/>
                        <a:t>Организация на работните процеси – 420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370</a:t>
                      </a:r>
                      <a:endParaRPr lang="en-US" dirty="0"/>
                    </a:p>
                  </a:txBody>
                  <a:tcPr/>
                </a:tc>
              </a:tr>
              <a:tr h="1373691">
                <a:tc>
                  <a:txBody>
                    <a:bodyPr/>
                    <a:lstStyle/>
                    <a:p>
                      <a:r>
                        <a:rPr lang="bg-BG" dirty="0" smtClean="0"/>
                        <a:t>Разпределение на работните задължения и механизмите за вземане на решения – 438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385</a:t>
                      </a:r>
                      <a:endParaRPr lang="en-US" dirty="0"/>
                    </a:p>
                  </a:txBody>
                  <a:tcPr/>
                </a:tc>
              </a:tr>
              <a:tr h="1373691">
                <a:tc>
                  <a:txBody>
                    <a:bodyPr/>
                    <a:lstStyle/>
                    <a:p>
                      <a:r>
                        <a:rPr lang="bg-BG" dirty="0" smtClean="0"/>
                        <a:t>Регулиране на взаимоотношенията с други  фирми/организации - 426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5688632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Относно запитването за каква специфична стратегия или действия биха предприели </a:t>
            </a:r>
            <a:r>
              <a:rPr lang="bg-BG" dirty="0" err="1" smtClean="0"/>
              <a:t>респондентите</a:t>
            </a:r>
            <a:r>
              <a:rPr lang="bg-BG" dirty="0" smtClean="0"/>
              <a:t> за повишаване конкурентоспособността на  фирмата, за която работят, посочилите акцента  на  по-доброто управление на организацията, са едва 7.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4" y="6356350"/>
            <a:ext cx="6336704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algn="ctr">
              <a:buNone/>
            </a:pPr>
            <a:endParaRPr lang="bg-BG" dirty="0" smtClean="0"/>
          </a:p>
          <a:p>
            <a:pPr algn="ctr">
              <a:buNone/>
            </a:pPr>
            <a:r>
              <a:rPr lang="bg-BG" dirty="0" smtClean="0"/>
              <a:t>БЛАГОДАРЯ ВИ ЗА ВНИМАНИЕТО!</a:t>
            </a:r>
          </a:p>
          <a:p>
            <a:pPr algn="ctr">
              <a:buNone/>
            </a:pPr>
            <a:r>
              <a:rPr lang="bg-BG" dirty="0" smtClean="0"/>
              <a:t>ВЪПРОСИ?</a:t>
            </a:r>
            <a:endParaRPr lang="en-US" dirty="0"/>
          </a:p>
        </p:txBody>
      </p:sp>
      <p:pic>
        <p:nvPicPr>
          <p:cNvPr id="4" name="Picture 3" descr="Research-and-futures1_cs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571876"/>
            <a:ext cx="7215238" cy="24288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7624" y="6356350"/>
            <a:ext cx="6552728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Глобализация и търсене на нови подходи за повишаване на конкурентоспособността</a:t>
            </a:r>
          </a:p>
          <a:p>
            <a:r>
              <a:rPr lang="bg-BG" dirty="0" smtClean="0"/>
              <a:t>Технологично развитие и иновации</a:t>
            </a:r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</p:txBody>
      </p:sp>
      <p:pic>
        <p:nvPicPr>
          <p:cNvPr id="5" name="Picture 4" descr="What-is-globaliz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3571876"/>
            <a:ext cx="3786214" cy="250033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79712" y="6453336"/>
            <a:ext cx="5040560" cy="268139"/>
          </a:xfrm>
        </p:spPr>
        <p:txBody>
          <a:bodyPr/>
          <a:lstStyle/>
          <a:p>
            <a:pPr algn="ctr"/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Академичен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форум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„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Икономика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“</a:t>
            </a:r>
            <a:r>
              <a:rPr lang="bg-BG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,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bg-BG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Варна</a:t>
            </a:r>
            <a:r>
              <a:rPr lang="bg-BG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, Златни пясъци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bg-BG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30.09-02.10.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201</a:t>
            </a:r>
            <a:r>
              <a:rPr lang="bg-BG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5 г. 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Предизвикателства пред съвременната компания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Съвременната компания - ориентация към </a:t>
            </a:r>
            <a:r>
              <a:rPr lang="bg-BG" dirty="0" err="1" smtClean="0"/>
              <a:t>флексибилност</a:t>
            </a:r>
            <a:r>
              <a:rPr lang="bg-BG" dirty="0" smtClean="0"/>
              <a:t> и адаптивност; разнообразие – </a:t>
            </a:r>
            <a:r>
              <a:rPr lang="bg-BG" dirty="0" err="1" smtClean="0"/>
              <a:t>мултикултурализъм</a:t>
            </a:r>
            <a:r>
              <a:rPr lang="bg-BG" dirty="0" smtClean="0"/>
              <a:t>, съществуване в условията на прозрачност</a:t>
            </a:r>
            <a:endParaRPr lang="en-US" dirty="0" smtClean="0"/>
          </a:p>
          <a:p>
            <a:r>
              <a:rPr lang="bg-BG" dirty="0" smtClean="0"/>
              <a:t>Промяната в съвременната компания – стратегическа  и структурна, предизвикателства пред лидерството; промяна на корпоративна култура и комуникация /нови медии/</a:t>
            </a:r>
          </a:p>
          <a:p>
            <a:r>
              <a:rPr lang="bg-BG" dirty="0" smtClean="0"/>
              <a:t>Промяна в отношенията служители – организация; Променената мотивация на служителите;</a:t>
            </a:r>
          </a:p>
          <a:p>
            <a:endParaRPr lang="bg-B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5696" y="6356350"/>
            <a:ext cx="5544616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Предизвикателства пред лидерите: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Съвременната бизнес организация съществува в условията на:</a:t>
            </a:r>
          </a:p>
          <a:p>
            <a:r>
              <a:rPr lang="bg-BG" dirty="0" smtClean="0"/>
              <a:t>Променливост /40%/;</a:t>
            </a:r>
          </a:p>
          <a:p>
            <a:r>
              <a:rPr lang="bg-BG" dirty="0" smtClean="0"/>
              <a:t>Несигурност /32%/;</a:t>
            </a:r>
          </a:p>
          <a:p>
            <a:r>
              <a:rPr lang="bg-BG" dirty="0" smtClean="0"/>
              <a:t>Сложност /36%/;</a:t>
            </a:r>
          </a:p>
          <a:p>
            <a:r>
              <a:rPr lang="bg-BG" dirty="0" smtClean="0"/>
              <a:t>Двусмисленост /31%/</a:t>
            </a:r>
          </a:p>
          <a:p>
            <a:pPr>
              <a:buNone/>
            </a:pPr>
            <a:r>
              <a:rPr lang="bg-BG" dirty="0" smtClean="0"/>
              <a:t>/</a:t>
            </a:r>
            <a:r>
              <a:rPr lang="en-US" dirty="0" smtClean="0"/>
              <a:t>Global Leadership </a:t>
            </a:r>
            <a:endParaRPr lang="bg-BG" dirty="0" smtClean="0"/>
          </a:p>
          <a:p>
            <a:pPr>
              <a:buNone/>
            </a:pPr>
            <a:r>
              <a:rPr lang="en-US" dirty="0" smtClean="0"/>
              <a:t>Forecast, 2014/15/;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anaging-chan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500438"/>
            <a:ext cx="3530600" cy="2643206"/>
          </a:xfrm>
          <a:prstGeom prst="snip2Diag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47664" y="6356350"/>
            <a:ext cx="5256584" cy="313009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>Възможности за преодоляването им: </a:t>
            </a:r>
            <a:r>
              <a:rPr lang="bg-BG" sz="5400" dirty="0" smtClean="0"/>
              <a:t/>
            </a:r>
            <a:br>
              <a:rPr lang="bg-BG" sz="5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Управление на промяната, възприемане на идеята за промяна като константа; </a:t>
            </a:r>
          </a:p>
          <a:p>
            <a:r>
              <a:rPr lang="bg-BG" dirty="0" smtClean="0"/>
              <a:t>Насърчаване на консенсуса и повишаване на привързаността към организацията;</a:t>
            </a:r>
          </a:p>
          <a:p>
            <a:r>
              <a:rPr lang="bg-BG" dirty="0" smtClean="0"/>
              <a:t>Вдъхновение на членовете на организацията за следване и осъществяване на визията на организацията;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wa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4572008"/>
            <a:ext cx="5000660" cy="1714512"/>
          </a:xfrm>
          <a:prstGeom prst="snip2Diag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5256584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Лидерство – адаптивност, </a:t>
            </a:r>
            <a:r>
              <a:rPr lang="en-US" dirty="0" smtClean="0"/>
              <a:t>boundary-spanning, </a:t>
            </a:r>
            <a:r>
              <a:rPr lang="bg-BG" dirty="0" smtClean="0"/>
              <a:t>сътрудничество, възприемане на  културното многообразие,  създаване на партньорства и алианси, споделено лидерство /</a:t>
            </a:r>
            <a:r>
              <a:rPr lang="en-US" dirty="0" smtClean="0"/>
              <a:t>Petrie, Future Trends in Leadership Development; Emerging Trends for Global Leaders/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eadershi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4071942"/>
            <a:ext cx="3651240" cy="2390768"/>
          </a:xfrm>
          <a:prstGeom prst="snip2DiagRect">
            <a:avLst/>
          </a:prstGeom>
          <a:ln>
            <a:solidFill>
              <a:srgbClr val="FF0000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6408712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Корпоративна култура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Корпоративната култура,  ангажиментът към организацията, лидерството и развитието на компетенциите – съществен приоритет на съвременната компания /</a:t>
            </a:r>
            <a:r>
              <a:rPr lang="en-US" dirty="0" smtClean="0"/>
              <a:t>Global Human Capital Trends, 2015/</a:t>
            </a:r>
          </a:p>
          <a:p>
            <a:r>
              <a:rPr lang="bg-BG" dirty="0" smtClean="0"/>
              <a:t>Корпоративната култура  - конкурентно предимство или </a:t>
            </a:r>
          </a:p>
          <a:p>
            <a:pPr>
              <a:buNone/>
            </a:pPr>
            <a:r>
              <a:rPr lang="bg-BG" dirty="0" smtClean="0"/>
              <a:t>“Ахилесова пета” </a:t>
            </a:r>
          </a:p>
          <a:p>
            <a:pPr>
              <a:buNone/>
            </a:pPr>
            <a:r>
              <a:rPr lang="bg-BG" dirty="0" smtClean="0"/>
              <a:t>на компанията?</a:t>
            </a:r>
          </a:p>
          <a:p>
            <a:endParaRPr lang="en-US" dirty="0"/>
          </a:p>
        </p:txBody>
      </p:sp>
      <p:pic>
        <p:nvPicPr>
          <p:cNvPr id="4" name="Picture 3" descr="managead-services-corporate-cul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4500570"/>
            <a:ext cx="3786214" cy="17145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7624" y="6356350"/>
            <a:ext cx="6048672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Лидерите – отговорни за управлението на корпоративната култура, чуваемостта и обратната връзка, повишаване ангажимента към организацията и задържане на компетентните служители;</a:t>
            </a:r>
          </a:p>
          <a:p>
            <a:r>
              <a:rPr lang="bg-BG" dirty="0" smtClean="0"/>
              <a:t>Насърчаване на съществуването на корпоративна култура на </a:t>
            </a:r>
            <a:r>
              <a:rPr lang="bg-BG" dirty="0" err="1" smtClean="0"/>
              <a:t>съ-участието</a:t>
            </a:r>
            <a:r>
              <a:rPr lang="bg-BG" dirty="0" smtClean="0"/>
              <a:t> – гласът на служителя – приемане на предложения за </a:t>
            </a:r>
            <a:r>
              <a:rPr lang="bg-BG" dirty="0" err="1" smtClean="0"/>
              <a:t>позитивиране</a:t>
            </a:r>
            <a:r>
              <a:rPr lang="bg-BG" dirty="0" smtClean="0"/>
              <a:t> на корпоративната култура;  делегиране и овластяване;</a:t>
            </a:r>
          </a:p>
          <a:p>
            <a:endParaRPr lang="en-US" dirty="0" smtClean="0"/>
          </a:p>
          <a:p>
            <a:endParaRPr lang="bg-BG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6336704" cy="365125"/>
          </a:xfrm>
        </p:spPr>
        <p:txBody>
          <a:bodyPr/>
          <a:lstStyle/>
          <a:p>
            <a:pPr algn="ctr"/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dirty="0" smtClean="0"/>
              <a:t>Българският бизнес-корпоративна култура, конкурентоспособност, иновация /1000 </a:t>
            </a:r>
            <a:r>
              <a:rPr lang="bg-BG" sz="2400" dirty="0" err="1" smtClean="0"/>
              <a:t>респонденти</a:t>
            </a:r>
            <a:r>
              <a:rPr lang="bg-BG" sz="2400" dirty="0" smtClean="0"/>
              <a:t>/</a:t>
            </a:r>
            <a:br>
              <a:rPr lang="bg-BG" sz="2400" dirty="0" smtClean="0"/>
            </a:br>
            <a:r>
              <a:rPr lang="bg-BG" sz="2400" dirty="0" smtClean="0"/>
              <a:t>Корпоративна култура-конкурентоспособност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корпоративната култура оказва съществено значение за повишаването конкурентоспособността на компанията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654  потвърждават твърдението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неутрални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отричат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изпитват затруднение да дефинират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141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E468-0897-4A28-B87D-CF4A38209D0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59632" y="6356350"/>
            <a:ext cx="6048672" cy="365125"/>
          </a:xfrm>
        </p:spPr>
        <p:txBody>
          <a:bodyPr/>
          <a:lstStyle/>
          <a:p>
            <a:r>
              <a:rPr lang="ru-RU" dirty="0" smtClean="0"/>
              <a:t>Академичен форум „Икономика“, Варна, Златни пясъци, 30.09-02.10.2015 г.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810</Words>
  <Application>Microsoft Office PowerPoint</Application>
  <PresentationFormat>On-screen Show (4:3)</PresentationFormat>
  <Paragraphs>141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Академичен форум „Икономика“   “АЛТЕРНАТИВИ НА ИКОНОМИЧЕСКОТО РАЗВИТИЕ ПРЕЗ XXI ВЕК: ТЕОРИИ, ПОЛИТИКИ, РЕШЕНИЯ”    Модерни тенденции в развитието на компанията</vt:lpstr>
      <vt:lpstr>Slide 2</vt:lpstr>
      <vt:lpstr>Предизвикателства пред съвременната компания</vt:lpstr>
      <vt:lpstr>Предизвикателства пред лидерите:</vt:lpstr>
      <vt:lpstr>Възможности за преодоляването им:  </vt:lpstr>
      <vt:lpstr>Slide 6</vt:lpstr>
      <vt:lpstr>Корпоративна култура</vt:lpstr>
      <vt:lpstr>Slide 8</vt:lpstr>
      <vt:lpstr>Българският бизнес-корпоративна култура, конкурентоспособност, иновация /1000 респонденти/ Корпоративна култура-конкурентоспособност</vt:lpstr>
      <vt:lpstr>Комуникация - мотивация</vt:lpstr>
      <vt:lpstr>Осъществяване на вътрешноорганизационните комуникации</vt:lpstr>
      <vt:lpstr>За последните 3 години анкетираните отговарят на въпроса дали са инвестирали в конкретни дейности с цел развитие на съществуващи или въвеждане на нови продукти/услуги</vt:lpstr>
      <vt:lpstr>Slide 13</vt:lpstr>
      <vt:lpstr>Въвеждането на нови бизнес методи и практики, за последните три години, свързани с: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IkiBas</dc:creator>
  <cp:lastModifiedBy>DIMITROV</cp:lastModifiedBy>
  <cp:revision>98</cp:revision>
  <dcterms:created xsi:type="dcterms:W3CDTF">2015-09-19T07:03:27Z</dcterms:created>
  <dcterms:modified xsi:type="dcterms:W3CDTF">2015-10-03T07:46:14Z</dcterms:modified>
</cp:coreProperties>
</file>