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charts/chart18.xml" ContentType="application/vnd.openxmlformats-officedocument.drawingml.chart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3" r:id="rId3"/>
    <p:sldId id="274" r:id="rId4"/>
    <p:sldId id="275" r:id="rId5"/>
    <p:sldId id="276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7" r:id="rId15"/>
    <p:sldId id="278" r:id="rId16"/>
    <p:sldId id="266" r:id="rId17"/>
    <p:sldId id="267" r:id="rId18"/>
    <p:sldId id="268" r:id="rId19"/>
    <p:sldId id="269" r:id="rId20"/>
    <p:sldId id="270" r:id="rId21"/>
    <p:sldId id="280" r:id="rId22"/>
    <p:sldId id="281" r:id="rId23"/>
    <p:sldId id="282" r:id="rId24"/>
    <p:sldId id="283" r:id="rId25"/>
    <p:sldId id="279" r:id="rId2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\Maria\Energy2\3%20planova%20tema\&#1042;&#1045;&#1048;%20&#1084;&#1086;&#1097;&#1085;&#1086;&#1089;&#1090;&#1080;%20&#1080;%20&#1080;&#1085;&#1089;&#1090;&#1072;&#1083;&#1072;&#1094;&#1080;&#1080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\Maria\Energy2\3%20planova%20tema\&#1042;&#1045;&#1048;%20&#1084;&#1086;&#1097;&#1085;&#1086;&#1089;&#1090;&#1080;%20&#1080;%20&#1080;&#1085;&#1089;&#1090;&#1072;&#1083;&#1072;&#1094;&#1080;&#1080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a\Maria\Energy2\3%20planova%20tema\&#1042;&#1045;&#1048;%20&#1084;&#1086;&#1097;&#1085;&#1086;&#1089;&#1090;&#1080;%20&#1080;%20&#1080;&#1085;&#1089;&#1090;&#1072;&#1083;&#1072;&#1094;&#1080;&#1080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&#1050;&#1085;&#1080;&#1075;&#1072;1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&#1050;&#1085;&#1080;&#1075;&#1072;1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1050;&#1085;&#1080;&#1075;&#1072;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5407823519614"/>
          <c:y val="0.14611872146118721"/>
          <c:w val="0.61372819888873464"/>
          <c:h val="0.67510128357243016"/>
        </c:manualLayout>
      </c:layout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([CountryDatasheets_June2015.xlsx]aux!$BR$9;[CountryDatasheets_June2015.xlsx]aux!$BR$11;[CountryDatasheets_June2015.xlsx]aux!$BR$13;[CountryDatasheets_June2015.xlsx]aux!$BR$15;[CountryDatasheets_June2015.xlsx]aux!$BR$16)</c:f>
              <c:strCache>
                <c:ptCount val="5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Nuclear</c:v>
                </c:pt>
                <c:pt idx="4">
                  <c:v>Renewables</c:v>
                </c:pt>
              </c:strCache>
            </c:strRef>
          </c:cat>
          <c:val>
            <c:numRef>
              <c:f>([CountryDatasheets_June2015.xlsx]aux!$CP$9;[CountryDatasheets_June2015.xlsx]aux!$CP$11;[CountryDatasheets_June2015.xlsx]aux!$CP$13;[CountryDatasheets_June2015.xlsx]aux!$CP$15;[CountryDatasheets_June2015.xlsx]aux!$CP$16)</c:f>
              <c:numCache>
                <c:formatCode>#,##0.0</c:formatCode>
                <c:ptCount val="5"/>
                <c:pt idx="0">
                  <c:v>4.7869999999999999</c:v>
                </c:pt>
                <c:pt idx="1">
                  <c:v>6.4000000000000001E-2</c:v>
                </c:pt>
                <c:pt idx="2">
                  <c:v>0.224</c:v>
                </c:pt>
                <c:pt idx="3">
                  <c:v>3.6709999999999998</c:v>
                </c:pt>
                <c:pt idx="4">
                  <c:v>1.8260000000000001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1.0344667989265456E-2"/>
          <c:y val="0.84881458310861824"/>
          <c:w val="0.95938513015099003"/>
          <c:h val="0.129267608672203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Installed electrical capacity </a:t>
            </a:r>
          </a:p>
        </c:rich>
      </c:tx>
      <c:layout>
        <c:manualLayout>
          <c:xMode val="edge"/>
          <c:yMode val="edge"/>
          <c:x val="0.45100138860412453"/>
          <c:y val="7.79727095516569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3892295730542535"/>
          <c:y val="0.24328805390554251"/>
          <c:w val="0.6017408781081206"/>
          <c:h val="0.678667979002624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bg-BG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[CountryDatasheets_June2015.xlsx]aux!$BR$196:$BR$204</c:f>
              <c:strCache>
                <c:ptCount val="9"/>
                <c:pt idx="0">
                  <c:v>Combustible Fuels</c:v>
                </c:pt>
                <c:pt idx="1">
                  <c:v>Nuclear</c:v>
                </c:pt>
                <c:pt idx="2">
                  <c:v>Hydro</c:v>
                </c:pt>
                <c:pt idx="3">
                  <c:v>Wind</c:v>
                </c:pt>
                <c:pt idx="4">
                  <c:v>Solar PV</c:v>
                </c:pt>
                <c:pt idx="5">
                  <c:v>Solar Thermal</c:v>
                </c:pt>
                <c:pt idx="6">
                  <c:v>Geothermal</c:v>
                </c:pt>
                <c:pt idx="7">
                  <c:v>Tide, Wave and Ocean</c:v>
                </c:pt>
                <c:pt idx="8">
                  <c:v>Other Sources</c:v>
                </c:pt>
              </c:strCache>
            </c:strRef>
          </c:cat>
          <c:val>
            <c:numRef>
              <c:f>[CountryDatasheets_June2015.xlsx]aux!$CP$196:$CP$204</c:f>
              <c:numCache>
                <c:formatCode>#,##0</c:formatCode>
                <c:ptCount val="9"/>
                <c:pt idx="0">
                  <c:v>4701</c:v>
                </c:pt>
                <c:pt idx="1">
                  <c:v>1982</c:v>
                </c:pt>
                <c:pt idx="2">
                  <c:v>3202</c:v>
                </c:pt>
                <c:pt idx="3">
                  <c:v>683</c:v>
                </c:pt>
                <c:pt idx="4">
                  <c:v>1036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1.1124906615892157E-2"/>
          <c:y val="0.61102178017221531"/>
          <c:w val="0.35521147906465667"/>
          <c:h val="0.3854118945359102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Installed electrical capacity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988509622695148"/>
          <c:y val="0.2781240194137744"/>
          <c:w val="0.58830678910728096"/>
          <c:h val="0.663516463851109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bg-BG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[CountryDatasheets_June2015.xlsx]aux!$BR$196:$BR$204</c:f>
              <c:strCache>
                <c:ptCount val="9"/>
                <c:pt idx="0">
                  <c:v>Combustible Fuels</c:v>
                </c:pt>
                <c:pt idx="1">
                  <c:v>Nuclear</c:v>
                </c:pt>
                <c:pt idx="2">
                  <c:v>Hydro</c:v>
                </c:pt>
                <c:pt idx="3">
                  <c:v>Wind</c:v>
                </c:pt>
                <c:pt idx="4">
                  <c:v>Solar PV</c:v>
                </c:pt>
                <c:pt idx="5">
                  <c:v>Solar Thermal</c:v>
                </c:pt>
                <c:pt idx="6">
                  <c:v>Geothermal</c:v>
                </c:pt>
                <c:pt idx="7">
                  <c:v>Tide, Wave and Ocean</c:v>
                </c:pt>
                <c:pt idx="8">
                  <c:v>Other Sources</c:v>
                </c:pt>
              </c:strCache>
            </c:strRef>
          </c:cat>
          <c:val>
            <c:numRef>
              <c:f>[CountryDatasheets_June2015.xlsx]aux!$CH$196:$CH$204</c:f>
              <c:numCache>
                <c:formatCode>#,##0</c:formatCode>
                <c:ptCount val="9"/>
                <c:pt idx="0">
                  <c:v>6682</c:v>
                </c:pt>
                <c:pt idx="1">
                  <c:v>2722</c:v>
                </c:pt>
                <c:pt idx="2">
                  <c:v>2848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Installed solar* and wind </a:t>
            </a:r>
          </a:p>
          <a:p>
            <a:pPr>
              <a:defRPr sz="1400"/>
            </a:pPr>
            <a:r>
              <a:rPr lang="en-GB" sz="1400"/>
              <a:t>electricity capacities [MW]</a:t>
            </a:r>
          </a:p>
        </c:rich>
      </c:tx>
      <c:layout>
        <c:manualLayout>
          <c:xMode val="edge"/>
          <c:yMode val="edge"/>
          <c:x val="0.25330303030303031"/>
          <c:y val="1.518839754692258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6699522786924362"/>
          <c:y val="0.10221122282974913"/>
          <c:w val="0.75581460272011458"/>
          <c:h val="0.61302237603310639"/>
        </c:manualLayout>
      </c:layout>
      <c:lineChart>
        <c:grouping val="standard"/>
        <c:varyColors val="0"/>
        <c:ser>
          <c:idx val="4"/>
          <c:order val="0"/>
          <c:tx>
            <c:strRef>
              <c:f>[CountryDatasheets_June2015.xlsx]aux!$BR$221</c:f>
              <c:strCache>
                <c:ptCount val="1"/>
                <c:pt idx="0">
                  <c:v>Solar Total Installed Capacity - MW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[CountryDatasheets_June2015.xlsx]aux!$CH$221:$CP$221</c:f>
              <c:numCache>
                <c:formatCode>#,##0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25</c:v>
                </c:pt>
                <c:pt idx="6">
                  <c:v>154</c:v>
                </c:pt>
                <c:pt idx="7">
                  <c:v>1013</c:v>
                </c:pt>
                <c:pt idx="8">
                  <c:v>1036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[CountryDatasheets_June2015.xlsx]aux!$BR$211</c:f>
              <c:strCache>
                <c:ptCount val="1"/>
                <c:pt idx="0">
                  <c:v>Wind Cumulative Installed Capacity - MW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[CountryDatasheets_June2015.xlsx]aux!$CH$211:$CP$211</c:f>
              <c:numCache>
                <c:formatCode>#,##0</c:formatCode>
                <c:ptCount val="9"/>
                <c:pt idx="0">
                  <c:v>8</c:v>
                </c:pt>
                <c:pt idx="1">
                  <c:v>27</c:v>
                </c:pt>
                <c:pt idx="2">
                  <c:v>30</c:v>
                </c:pt>
                <c:pt idx="3">
                  <c:v>114</c:v>
                </c:pt>
                <c:pt idx="4">
                  <c:v>333</c:v>
                </c:pt>
                <c:pt idx="5">
                  <c:v>488</c:v>
                </c:pt>
                <c:pt idx="6">
                  <c:v>541</c:v>
                </c:pt>
                <c:pt idx="7">
                  <c:v>677</c:v>
                </c:pt>
                <c:pt idx="8">
                  <c:v>683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573568"/>
        <c:axId val="82644992"/>
      </c:lineChart>
      <c:catAx>
        <c:axId val="8257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2644992"/>
        <c:crosses val="autoZero"/>
        <c:auto val="1"/>
        <c:lblAlgn val="ctr"/>
        <c:lblOffset val="100"/>
        <c:noMultiLvlLbl val="0"/>
      </c:catAx>
      <c:valAx>
        <c:axId val="8264499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257356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2761278162377354"/>
          <c:y val="0.80958580459378005"/>
          <c:w val="0.82381986647642202"/>
          <c:h val="0.11047305642258863"/>
        </c:manualLayout>
      </c:layout>
      <c:overlay val="0"/>
      <c:txPr>
        <a:bodyPr/>
        <a:lstStyle/>
        <a:p>
          <a:pPr rtl="0">
            <a:defRPr sz="105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Installed solar thermal collectors [1000m2]*</a:t>
            </a:r>
          </a:p>
        </c:rich>
      </c:tx>
      <c:layout>
        <c:manualLayout>
          <c:xMode val="edge"/>
          <c:yMode val="edge"/>
          <c:x val="0.26542424242424245"/>
          <c:y val="3.37069214660021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638916726318302"/>
          <c:y val="0.10221107720684244"/>
          <c:w val="0.75581460272011458"/>
          <c:h val="0.61302237603310639"/>
        </c:manualLayout>
      </c:layout>
      <c:lineChart>
        <c:grouping val="standard"/>
        <c:varyColors val="0"/>
        <c:ser>
          <c:idx val="4"/>
          <c:order val="0"/>
          <c:tx>
            <c:strRef>
              <c:f>[CountryDatasheets_June2015.xlsx]aux!$BR$220</c:f>
              <c:strCache>
                <c:ptCount val="1"/>
                <c:pt idx="0">
                  <c:v>Solar Collector's Surface - 1000 m2</c:v>
                </c:pt>
              </c:strCache>
            </c:strRef>
          </c:tx>
          <c:spPr>
            <a:ln>
              <a:solidFill>
                <a:srgbClr val="E2AC00"/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[CountryDatasheets_June2015.xlsx]aux!$CH$220:$CP$220</c:f>
              <c:numCache>
                <c:formatCode>#,##0.0</c:formatCode>
                <c:ptCount val="9"/>
                <c:pt idx="0">
                  <c:v>0</c:v>
                </c:pt>
                <c:pt idx="1">
                  <c:v>25</c:v>
                </c:pt>
                <c:pt idx="2">
                  <c:v>28</c:v>
                </c:pt>
                <c:pt idx="3">
                  <c:v>30</c:v>
                </c:pt>
                <c:pt idx="4">
                  <c:v>0</c:v>
                </c:pt>
                <c:pt idx="5">
                  <c:v>194</c:v>
                </c:pt>
                <c:pt idx="6">
                  <c:v>230</c:v>
                </c:pt>
                <c:pt idx="7">
                  <c:v>256</c:v>
                </c:pt>
                <c:pt idx="8">
                  <c:v>309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69952"/>
        <c:axId val="82671488"/>
      </c:lineChart>
      <c:catAx>
        <c:axId val="8266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2671488"/>
        <c:crosses val="autoZero"/>
        <c:auto val="1"/>
        <c:lblAlgn val="ctr"/>
        <c:lblOffset val="100"/>
        <c:noMultiLvlLbl val="0"/>
      </c:catAx>
      <c:valAx>
        <c:axId val="82671488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2669952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2761274158911953"/>
          <c:y val="0.79106730564809147"/>
          <c:w val="0.82381986647642202"/>
          <c:h val="8.8250827719693128E-2"/>
        </c:manualLayout>
      </c:layout>
      <c:overlay val="0"/>
      <c:txPr>
        <a:bodyPr/>
        <a:lstStyle/>
        <a:p>
          <a:pPr rtl="0">
            <a:defRPr sz="105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Въведени</a:t>
            </a:r>
            <a:r>
              <a:rPr lang="bg-BG" baseline="0"/>
              <a:t> обекти на ВЕИ - брой</a:t>
            </a:r>
            <a:endParaRPr lang="bg-BG"/>
          </a:p>
        </c:rich>
      </c:tx>
      <c:layout/>
      <c:overlay val="0"/>
    </c:title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Вятърна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Лист1!$B$3:$S$3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16</c:v>
                </c:pt>
                <c:pt idx="8">
                  <c:v>11</c:v>
                </c:pt>
                <c:pt idx="9">
                  <c:v>44</c:v>
                </c:pt>
                <c:pt idx="10">
                  <c:v>35</c:v>
                </c:pt>
                <c:pt idx="11">
                  <c:v>36</c:v>
                </c:pt>
                <c:pt idx="12">
                  <c:v>10</c:v>
                </c:pt>
                <c:pt idx="13">
                  <c:v>18</c:v>
                </c:pt>
                <c:pt idx="14">
                  <c:v>7</c:v>
                </c:pt>
                <c:pt idx="15">
                  <c:v>8</c:v>
                </c:pt>
                <c:pt idx="16">
                  <c:v>0</c:v>
                </c:pt>
              </c:numCache>
            </c:numRef>
          </c:val>
        </c:ser>
        <c:ser>
          <c:idx val="2"/>
          <c:order val="1"/>
          <c:tx>
            <c:strRef>
              <c:f>Лист1!$A$4</c:f>
              <c:strCache>
                <c:ptCount val="1"/>
                <c:pt idx="0">
                  <c:v>Водноелектрическа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Лист1!$B$4:$S$4</c:f>
              <c:numCache>
                <c:formatCode>General</c:formatCode>
                <c:ptCount val="17"/>
                <c:pt idx="0">
                  <c:v>86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8</c:v>
                </c:pt>
                <c:pt idx="5">
                  <c:v>11</c:v>
                </c:pt>
                <c:pt idx="6">
                  <c:v>10</c:v>
                </c:pt>
                <c:pt idx="7">
                  <c:v>12</c:v>
                </c:pt>
                <c:pt idx="8">
                  <c:v>13</c:v>
                </c:pt>
                <c:pt idx="9">
                  <c:v>6</c:v>
                </c:pt>
                <c:pt idx="10">
                  <c:v>15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13</c:v>
                </c:pt>
                <c:pt idx="15">
                  <c:v>8</c:v>
                </c:pt>
                <c:pt idx="16">
                  <c:v>2</c:v>
                </c:pt>
              </c:numCache>
            </c:numRef>
          </c:val>
        </c:ser>
        <c:ser>
          <c:idx val="3"/>
          <c:order val="2"/>
          <c:tx>
            <c:strRef>
              <c:f>Лист1!$A$5</c:f>
              <c:strCache>
                <c:ptCount val="1"/>
                <c:pt idx="0">
                  <c:v>Слънчева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Лист1!$B$5:$S$5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10</c:v>
                </c:pt>
                <c:pt idx="10">
                  <c:v>33</c:v>
                </c:pt>
                <c:pt idx="11">
                  <c:v>48</c:v>
                </c:pt>
                <c:pt idx="12">
                  <c:v>175</c:v>
                </c:pt>
                <c:pt idx="13">
                  <c:v>1089</c:v>
                </c:pt>
                <c:pt idx="14">
                  <c:v>180</c:v>
                </c:pt>
                <c:pt idx="15">
                  <c:v>106</c:v>
                </c:pt>
                <c:pt idx="16">
                  <c:v>10</c:v>
                </c:pt>
              </c:numCache>
            </c:numRef>
          </c:val>
        </c:ser>
        <c:ser>
          <c:idx val="4"/>
          <c:order val="3"/>
          <c:tx>
            <c:strRef>
              <c:f>Лист1!$A$6</c:f>
              <c:strCache>
                <c:ptCount val="1"/>
                <c:pt idx="0">
                  <c:v>Сметищен газ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Лист1!$B$6:$S$6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5"/>
          <c:order val="4"/>
          <c:tx>
            <c:strRef>
              <c:f>Лист1!$A$7</c:f>
              <c:strCache>
                <c:ptCount val="1"/>
                <c:pt idx="0">
                  <c:v>Биомаса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Лист1!$B$7:$S$7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5</c:v>
                </c:pt>
              </c:numCache>
            </c:numRef>
          </c:val>
        </c:ser>
        <c:ser>
          <c:idx val="6"/>
          <c:order val="5"/>
          <c:tx>
            <c:strRef>
              <c:f>Лист1!$A$8</c:f>
              <c:strCache>
                <c:ptCount val="1"/>
                <c:pt idx="0">
                  <c:v>Газ от пречиствателни инсталации за отпадни води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Лист1!$B$8:$S$8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7"/>
          <c:order val="6"/>
          <c:tx>
            <c:strRef>
              <c:f>Лист1!$A$9</c:f>
              <c:strCache>
                <c:ptCount val="1"/>
                <c:pt idx="0">
                  <c:v>Газ от възобновяеми източници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Лист1!$B$9:$S$9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84960"/>
        <c:axId val="82986496"/>
      </c:areaChart>
      <c:catAx>
        <c:axId val="829849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82986496"/>
        <c:crosses val="autoZero"/>
        <c:auto val="1"/>
        <c:lblAlgn val="ctr"/>
        <c:lblOffset val="100"/>
        <c:noMultiLvlLbl val="0"/>
      </c:catAx>
      <c:valAx>
        <c:axId val="82986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Брой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298496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166666666666672"/>
          <c:y val="0.18356445027704871"/>
          <c:w val="0.34166666666666667"/>
          <c:h val="0.81643554972295129"/>
        </c:manualLayout>
      </c:layout>
      <c:overlay val="0"/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Въведени</a:t>
            </a:r>
            <a:r>
              <a:rPr lang="bg-BG" baseline="0"/>
              <a:t> мощности на ВЕИ - МВт</a:t>
            </a:r>
            <a:endParaRPr lang="bg-BG"/>
          </a:p>
        </c:rich>
      </c:tx>
      <c:layout/>
      <c:overlay val="0"/>
    </c:title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Лист1!$A$23</c:f>
              <c:strCache>
                <c:ptCount val="1"/>
                <c:pt idx="0">
                  <c:v>Вятърна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Лист1!$B$23:$S$23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1.575</c:v>
                </c:pt>
                <c:pt idx="6">
                  <c:v>1.01</c:v>
                </c:pt>
                <c:pt idx="7">
                  <c:v>14.625</c:v>
                </c:pt>
                <c:pt idx="8">
                  <c:v>6.7949999999999999</c:v>
                </c:pt>
                <c:pt idx="9">
                  <c:v>94.135000000000005</c:v>
                </c:pt>
                <c:pt idx="10">
                  <c:v>82.56</c:v>
                </c:pt>
                <c:pt idx="11">
                  <c:v>302.065</c:v>
                </c:pt>
                <c:pt idx="12">
                  <c:v>19.8</c:v>
                </c:pt>
                <c:pt idx="13">
                  <c:v>135.5</c:v>
                </c:pt>
                <c:pt idx="14">
                  <c:v>31.6</c:v>
                </c:pt>
                <c:pt idx="15">
                  <c:v>10.275</c:v>
                </c:pt>
                <c:pt idx="16">
                  <c:v>0</c:v>
                </c:pt>
              </c:numCache>
            </c:numRef>
          </c:val>
        </c:ser>
        <c:ser>
          <c:idx val="2"/>
          <c:order val="1"/>
          <c:tx>
            <c:strRef>
              <c:f>Лист1!$A$24</c:f>
              <c:strCache>
                <c:ptCount val="1"/>
                <c:pt idx="0">
                  <c:v>Водноелектрическа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Лист1!$B$24:$S$24</c:f>
              <c:numCache>
                <c:formatCode>General</c:formatCode>
                <c:ptCount val="17"/>
                <c:pt idx="0">
                  <c:v>0</c:v>
                </c:pt>
                <c:pt idx="1">
                  <c:v>0.72499999999999998</c:v>
                </c:pt>
                <c:pt idx="2">
                  <c:v>1.19</c:v>
                </c:pt>
                <c:pt idx="3">
                  <c:v>2.37</c:v>
                </c:pt>
                <c:pt idx="4">
                  <c:v>9.0190000000000001</c:v>
                </c:pt>
                <c:pt idx="5">
                  <c:v>11.832000000000001</c:v>
                </c:pt>
                <c:pt idx="6">
                  <c:v>11.625</c:v>
                </c:pt>
                <c:pt idx="7">
                  <c:v>12.025</c:v>
                </c:pt>
                <c:pt idx="8">
                  <c:v>23.838999999999999</c:v>
                </c:pt>
                <c:pt idx="9">
                  <c:v>6.4690000000000003</c:v>
                </c:pt>
                <c:pt idx="10">
                  <c:v>12.683999999999999</c:v>
                </c:pt>
                <c:pt idx="11">
                  <c:v>19.265999999999998</c:v>
                </c:pt>
                <c:pt idx="12">
                  <c:v>14.972</c:v>
                </c:pt>
                <c:pt idx="13">
                  <c:v>108.85039999999999</c:v>
                </c:pt>
                <c:pt idx="14">
                  <c:v>26.774000000000001</c:v>
                </c:pt>
                <c:pt idx="15">
                  <c:v>15.635999999999999</c:v>
                </c:pt>
                <c:pt idx="16">
                  <c:v>2.0750000000000002</c:v>
                </c:pt>
              </c:numCache>
            </c:numRef>
          </c:val>
        </c:ser>
        <c:ser>
          <c:idx val="3"/>
          <c:order val="2"/>
          <c:tx>
            <c:strRef>
              <c:f>Лист1!$A$25</c:f>
              <c:strCache>
                <c:ptCount val="1"/>
                <c:pt idx="0">
                  <c:v>Слънчева енергия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Лист1!$B$25:$S$25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0.02</c:v>
                </c:pt>
                <c:pt idx="8">
                  <c:v>0</c:v>
                </c:pt>
                <c:pt idx="9">
                  <c:v>0.3947</c:v>
                </c:pt>
                <c:pt idx="10">
                  <c:v>7.1682949999999996</c:v>
                </c:pt>
                <c:pt idx="11">
                  <c:v>23.212795</c:v>
                </c:pt>
                <c:pt idx="12">
                  <c:v>157.4442</c:v>
                </c:pt>
                <c:pt idx="13">
                  <c:v>819.229195</c:v>
                </c:pt>
                <c:pt idx="14">
                  <c:v>16.620204999999999</c:v>
                </c:pt>
                <c:pt idx="15">
                  <c:v>3.2640799999999999</c:v>
                </c:pt>
                <c:pt idx="16">
                  <c:v>0.42309999999999998</c:v>
                </c:pt>
              </c:numCache>
            </c:numRef>
          </c:val>
        </c:ser>
        <c:ser>
          <c:idx val="4"/>
          <c:order val="3"/>
          <c:tx>
            <c:strRef>
              <c:f>Лист1!$A$26</c:f>
              <c:strCache>
                <c:ptCount val="1"/>
                <c:pt idx="0">
                  <c:v>Сметищен газ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Лист1!$B$26:$S$26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0.83399999999999996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5"/>
          <c:order val="4"/>
          <c:tx>
            <c:strRef>
              <c:f>Лист1!$A$27</c:f>
              <c:strCache>
                <c:ptCount val="1"/>
                <c:pt idx="0">
                  <c:v>Биомаса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Лист1!$B$27:$S$27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1.5</c:v>
                </c:pt>
                <c:pt idx="13">
                  <c:v>23.03</c:v>
                </c:pt>
                <c:pt idx="14">
                  <c:v>9.6430000000000007</c:v>
                </c:pt>
                <c:pt idx="15">
                  <c:v>6.8040000000000003</c:v>
                </c:pt>
                <c:pt idx="16">
                  <c:v>7.4480000000000004</c:v>
                </c:pt>
              </c:numCache>
            </c:numRef>
          </c:val>
        </c:ser>
        <c:ser>
          <c:idx val="6"/>
          <c:order val="5"/>
          <c:tx>
            <c:strRef>
              <c:f>Лист1!$A$28</c:f>
              <c:strCache>
                <c:ptCount val="1"/>
                <c:pt idx="0">
                  <c:v>Газ от пречиствателни инсталации за отпадни води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Лист1!$B$28:$S$28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0.28499999999999998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3.1890000000000001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7"/>
          <c:order val="6"/>
          <c:tx>
            <c:strRef>
              <c:f>Лист1!$A$29</c:f>
              <c:strCache>
                <c:ptCount val="1"/>
                <c:pt idx="0">
                  <c:v>Газ от възобновяеми източници</c:v>
                </c:pt>
              </c:strCache>
            </c:strRef>
          </c:tx>
          <c:cat>
            <c:strRef>
              <c:f>Лист1!$B$2:$S$2</c:f>
              <c:strCache>
                <c:ptCount val="17"/>
                <c:pt idx="0">
                  <c:v>до 2000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strCache>
            </c:strRef>
          </c:cat>
          <c:val>
            <c:numRef>
              <c:f>Лист1!$B$29:$S$29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0.89500000000000002</c:v>
                </c:pt>
                <c:pt idx="16">
                  <c:v>0.495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053952"/>
        <c:axId val="83059840"/>
      </c:areaChart>
      <c:catAx>
        <c:axId val="83053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83059840"/>
        <c:crosses val="autoZero"/>
        <c:auto val="1"/>
        <c:lblAlgn val="ctr"/>
        <c:lblOffset val="100"/>
        <c:noMultiLvlLbl val="0"/>
      </c:catAx>
      <c:valAx>
        <c:axId val="830598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МВт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3053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166666666666672"/>
          <c:y val="0.18356445027704871"/>
          <c:w val="0.34166666666666667"/>
          <c:h val="0.81643554972295129"/>
        </c:manualLayout>
      </c:layout>
      <c:overlay val="0"/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/>
              <a:t>Произведена енергия - МВтч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Лист3!$A$3</c:f>
              <c:strCache>
                <c:ptCount val="1"/>
                <c:pt idx="0">
                  <c:v>Вятърна енергия</c:v>
                </c:pt>
              </c:strCache>
            </c:strRef>
          </c:tx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Лист3!$B$3:$E$3</c:f>
              <c:numCache>
                <c:formatCode>General</c:formatCode>
                <c:ptCount val="4"/>
                <c:pt idx="0">
                  <c:v>1214641.2547800001</c:v>
                </c:pt>
                <c:pt idx="1">
                  <c:v>1372272.65444</c:v>
                </c:pt>
                <c:pt idx="2">
                  <c:v>1330576.8496600001</c:v>
                </c:pt>
                <c:pt idx="3" formatCode="0.00">
                  <c:v>943421.62634700001</c:v>
                </c:pt>
              </c:numCache>
            </c:numRef>
          </c:val>
        </c:ser>
        <c:ser>
          <c:idx val="1"/>
          <c:order val="1"/>
          <c:tx>
            <c:strRef>
              <c:f>Лист3!$A$4</c:f>
              <c:strCache>
                <c:ptCount val="1"/>
                <c:pt idx="0">
                  <c:v>Водноелектрическа енергия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Лист3!$B$4:$E$4</c:f>
              <c:numCache>
                <c:formatCode>General</c:formatCode>
                <c:ptCount val="4"/>
                <c:pt idx="0">
                  <c:v>3237128.0925400001</c:v>
                </c:pt>
                <c:pt idx="1">
                  <c:v>4062543.6749900002</c:v>
                </c:pt>
                <c:pt idx="2">
                  <c:v>4544558.2347200001</c:v>
                </c:pt>
                <c:pt idx="3" formatCode="0.00">
                  <c:v>4284440.7948270002</c:v>
                </c:pt>
              </c:numCache>
            </c:numRef>
          </c:val>
        </c:ser>
        <c:ser>
          <c:idx val="2"/>
          <c:order val="2"/>
          <c:tx>
            <c:strRef>
              <c:f>Лист3!$A$5</c:f>
              <c:strCache>
                <c:ptCount val="1"/>
                <c:pt idx="0">
                  <c:v>Слънчева енергия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Лист3!$B$5:$E$5</c:f>
              <c:numCache>
                <c:formatCode>General</c:formatCode>
                <c:ptCount val="4"/>
                <c:pt idx="0">
                  <c:v>753952.26473199995</c:v>
                </c:pt>
                <c:pt idx="1">
                  <c:v>1349503.81687</c:v>
                </c:pt>
                <c:pt idx="2">
                  <c:v>1252445.244956</c:v>
                </c:pt>
                <c:pt idx="3" formatCode="0.00">
                  <c:v>946484.10488700005</c:v>
                </c:pt>
              </c:numCache>
            </c:numRef>
          </c:val>
        </c:ser>
        <c:ser>
          <c:idx val="3"/>
          <c:order val="3"/>
          <c:tx>
            <c:strRef>
              <c:f>Лист3!$A$6</c:f>
              <c:strCache>
                <c:ptCount val="1"/>
                <c:pt idx="0">
                  <c:v>Сметищен газ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Лист3!$B$6:$E$6</c:f>
              <c:numCache>
                <c:formatCode>General</c:formatCode>
                <c:ptCount val="4"/>
                <c:pt idx="0">
                  <c:v>575.30399999999997</c:v>
                </c:pt>
                <c:pt idx="1">
                  <c:v>350.911</c:v>
                </c:pt>
                <c:pt idx="2">
                  <c:v>331.17399999999998</c:v>
                </c:pt>
                <c:pt idx="3" formatCode="0.00">
                  <c:v>402.22199999999998</c:v>
                </c:pt>
              </c:numCache>
            </c:numRef>
          </c:val>
        </c:ser>
        <c:ser>
          <c:idx val="4"/>
          <c:order val="4"/>
          <c:tx>
            <c:strRef>
              <c:f>Лист3!$A$7</c:f>
              <c:strCache>
                <c:ptCount val="1"/>
                <c:pt idx="0">
                  <c:v>Биомаса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Лист3!$B$7:$E$7</c:f>
              <c:numCache>
                <c:formatCode>General</c:formatCode>
                <c:ptCount val="4"/>
                <c:pt idx="0">
                  <c:v>27088.155200000001</c:v>
                </c:pt>
                <c:pt idx="1">
                  <c:v>49043.7376</c:v>
                </c:pt>
                <c:pt idx="2">
                  <c:v>123683.62880000001</c:v>
                </c:pt>
                <c:pt idx="3" formatCode="0.00">
                  <c:v>113849.53909999999</c:v>
                </c:pt>
              </c:numCache>
            </c:numRef>
          </c:val>
        </c:ser>
        <c:ser>
          <c:idx val="5"/>
          <c:order val="5"/>
          <c:tx>
            <c:strRef>
              <c:f>Лист3!$A$8</c:f>
              <c:strCache>
                <c:ptCount val="1"/>
                <c:pt idx="0">
                  <c:v>Газ от пречиствателни инсталации за отпадни води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Лист3!$B$8:$E$8</c:f>
              <c:numCache>
                <c:formatCode>General</c:formatCode>
                <c:ptCount val="4"/>
                <c:pt idx="0">
                  <c:v>591.73</c:v>
                </c:pt>
                <c:pt idx="1">
                  <c:v>381.83199999999999</c:v>
                </c:pt>
                <c:pt idx="2">
                  <c:v>1195.1611600000001</c:v>
                </c:pt>
                <c:pt idx="3" formatCode="0.00">
                  <c:v>0</c:v>
                </c:pt>
              </c:numCache>
            </c:numRef>
          </c:val>
        </c:ser>
        <c:ser>
          <c:idx val="6"/>
          <c:order val="6"/>
          <c:tx>
            <c:strRef>
              <c:f>Лист3!$A$9</c:f>
              <c:strCache>
                <c:ptCount val="1"/>
                <c:pt idx="0">
                  <c:v>Газ от възобновяеми източници</c:v>
                </c:pt>
              </c:strCache>
            </c:strRef>
          </c:tx>
          <c:spPr>
            <a:ln w="25400">
              <a:noFill/>
            </a:ln>
          </c:spPr>
          <c:invertIfNegative val="0"/>
          <c:cat>
            <c:strRef>
              <c:f>Лист3!$B$2:$E$2</c:f>
              <c:strCache>
                <c:ptCount val="4"/>
                <c:pt idx="0">
                  <c:v>2012 г.</c:v>
                </c:pt>
                <c:pt idx="1">
                  <c:v>2013 г.</c:v>
                </c:pt>
                <c:pt idx="2">
                  <c:v>2014 г.</c:v>
                </c:pt>
                <c:pt idx="3">
                  <c:v>м.09.2015 г.</c:v>
                </c:pt>
              </c:strCache>
            </c:strRef>
          </c:cat>
          <c:val>
            <c:numRef>
              <c:f>Лист3!$B$9:$E$9</c:f>
              <c:numCache>
                <c:formatCode>General</c:formatCode>
                <c:ptCount val="4"/>
                <c:pt idx="2">
                  <c:v>2495.0976000000001</c:v>
                </c:pt>
                <c:pt idx="3" formatCode="0.00">
                  <c:v>4061.6354000000001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378176"/>
        <c:axId val="83379712"/>
      </c:barChart>
      <c:catAx>
        <c:axId val="83378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83379712"/>
        <c:crosses val="autoZero"/>
        <c:auto val="1"/>
        <c:lblAlgn val="ctr"/>
        <c:lblOffset val="100"/>
        <c:noMultiLvlLbl val="0"/>
      </c:catAx>
      <c:valAx>
        <c:axId val="833797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bg-BG"/>
                  <a:t>МВтч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3378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 b="1" i="0" baseline="0">
                <a:effectLst/>
              </a:rPr>
              <a:t>Gross heat production (heat sold)</a:t>
            </a:r>
            <a:endParaRPr lang="en-GB" sz="1400">
              <a:effectLst/>
            </a:endParaRPr>
          </a:p>
        </c:rich>
      </c:tx>
      <c:layout>
        <c:manualLayout>
          <c:xMode val="edge"/>
          <c:yMode val="edge"/>
          <c:x val="0.36505816685578057"/>
          <c:y val="2.27920227920227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1287143692191314"/>
          <c:y val="0.20870015179726467"/>
          <c:w val="0.54631548785659434"/>
          <c:h val="0.71285610666188093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00B050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</c:spPr>
          </c:dPt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([CountryDatasheets_June2015.xlsx]aux!$BR$249:$BR$253;[CountryDatasheets_June2015.xlsx]aux!$BR$257:$BR$258)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Nuclear</c:v>
                </c:pt>
                <c:pt idx="4">
                  <c:v>Renewables</c:v>
                </c:pt>
                <c:pt idx="5">
                  <c:v>Wastes non-RES</c:v>
                </c:pt>
                <c:pt idx="6">
                  <c:v>Other</c:v>
                </c:pt>
              </c:strCache>
            </c:strRef>
          </c:cat>
          <c:val>
            <c:numRef>
              <c:f>([CountryDatasheets_June2015.xlsx]aux!$CP$249:$CP$253;[CountryDatasheets_June2015.xlsx]aux!$CP$257:$CP$258)</c:f>
              <c:numCache>
                <c:formatCode>#,##0.0</c:formatCode>
                <c:ptCount val="7"/>
                <c:pt idx="0">
                  <c:v>21.62</c:v>
                </c:pt>
                <c:pt idx="1">
                  <c:v>4.93</c:v>
                </c:pt>
                <c:pt idx="2">
                  <c:v>23.687999999999999</c:v>
                </c:pt>
                <c:pt idx="3">
                  <c:v>0.65500000000000003</c:v>
                </c:pt>
                <c:pt idx="4">
                  <c:v>0.13200000000000001</c:v>
                </c:pt>
                <c:pt idx="5">
                  <c:v>0</c:v>
                </c:pt>
                <c:pt idx="6">
                  <c:v>1.992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</c:pieChart>
    </c:plotArea>
    <c:legend>
      <c:legendPos val="l"/>
      <c:layout>
        <c:manualLayout>
          <c:xMode val="edge"/>
          <c:yMode val="edge"/>
          <c:x val="1.0405162236816468E-2"/>
          <c:y val="0.55097651255131574"/>
          <c:w val="0.37904230870662697"/>
          <c:h val="0.41086718860997068"/>
        </c:manualLayout>
      </c:layout>
      <c:overlay val="0"/>
      <c:txPr>
        <a:bodyPr/>
        <a:lstStyle/>
        <a:p>
          <a:pPr rtl="0">
            <a:defRPr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Gross heat production (heat sold)</a:t>
            </a:r>
          </a:p>
        </c:rich>
      </c:tx>
      <c:layout>
        <c:manualLayout>
          <c:xMode val="edge"/>
          <c:yMode val="edge"/>
          <c:x val="0.30685125316514278"/>
          <c:y val="2.27920227920227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78755363388142"/>
          <c:y val="0.23908951551996172"/>
          <c:w val="0.62357920625161145"/>
          <c:h val="0.7053018372703412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([CountryDatasheets_June2015.xlsx]aux!$BR$249:$BR$253;[CountryDatasheets_June2015.xlsx]aux!$BR$257:$BR$258)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Nuclear</c:v>
                </c:pt>
                <c:pt idx="4">
                  <c:v>Renewables</c:v>
                </c:pt>
                <c:pt idx="5">
                  <c:v>Wastes non-RES</c:v>
                </c:pt>
                <c:pt idx="6">
                  <c:v>Other</c:v>
                </c:pt>
              </c:strCache>
            </c:strRef>
          </c:cat>
          <c:val>
            <c:numRef>
              <c:f>([CountryDatasheets_June2015.xlsx]aux!$CH$249:$CH$253;[CountryDatasheets_June2015.xlsx]aux!$CH$257:$CH$258)</c:f>
              <c:numCache>
                <c:formatCode>#,##0.0</c:formatCode>
                <c:ptCount val="7"/>
                <c:pt idx="0">
                  <c:v>20.36</c:v>
                </c:pt>
                <c:pt idx="1">
                  <c:v>2.262</c:v>
                </c:pt>
                <c:pt idx="2">
                  <c:v>28.780999999999999</c:v>
                </c:pt>
                <c:pt idx="3">
                  <c:v>0.60199999999999998</c:v>
                </c:pt>
                <c:pt idx="4">
                  <c:v>3.1E-2</c:v>
                </c:pt>
                <c:pt idx="5">
                  <c:v>7.4999999999999997E-2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Production of biofuel for transport [ktoe]</a:t>
            </a:r>
          </a:p>
        </c:rich>
      </c:tx>
      <c:layout>
        <c:manualLayout>
          <c:xMode val="edge"/>
          <c:yMode val="edge"/>
          <c:x val="0.19674254354569315"/>
          <c:y val="3.741062624981809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063159150560724"/>
          <c:y val="0.10221107720684244"/>
          <c:w val="0.83157217847769038"/>
          <c:h val="0.61302237603310639"/>
        </c:manualLayout>
      </c:layout>
      <c:lineChart>
        <c:grouping val="standard"/>
        <c:varyColors val="0"/>
        <c:ser>
          <c:idx val="4"/>
          <c:order val="0"/>
          <c:tx>
            <c:strRef>
              <c:f>[CountryDatasheets_June2015.xlsx]aux!$BR$278</c:f>
              <c:strCache>
                <c:ptCount val="1"/>
                <c:pt idx="0">
                  <c:v>Biogasoline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[CountryDatasheets_June2015.xlsx]aux!$CH$278:$CP$278</c:f>
              <c:numCache>
                <c:formatCode>#,##0.0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[CountryDatasheets_June2015.xlsx]aux!$BR$279</c:f>
              <c:strCache>
                <c:ptCount val="1"/>
                <c:pt idx="0">
                  <c:v>Biodiesel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[CountryDatasheets_June2015.xlsx]aux!$CH$279:$CP$279</c:f>
              <c:numCache>
                <c:formatCode>#,##0.0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11</c:v>
                </c:pt>
                <c:pt idx="5">
                  <c:v>11</c:v>
                </c:pt>
                <c:pt idx="6">
                  <c:v>14</c:v>
                </c:pt>
                <c:pt idx="7">
                  <c:v>7</c:v>
                </c:pt>
                <c:pt idx="8">
                  <c:v>39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[CountryDatasheets_June2015.xlsx]aux!$BR$280</c:f>
              <c:strCache>
                <c:ptCount val="1"/>
                <c:pt idx="0">
                  <c:v>Other Liquid Biofuels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[CountryDatasheets_June2015.xlsx]aux!$CH$280:$CP$280</c:f>
              <c:numCache>
                <c:formatCode>#,##0.0</c:formatCode>
                <c:ptCount val="9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40384"/>
        <c:axId val="83441920"/>
      </c:lineChart>
      <c:catAx>
        <c:axId val="8344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3441920"/>
        <c:crosses val="autoZero"/>
        <c:auto val="1"/>
        <c:lblAlgn val="ctr"/>
        <c:lblOffset val="100"/>
        <c:noMultiLvlLbl val="0"/>
      </c:catAx>
      <c:valAx>
        <c:axId val="83441920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344038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1246122643760441"/>
          <c:y val="0.8762525156758576"/>
          <c:w val="0.88753877356239563"/>
          <c:h val="7.1465462661260623E-2"/>
        </c:manualLayout>
      </c:layout>
      <c:overlay val="0"/>
      <c:txPr>
        <a:bodyPr/>
        <a:lstStyle/>
        <a:p>
          <a:pPr rtl="0">
            <a:defRPr sz="105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 b="1" i="0" baseline="0">
                <a:effectLst/>
              </a:rPr>
              <a:t>Final energy consumption by fuel</a:t>
            </a:r>
            <a:endParaRPr lang="en-GB" sz="1400">
              <a:effectLst/>
            </a:endParaRPr>
          </a:p>
        </c:rich>
      </c:tx>
      <c:layout>
        <c:manualLayout>
          <c:xMode val="edge"/>
          <c:yMode val="edge"/>
          <c:x val="0.27269224831059014"/>
          <c:y val="2.859696157283288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505849099179347"/>
          <c:y val="0.18465136898102213"/>
          <c:w val="0.51720644647925795"/>
          <c:h val="0.6128827060156354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$135;[CountryDatasheets_June2015.xlsx]aux!$BR$136;[CountryDatasheets_June2015.xlsx]aux!$BR$137;[CountryDatasheets_June2015.xlsx]aux!$BR$138;[CountryDatasheets_June2015.xlsx]aux!$BR$142;[CountryDatasheets_June2015.xlsx]aux!$BR$143;[CountryDatasheets_June2015.xlsx]aux!$BR$144)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Renewables</c:v>
                </c:pt>
                <c:pt idx="4">
                  <c:v>Electricity</c:v>
                </c:pt>
                <c:pt idx="5">
                  <c:v>Derived heat</c:v>
                </c:pt>
                <c:pt idx="6">
                  <c:v>Wastes, Non-Renewable</c:v>
                </c:pt>
              </c:strCache>
            </c:strRef>
          </c:cat>
          <c:val>
            <c:numRef>
              <c:f>([CountryDatasheets_June2015.xlsx]aux!$CP$135;[CountryDatasheets_June2015.xlsx]aux!$CP$136;[CountryDatasheets_June2015.xlsx]aux!$CP$137;[CountryDatasheets_June2015.xlsx]aux!$CP$138;[CountryDatasheets_June2015.xlsx]aux!$CP$142;[CountryDatasheets_June2015.xlsx]aux!$CP$143;[CountryDatasheets_June2015.xlsx]aux!$CP$144)</c:f>
              <c:numCache>
                <c:formatCode>#,##0.0</c:formatCode>
                <c:ptCount val="7"/>
                <c:pt idx="0">
                  <c:v>0.36899999999999999</c:v>
                </c:pt>
                <c:pt idx="1">
                  <c:v>2.778</c:v>
                </c:pt>
                <c:pt idx="2">
                  <c:v>1.1539999999999999</c:v>
                </c:pt>
                <c:pt idx="3">
                  <c:v>1.1859999999999999</c:v>
                </c:pt>
                <c:pt idx="4">
                  <c:v>2.367</c:v>
                </c:pt>
                <c:pt idx="5">
                  <c:v>0.90700000000000003</c:v>
                </c:pt>
                <c:pt idx="6">
                  <c:v>8.0000000000000002E-3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523909459179903"/>
          <c:y val="0.8167877674808075"/>
          <c:w val="0.85389925755502227"/>
          <c:h val="0.16048496618887786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Final consumption of transport fuels [ktoe]</a:t>
            </a:r>
          </a:p>
        </c:rich>
      </c:tx>
      <c:layout>
        <c:manualLayout>
          <c:xMode val="edge"/>
          <c:yMode val="edge"/>
          <c:x val="0.19674254354569315"/>
          <c:y val="3.741062624981809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063159150560724"/>
          <c:y val="0.10221107720684244"/>
          <c:w val="0.83157217847769038"/>
          <c:h val="0.61302237603310639"/>
        </c:manualLayout>
      </c:layout>
      <c:lineChart>
        <c:grouping val="standard"/>
        <c:varyColors val="0"/>
        <c:ser>
          <c:idx val="4"/>
          <c:order val="0"/>
          <c:tx>
            <c:v>biofuels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[CountryDatasheets_June2015.xlsx]aux!$CH$281:$CP$281</c:f>
              <c:numCache>
                <c:formatCode>#,##0.0</c:formatCode>
                <c:ptCount val="9"/>
                <c:pt idx="0">
                  <c:v>0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13</c:v>
                </c:pt>
                <c:pt idx="6">
                  <c:v>17</c:v>
                </c:pt>
                <c:pt idx="7">
                  <c:v>86</c:v>
                </c:pt>
                <c:pt idx="8">
                  <c:v>104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[CountryDatasheets_June2015.xlsx]aux!$BR$286</c:f>
              <c:strCache>
                <c:ptCount val="1"/>
                <c:pt idx="0">
                  <c:v>LPG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[CountryDatasheets_June2015.xlsx]aux!$CH$286:$CP$286</c:f>
              <c:numCache>
                <c:formatCode>#,##0</c:formatCode>
                <c:ptCount val="9"/>
                <c:pt idx="0">
                  <c:v>434</c:v>
                </c:pt>
                <c:pt idx="1">
                  <c:v>454</c:v>
                </c:pt>
                <c:pt idx="2">
                  <c:v>382</c:v>
                </c:pt>
                <c:pt idx="3">
                  <c:v>365</c:v>
                </c:pt>
                <c:pt idx="4">
                  <c:v>388</c:v>
                </c:pt>
                <c:pt idx="5">
                  <c:v>374</c:v>
                </c:pt>
                <c:pt idx="6">
                  <c:v>349</c:v>
                </c:pt>
                <c:pt idx="7">
                  <c:v>370</c:v>
                </c:pt>
                <c:pt idx="8">
                  <c:v>398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[CountryDatasheets_June2015.xlsx]aux!$BR$287</c:f>
              <c:strCache>
                <c:ptCount val="1"/>
                <c:pt idx="0">
                  <c:v>Motor Gasoline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[CountryDatasheets_June2015.xlsx]aux!$CH$287:$CP$287</c:f>
              <c:numCache>
                <c:formatCode>#,##0</c:formatCode>
                <c:ptCount val="9"/>
                <c:pt idx="0">
                  <c:v>571</c:v>
                </c:pt>
                <c:pt idx="1">
                  <c:v>635</c:v>
                </c:pt>
                <c:pt idx="2">
                  <c:v>627</c:v>
                </c:pt>
                <c:pt idx="3">
                  <c:v>628</c:v>
                </c:pt>
                <c:pt idx="4">
                  <c:v>647</c:v>
                </c:pt>
                <c:pt idx="5">
                  <c:v>611</c:v>
                </c:pt>
                <c:pt idx="6">
                  <c:v>564</c:v>
                </c:pt>
                <c:pt idx="7">
                  <c:v>540</c:v>
                </c:pt>
                <c:pt idx="8">
                  <c:v>442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[CountryDatasheets_June2015.xlsx]aux!$BR$288</c:f>
              <c:strCache>
                <c:ptCount val="1"/>
                <c:pt idx="0">
                  <c:v>Gas/Diesel Oil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[CountryDatasheets_June2015.xlsx]aux!$CH$288:$CP$288</c:f>
              <c:numCache>
                <c:formatCode>#,##0</c:formatCode>
                <c:ptCount val="9"/>
                <c:pt idx="0">
                  <c:v>1416</c:v>
                </c:pt>
                <c:pt idx="1">
                  <c:v>1443</c:v>
                </c:pt>
                <c:pt idx="2">
                  <c:v>1376</c:v>
                </c:pt>
                <c:pt idx="3">
                  <c:v>1544</c:v>
                </c:pt>
                <c:pt idx="4">
                  <c:v>1470</c:v>
                </c:pt>
                <c:pt idx="5">
                  <c:v>1441</c:v>
                </c:pt>
                <c:pt idx="6">
                  <c:v>1511</c:v>
                </c:pt>
                <c:pt idx="7">
                  <c:v>1612</c:v>
                </c:pt>
                <c:pt idx="8">
                  <c:v>1387</c:v>
                </c:pt>
              </c:numCache>
            </c:numRef>
          </c:val>
          <c:smooth val="0"/>
        </c:ser>
        <c:ser>
          <c:idx val="1"/>
          <c:order val="4"/>
          <c:tx>
            <c:v>natural gas</c:v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[CountryDatasheets_June2015.xlsx]aux!$CH$290:$CP$290</c:f>
              <c:numCache>
                <c:formatCode>#,##0</c:formatCode>
                <c:ptCount val="9"/>
                <c:pt idx="0">
                  <c:v>235</c:v>
                </c:pt>
                <c:pt idx="1">
                  <c:v>253</c:v>
                </c:pt>
                <c:pt idx="2">
                  <c:v>299</c:v>
                </c:pt>
                <c:pt idx="3">
                  <c:v>293</c:v>
                </c:pt>
                <c:pt idx="4">
                  <c:v>189</c:v>
                </c:pt>
                <c:pt idx="5">
                  <c:v>207</c:v>
                </c:pt>
                <c:pt idx="6">
                  <c:v>264</c:v>
                </c:pt>
                <c:pt idx="7">
                  <c:v>268</c:v>
                </c:pt>
                <c:pt idx="8">
                  <c:v>251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490304"/>
        <c:axId val="83491840"/>
      </c:lineChart>
      <c:catAx>
        <c:axId val="8349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491840"/>
        <c:crosses val="autoZero"/>
        <c:auto val="1"/>
        <c:lblAlgn val="ctr"/>
        <c:lblOffset val="100"/>
        <c:noMultiLvlLbl val="0"/>
      </c:catAx>
      <c:valAx>
        <c:axId val="83491840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8349030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1246122643760441"/>
          <c:y val="0.8762525156758576"/>
          <c:w val="0.85113886900501068"/>
          <c:h val="0.12374748432414241"/>
        </c:manualLayout>
      </c:layout>
      <c:overlay val="0"/>
      <c:txPr>
        <a:bodyPr/>
        <a:lstStyle/>
        <a:p>
          <a:pPr rtl="0">
            <a:defRPr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0"/>
      </a:pPr>
      <a:endParaRPr lang="bg-BG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Renewable energy shares [%]</a:t>
            </a:r>
          </a:p>
        </c:rich>
      </c:tx>
      <c:layout>
        <c:manualLayout>
          <c:xMode val="edge"/>
          <c:yMode val="edge"/>
          <c:x val="0.23916678596993557"/>
          <c:y val="3.741062624981809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2.471012512013826E-2"/>
          <c:y val="0.14665562748778868"/>
          <c:w val="0.94587873604265327"/>
          <c:h val="0.61302237603310639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[CountryDatasheets_June2015.xlsx]aux!$BR$341</c:f>
              <c:strCache>
                <c:ptCount val="1"/>
                <c:pt idx="0">
                  <c:v>Overall RES with Aviation Cap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[CountryDatasheets_June2015.xlsx]aux!$CH$341:$CP$341</c:f>
              <c:numCache>
                <c:formatCode>0.0%</c:formatCode>
                <c:ptCount val="9"/>
                <c:pt idx="0">
                  <c:v>9.3599230048052998E-2</c:v>
                </c:pt>
                <c:pt idx="1">
                  <c:v>9.5742716634181602E-2</c:v>
                </c:pt>
                <c:pt idx="2">
                  <c:v>9.2410816018715702E-2</c:v>
                </c:pt>
                <c:pt idx="3">
                  <c:v>0.10494194224411001</c:v>
                </c:pt>
                <c:pt idx="4">
                  <c:v>0.121508318252266</c:v>
                </c:pt>
                <c:pt idx="5">
                  <c:v>0.14072569601975901</c:v>
                </c:pt>
                <c:pt idx="6">
                  <c:v>0.14294660091400099</c:v>
                </c:pt>
                <c:pt idx="7">
                  <c:v>0.15974946279930499</c:v>
                </c:pt>
                <c:pt idx="8">
                  <c:v>0.18989731780927899</c:v>
                </c:pt>
              </c:numCache>
            </c:numRef>
          </c:val>
        </c:ser>
        <c:ser>
          <c:idx val="5"/>
          <c:order val="1"/>
          <c:tx>
            <c:strRef>
              <c:f>[CountryDatasheets_June2015.xlsx]aux!$BR$342</c:f>
              <c:strCache>
                <c:ptCount val="1"/>
                <c:pt idx="0">
                  <c:v>RES-H&amp;C - Heating and Cooling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[CountryDatasheets_June2015.xlsx]aux!$CH$342:$CP$342</c:f>
              <c:numCache>
                <c:formatCode>0.0%</c:formatCode>
                <c:ptCount val="9"/>
                <c:pt idx="0">
                  <c:v>0.14263235263012999</c:v>
                </c:pt>
                <c:pt idx="1">
                  <c:v>0.147902238736529</c:v>
                </c:pt>
                <c:pt idx="2">
                  <c:v>0.138624510597639</c:v>
                </c:pt>
                <c:pt idx="3">
                  <c:v>0.17298853711696599</c:v>
                </c:pt>
                <c:pt idx="4">
                  <c:v>0.216851829277244</c:v>
                </c:pt>
                <c:pt idx="5">
                  <c:v>0.24411641598188399</c:v>
                </c:pt>
                <c:pt idx="6">
                  <c:v>0.24884000420570401</c:v>
                </c:pt>
                <c:pt idx="7">
                  <c:v>0.27527632766698501</c:v>
                </c:pt>
                <c:pt idx="8">
                  <c:v>0.29195867442302398</c:v>
                </c:pt>
              </c:numCache>
            </c:numRef>
          </c:val>
        </c:ser>
        <c:ser>
          <c:idx val="0"/>
          <c:order val="2"/>
          <c:tx>
            <c:strRef>
              <c:f>[CountryDatasheets_June2015.xlsx]aux!$BR$343</c:f>
              <c:strCache>
                <c:ptCount val="1"/>
                <c:pt idx="0">
                  <c:v>RES-E - Electricity Generation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[CountryDatasheets_June2015.xlsx]aux!$CH$343:$CP$343</c:f>
              <c:numCache>
                <c:formatCode>0.0%</c:formatCode>
                <c:ptCount val="9"/>
                <c:pt idx="0">
                  <c:v>9.30848034101526E-2</c:v>
                </c:pt>
                <c:pt idx="1">
                  <c:v>9.2852315454996004E-2</c:v>
                </c:pt>
                <c:pt idx="2">
                  <c:v>9.3798013361479998E-2</c:v>
                </c:pt>
                <c:pt idx="3">
                  <c:v>9.9659559485387905E-2</c:v>
                </c:pt>
                <c:pt idx="4">
                  <c:v>0.112686424582051</c:v>
                </c:pt>
                <c:pt idx="5">
                  <c:v>0.12664289154167699</c:v>
                </c:pt>
                <c:pt idx="6">
                  <c:v>0.12889339029788999</c:v>
                </c:pt>
                <c:pt idx="7">
                  <c:v>0.158308159267945</c:v>
                </c:pt>
                <c:pt idx="8">
                  <c:v>0.189060647252181</c:v>
                </c:pt>
              </c:numCache>
            </c:numRef>
          </c:val>
        </c:ser>
        <c:ser>
          <c:idx val="1"/>
          <c:order val="3"/>
          <c:tx>
            <c:strRef>
              <c:f>[CountryDatasheets_June2015.xlsx]aux!$BR$344</c:f>
              <c:strCache>
                <c:ptCount val="1"/>
                <c:pt idx="0">
                  <c:v>RE-T - Transport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dLbls>
            <c:txPr>
              <a:bodyPr rot="-5400000" vert="horz"/>
              <a:lstStyle/>
              <a:p>
                <a:pPr>
                  <a:defRPr sz="11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[CountryDatasheets_June2015.xlsx]aux!$CH$4:$CP$4</c:f>
              <c:numCache>
                <c:formatCode>General</c:formatCode>
                <c:ptCount val="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</c:numCache>
            </c:numRef>
          </c:cat>
          <c:val>
            <c:numRef>
              <c:f>[CountryDatasheets_June2015.xlsx]aux!$CH$344:$CP$344</c:f>
              <c:numCache>
                <c:formatCode>0.0%</c:formatCode>
                <c:ptCount val="9"/>
                <c:pt idx="0">
                  <c:v>3.4956911266980899E-3</c:v>
                </c:pt>
                <c:pt idx="1">
                  <c:v>5.6362743373230698E-3</c:v>
                </c:pt>
                <c:pt idx="2">
                  <c:v>4.43890584301201E-3</c:v>
                </c:pt>
                <c:pt idx="3">
                  <c:v>4.8644335415673296E-3</c:v>
                </c:pt>
                <c:pt idx="4">
                  <c:v>5.4467726957628804E-3</c:v>
                </c:pt>
                <c:pt idx="5">
                  <c:v>9.9202796765770103E-3</c:v>
                </c:pt>
                <c:pt idx="6">
                  <c:v>3.7697050720453301E-3</c:v>
                </c:pt>
                <c:pt idx="7">
                  <c:v>2.68968282422346E-3</c:v>
                </c:pt>
                <c:pt idx="8">
                  <c:v>5.62871006389975E-2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623936"/>
        <c:axId val="83625472"/>
      </c:barChart>
      <c:catAx>
        <c:axId val="8362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83625472"/>
        <c:crosses val="autoZero"/>
        <c:auto val="1"/>
        <c:lblAlgn val="ctr"/>
        <c:lblOffset val="100"/>
        <c:noMultiLvlLbl val="0"/>
      </c:catAx>
      <c:valAx>
        <c:axId val="83625472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extTo"/>
        <c:crossAx val="83623936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4.5227829164131629E-2"/>
          <c:y val="0.8947710395949372"/>
          <c:w val="0.89999994121675442"/>
          <c:h val="0.1052289896787876"/>
        </c:manualLayout>
      </c:layout>
      <c:overlay val="0"/>
      <c:txPr>
        <a:bodyPr/>
        <a:lstStyle/>
        <a:p>
          <a:pPr rtl="0">
            <a:defRPr sz="120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GHG emissions [mio t]</a:t>
            </a:r>
          </a:p>
        </c:rich>
      </c:tx>
      <c:layout>
        <c:manualLayout>
          <c:xMode val="edge"/>
          <c:yMode val="edge"/>
          <c:x val="0.19674254354569315"/>
          <c:y val="3.741062624981809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063159150560724"/>
          <c:y val="0.10221107720684244"/>
          <c:w val="0.83157217847769038"/>
          <c:h val="0.61302237603310639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[CountryDatasheets_June2015.xlsx]aux!$BR$363</c:f>
              <c:strCache>
                <c:ptCount val="1"/>
                <c:pt idx="0">
                  <c:v>Fuel Combustion Activites</c:v>
                </c:pt>
              </c:strCache>
            </c:strRef>
          </c:tx>
          <c:spPr>
            <a:ln>
              <a:noFill/>
            </a:ln>
          </c:spPr>
          <c:invertIfNegative val="0"/>
          <c:dLbls>
            <c:txPr>
              <a:bodyPr rot="-5400000" vert="horz"/>
              <a:lstStyle/>
              <a:p>
                <a:pPr>
                  <a:defRPr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[CountryDatasheets_June2015.xlsx]aux!$CC$363:$CO$363</c:f>
              <c:numCache>
                <c:formatCode>#,##0.0</c:formatCode>
                <c:ptCount val="13"/>
                <c:pt idx="0">
                  <c:v>42.355267970000007</c:v>
                </c:pt>
                <c:pt idx="1">
                  <c:v>46.015586530000007</c:v>
                </c:pt>
                <c:pt idx="2">
                  <c:v>43.496114339999998</c:v>
                </c:pt>
                <c:pt idx="3">
                  <c:v>47.290281010000001</c:v>
                </c:pt>
                <c:pt idx="4">
                  <c:v>45.938217599999994</c:v>
                </c:pt>
                <c:pt idx="5">
                  <c:v>46.636578500000006</c:v>
                </c:pt>
                <c:pt idx="6">
                  <c:v>47.777487879999995</c:v>
                </c:pt>
                <c:pt idx="7">
                  <c:v>51.454851500000011</c:v>
                </c:pt>
                <c:pt idx="8">
                  <c:v>50.631362709999991</c:v>
                </c:pt>
                <c:pt idx="9">
                  <c:v>44.56289395000001</c:v>
                </c:pt>
                <c:pt idx="10">
                  <c:v>46.699163279999993</c:v>
                </c:pt>
                <c:pt idx="11">
                  <c:v>52.162998504638665</c:v>
                </c:pt>
                <c:pt idx="12">
                  <c:v>47.169682160000001</c:v>
                </c:pt>
              </c:numCache>
            </c:numRef>
          </c:val>
        </c:ser>
        <c:ser>
          <c:idx val="5"/>
          <c:order val="1"/>
          <c:tx>
            <c:strRef>
              <c:f>[CountryDatasheets_June2015.xlsx]aux!$BR$371</c:f>
              <c:strCache>
                <c:ptCount val="1"/>
                <c:pt idx="0">
                  <c:v>Industrial Processes and Solvent Use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[CountryDatasheets_June2015.xlsx]aux!$CC$371:$CO$371</c:f>
              <c:numCache>
                <c:formatCode>#,##0.0</c:formatCode>
                <c:ptCount val="13"/>
                <c:pt idx="0">
                  <c:v>6.3034615899999995</c:v>
                </c:pt>
                <c:pt idx="1">
                  <c:v>6.2231793500000006</c:v>
                </c:pt>
                <c:pt idx="2">
                  <c:v>5.6364546600000001</c:v>
                </c:pt>
                <c:pt idx="3">
                  <c:v>6.2609103400000006</c:v>
                </c:pt>
                <c:pt idx="4">
                  <c:v>6.2986048600000002</c:v>
                </c:pt>
                <c:pt idx="5">
                  <c:v>6.6898319299999995</c:v>
                </c:pt>
                <c:pt idx="6">
                  <c:v>6.5121175500000001</c:v>
                </c:pt>
                <c:pt idx="7">
                  <c:v>6.9047118300000001</c:v>
                </c:pt>
                <c:pt idx="8">
                  <c:v>6.0296795000000003</c:v>
                </c:pt>
                <c:pt idx="9">
                  <c:v>3.2670885699999999</c:v>
                </c:pt>
                <c:pt idx="10">
                  <c:v>3.6200959699999999</c:v>
                </c:pt>
                <c:pt idx="11">
                  <c:v>4.0334385452270505</c:v>
                </c:pt>
                <c:pt idx="12">
                  <c:v>3.9362156600000002</c:v>
                </c:pt>
              </c:numCache>
            </c:numRef>
          </c:val>
        </c:ser>
        <c:ser>
          <c:idx val="0"/>
          <c:order val="2"/>
          <c:tx>
            <c:strRef>
              <c:f>[CountryDatasheets_June2015.xlsx]aux!$BR$372</c:f>
              <c:strCache>
                <c:ptCount val="1"/>
                <c:pt idx="0">
                  <c:v>Agriculture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[CountryDatasheets_June2015.xlsx]aux!$CC$372:$CO$372</c:f>
              <c:numCache>
                <c:formatCode>#,##0.0</c:formatCode>
                <c:ptCount val="13"/>
                <c:pt idx="0">
                  <c:v>6.1980223599999995</c:v>
                </c:pt>
                <c:pt idx="1">
                  <c:v>5.9608439200000003</c:v>
                </c:pt>
                <c:pt idx="2">
                  <c:v>6.1049637900000002</c:v>
                </c:pt>
                <c:pt idx="3">
                  <c:v>5.9191702199999998</c:v>
                </c:pt>
                <c:pt idx="4">
                  <c:v>6.4752554499999997</c:v>
                </c:pt>
                <c:pt idx="5">
                  <c:v>6.1513201300000002</c:v>
                </c:pt>
                <c:pt idx="6">
                  <c:v>6.0347796300000001</c:v>
                </c:pt>
                <c:pt idx="7">
                  <c:v>5.9485367599999996</c:v>
                </c:pt>
                <c:pt idx="8">
                  <c:v>6.12400301</c:v>
                </c:pt>
                <c:pt idx="9">
                  <c:v>5.9252919500000001</c:v>
                </c:pt>
                <c:pt idx="10">
                  <c:v>6.1256733700000003</c:v>
                </c:pt>
                <c:pt idx="11">
                  <c:v>6.0919042968749997</c:v>
                </c:pt>
                <c:pt idx="12">
                  <c:v>6.3250828099999996</c:v>
                </c:pt>
              </c:numCache>
            </c:numRef>
          </c:val>
        </c:ser>
        <c:ser>
          <c:idx val="1"/>
          <c:order val="3"/>
          <c:tx>
            <c:strRef>
              <c:f>[CountryDatasheets_June2015.xlsx]aux!$BR$373</c:f>
              <c:strCache>
                <c:ptCount val="1"/>
                <c:pt idx="0">
                  <c:v>Waste and Other</c:v>
                </c:pt>
              </c:strCache>
            </c:strRef>
          </c:tx>
          <c:invertIfNegative val="0"/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[CountryDatasheets_June2015.xlsx]aux!$CC$373:$CO$373</c:f>
              <c:numCache>
                <c:formatCode>#,##0.0</c:formatCode>
                <c:ptCount val="13"/>
                <c:pt idx="0">
                  <c:v>4.6140938500000006</c:v>
                </c:pt>
                <c:pt idx="1">
                  <c:v>4.44320468</c:v>
                </c:pt>
                <c:pt idx="2">
                  <c:v>4.4113942399999999</c:v>
                </c:pt>
                <c:pt idx="3">
                  <c:v>4.9192199800000003</c:v>
                </c:pt>
                <c:pt idx="4">
                  <c:v>4.8801426299999999</c:v>
                </c:pt>
                <c:pt idx="5">
                  <c:v>4.2339951300000003</c:v>
                </c:pt>
                <c:pt idx="6">
                  <c:v>4.1803005300000002</c:v>
                </c:pt>
                <c:pt idx="7">
                  <c:v>4.1146297499999998</c:v>
                </c:pt>
                <c:pt idx="8">
                  <c:v>4.0576546999999996</c:v>
                </c:pt>
                <c:pt idx="9">
                  <c:v>3.96999316</c:v>
                </c:pt>
                <c:pt idx="10">
                  <c:v>3.8271054699999998</c:v>
                </c:pt>
                <c:pt idx="11">
                  <c:v>3.7074057617187499</c:v>
                </c:pt>
                <c:pt idx="12">
                  <c:v>3.6146457700000001</c:v>
                </c:pt>
              </c:numCache>
            </c:numRef>
          </c:val>
        </c:ser>
        <c:ser>
          <c:idx val="2"/>
          <c:order val="4"/>
          <c:tx>
            <c:strRef>
              <c:f>[CountryDatasheets_June2015.xlsx]aux!$BR$374</c:f>
              <c:strCache>
                <c:ptCount val="1"/>
                <c:pt idx="0">
                  <c:v>International Aviation</c:v>
                </c:pt>
              </c:strCache>
            </c:strRef>
          </c:tx>
          <c:invertIfNegative val="0"/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[CountryDatasheets_June2015.xlsx]aux!$CC$374:$CO$374</c:f>
              <c:numCache>
                <c:formatCode>#,##0.0</c:formatCode>
                <c:ptCount val="13"/>
                <c:pt idx="0">
                  <c:v>0.24516531</c:v>
                </c:pt>
                <c:pt idx="1">
                  <c:v>0.31674266999999995</c:v>
                </c:pt>
                <c:pt idx="2">
                  <c:v>0.37915082999999999</c:v>
                </c:pt>
                <c:pt idx="3">
                  <c:v>0.48492063000000002</c:v>
                </c:pt>
                <c:pt idx="4">
                  <c:v>0.46755394</c:v>
                </c:pt>
                <c:pt idx="5">
                  <c:v>0.57350327000000001</c:v>
                </c:pt>
                <c:pt idx="6">
                  <c:v>0.54882433000000008</c:v>
                </c:pt>
                <c:pt idx="7">
                  <c:v>0.55419501000000004</c:v>
                </c:pt>
                <c:pt idx="8">
                  <c:v>0.64437816000000003</c:v>
                </c:pt>
                <c:pt idx="9">
                  <c:v>0.46393995999999998</c:v>
                </c:pt>
                <c:pt idx="10">
                  <c:v>0.51056637000000005</c:v>
                </c:pt>
                <c:pt idx="11">
                  <c:v>0.51686529541015602</c:v>
                </c:pt>
                <c:pt idx="12">
                  <c:v>0.49789017999999996</c:v>
                </c:pt>
              </c:numCache>
            </c:numRef>
          </c:val>
        </c:ser>
        <c:ser>
          <c:idx val="3"/>
          <c:order val="5"/>
          <c:tx>
            <c:strRef>
              <c:f>[CountryDatasheets_June2015.xlsx]aux!$BR$375</c:f>
              <c:strCache>
                <c:ptCount val="1"/>
                <c:pt idx="0">
                  <c:v>International Maritime Transport</c:v>
                </c:pt>
              </c:strCache>
            </c:strRef>
          </c:tx>
          <c:spPr>
            <a:ln>
              <a:noFill/>
            </a:ln>
          </c:spPr>
          <c:invertIfNegative val="0"/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[CountryDatasheets_June2015.xlsx]aux!$CC$375:$CO$375</c:f>
              <c:numCache>
                <c:formatCode>#,##0.0</c:formatCode>
                <c:ptCount val="13"/>
                <c:pt idx="0">
                  <c:v>0.20267993999999998</c:v>
                </c:pt>
                <c:pt idx="1">
                  <c:v>0.30502170000000001</c:v>
                </c:pt>
                <c:pt idx="2">
                  <c:v>0.33252177999999999</c:v>
                </c:pt>
                <c:pt idx="3">
                  <c:v>0.43386174999999999</c:v>
                </c:pt>
                <c:pt idx="4">
                  <c:v>0.36419052000000002</c:v>
                </c:pt>
                <c:pt idx="5">
                  <c:v>0.34835615000000003</c:v>
                </c:pt>
                <c:pt idx="6">
                  <c:v>0.33226033999999999</c:v>
                </c:pt>
                <c:pt idx="7">
                  <c:v>0.16467745</c:v>
                </c:pt>
                <c:pt idx="8">
                  <c:v>0.40238715000000003</c:v>
                </c:pt>
                <c:pt idx="9">
                  <c:v>0.71264450999999995</c:v>
                </c:pt>
                <c:pt idx="10">
                  <c:v>0.35643563</c:v>
                </c:pt>
                <c:pt idx="11">
                  <c:v>0.26973410034179701</c:v>
                </c:pt>
                <c:pt idx="12">
                  <c:v>0.22171379999999999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61792"/>
        <c:axId val="83771776"/>
      </c:barChart>
      <c:catAx>
        <c:axId val="8376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3771776"/>
        <c:crosses val="autoZero"/>
        <c:auto val="1"/>
        <c:lblAlgn val="ctr"/>
        <c:lblOffset val="100"/>
        <c:noMultiLvlLbl val="0"/>
      </c:catAx>
      <c:valAx>
        <c:axId val="83771776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83761792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3.9733953710331671E-2"/>
          <c:y val="0.8762525156758576"/>
          <c:w val="0.96026604628966838"/>
          <c:h val="0.12374748432414241"/>
        </c:manualLayout>
      </c:layout>
      <c:overlay val="0"/>
      <c:txPr>
        <a:bodyPr/>
        <a:lstStyle/>
        <a:p>
          <a:pPr rtl="0">
            <a:defRPr sz="140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GHG emissions from fuel combustion activities [mio t]</a:t>
            </a:r>
          </a:p>
        </c:rich>
      </c:tx>
      <c:layout>
        <c:manualLayout>
          <c:xMode val="edge"/>
          <c:yMode val="edge"/>
          <c:x val="0.28689671783416709"/>
          <c:y val="3.370692146600217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3063159150560724"/>
          <c:y val="0.10221107720684244"/>
          <c:w val="0.83157217847769038"/>
          <c:h val="0.61302237603310639"/>
        </c:manualLayout>
      </c:layout>
      <c:lineChart>
        <c:grouping val="standard"/>
        <c:varyColors val="0"/>
        <c:ser>
          <c:idx val="4"/>
          <c:order val="0"/>
          <c:tx>
            <c:strRef>
              <c:f>[CountryDatasheets_June2015.xlsx]aux!$BR$364</c:f>
              <c:strCache>
                <c:ptCount val="1"/>
                <c:pt idx="0">
                  <c:v>Energy Industries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[CountryDatasheets_June2015.xlsx]aux!$CC$364:$CO$364</c:f>
              <c:numCache>
                <c:formatCode>#,##0.0</c:formatCode>
                <c:ptCount val="13"/>
                <c:pt idx="0">
                  <c:v>24.071536980000001</c:v>
                </c:pt>
                <c:pt idx="1">
                  <c:v>27.954163990000001</c:v>
                </c:pt>
                <c:pt idx="2">
                  <c:v>25.285729019999998</c:v>
                </c:pt>
                <c:pt idx="3">
                  <c:v>27.166776870000003</c:v>
                </c:pt>
                <c:pt idx="4">
                  <c:v>26.862167369999998</c:v>
                </c:pt>
                <c:pt idx="5">
                  <c:v>27.043583810000001</c:v>
                </c:pt>
                <c:pt idx="6">
                  <c:v>27.356306849999999</c:v>
                </c:pt>
                <c:pt idx="7">
                  <c:v>30.67904699</c:v>
                </c:pt>
                <c:pt idx="8">
                  <c:v>32.203486210000001</c:v>
                </c:pt>
                <c:pt idx="9">
                  <c:v>29.624187809999999</c:v>
                </c:pt>
                <c:pt idx="10">
                  <c:v>31.546903869999998</c:v>
                </c:pt>
                <c:pt idx="11">
                  <c:v>36.360140625</c:v>
                </c:pt>
                <c:pt idx="12">
                  <c:v>31.572628379999998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[CountryDatasheets_June2015.xlsx]aux!$BR$365</c:f>
              <c:strCache>
                <c:ptCount val="1"/>
                <c:pt idx="0">
                  <c:v>Manufacturing Industries and Construction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[CountryDatasheets_June2015.xlsx]aux!$CC$365:$CO$365</c:f>
              <c:numCache>
                <c:formatCode>#,##0.0</c:formatCode>
                <c:ptCount val="13"/>
                <c:pt idx="0">
                  <c:v>8.4789087599999995</c:v>
                </c:pt>
                <c:pt idx="1">
                  <c:v>8.4558909600000014</c:v>
                </c:pt>
                <c:pt idx="2">
                  <c:v>7.9717943499999997</c:v>
                </c:pt>
                <c:pt idx="3">
                  <c:v>9.0436573399999993</c:v>
                </c:pt>
                <c:pt idx="4">
                  <c:v>8.3596901700000004</c:v>
                </c:pt>
                <c:pt idx="5">
                  <c:v>8.0649851300000002</c:v>
                </c:pt>
                <c:pt idx="6">
                  <c:v>8.1245065699999994</c:v>
                </c:pt>
                <c:pt idx="7">
                  <c:v>8.8104913099999997</c:v>
                </c:pt>
                <c:pt idx="8">
                  <c:v>6.3184047200000002</c:v>
                </c:pt>
                <c:pt idx="9">
                  <c:v>3.6210389300000001</c:v>
                </c:pt>
                <c:pt idx="10">
                  <c:v>3.7943544999999999</c:v>
                </c:pt>
                <c:pt idx="11">
                  <c:v>3.6261503906249999</c:v>
                </c:pt>
                <c:pt idx="12">
                  <c:v>3.3498973799999998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[CountryDatasheets_June2015.xlsx]aux!$BR$366</c:f>
              <c:strCache>
                <c:ptCount val="1"/>
                <c:pt idx="0">
                  <c:v>Transport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[CountryDatasheets_June2015.xlsx]aux!$CC$366:$CO$366</c:f>
              <c:numCache>
                <c:formatCode>#,##0.0</c:formatCode>
                <c:ptCount val="13"/>
                <c:pt idx="0">
                  <c:v>5.7395518899999995</c:v>
                </c:pt>
                <c:pt idx="1">
                  <c:v>5.87821382</c:v>
                </c:pt>
                <c:pt idx="2">
                  <c:v>6.1220409699999996</c:v>
                </c:pt>
                <c:pt idx="3">
                  <c:v>6.7073476300000001</c:v>
                </c:pt>
                <c:pt idx="4">
                  <c:v>7.0067798199999993</c:v>
                </c:pt>
                <c:pt idx="5">
                  <c:v>7.6966352900000006</c:v>
                </c:pt>
                <c:pt idx="6">
                  <c:v>8.28951466</c:v>
                </c:pt>
                <c:pt idx="7">
                  <c:v>8.1267937400000001</c:v>
                </c:pt>
                <c:pt idx="8">
                  <c:v>8.5169942499999998</c:v>
                </c:pt>
                <c:pt idx="9">
                  <c:v>8.1807191400000008</c:v>
                </c:pt>
                <c:pt idx="10">
                  <c:v>7.9369590799999994</c:v>
                </c:pt>
                <c:pt idx="11">
                  <c:v>8.1278574218749995</c:v>
                </c:pt>
                <c:pt idx="12">
                  <c:v>8.4200866100000002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[CountryDatasheets_June2015.xlsx]aux!$BR$367</c:f>
              <c:strCache>
                <c:ptCount val="1"/>
                <c:pt idx="0">
                  <c:v>Commercial/Institutional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[CountryDatasheets_June2015.xlsx]aux!$CC$367:$CO$367</c:f>
              <c:numCache>
                <c:formatCode>#,##0.0</c:formatCode>
                <c:ptCount val="13"/>
                <c:pt idx="0">
                  <c:v>0.32034537999999996</c:v>
                </c:pt>
                <c:pt idx="1">
                  <c:v>0.56598978</c:v>
                </c:pt>
                <c:pt idx="2">
                  <c:v>0.38716455</c:v>
                </c:pt>
                <c:pt idx="3">
                  <c:v>0.29061853999999998</c:v>
                </c:pt>
                <c:pt idx="4">
                  <c:v>0.20526940999999999</c:v>
                </c:pt>
                <c:pt idx="5">
                  <c:v>0.23428167</c:v>
                </c:pt>
                <c:pt idx="6">
                  <c:v>0.38536532999999995</c:v>
                </c:pt>
                <c:pt idx="7">
                  <c:v>0.32746491</c:v>
                </c:pt>
                <c:pt idx="8">
                  <c:v>0.40629307999999997</c:v>
                </c:pt>
                <c:pt idx="9">
                  <c:v>0.37845827000000004</c:v>
                </c:pt>
                <c:pt idx="10">
                  <c:v>0.34414859999999997</c:v>
                </c:pt>
                <c:pt idx="11">
                  <c:v>0.31976199340820299</c:v>
                </c:pt>
                <c:pt idx="12">
                  <c:v>0.32341547999999998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[CountryDatasheets_June2015.xlsx]aux!$BR$368</c:f>
              <c:strCache>
                <c:ptCount val="1"/>
                <c:pt idx="0">
                  <c:v>Residential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[CountryDatasheets_June2015.xlsx]aux!$CC$368:$CO$368</c:f>
              <c:numCache>
                <c:formatCode>#,##0.0</c:formatCode>
                <c:ptCount val="13"/>
                <c:pt idx="0">
                  <c:v>1.21495208</c:v>
                </c:pt>
                <c:pt idx="1">
                  <c:v>0.85122400000000009</c:v>
                </c:pt>
                <c:pt idx="2">
                  <c:v>1.45033773</c:v>
                </c:pt>
                <c:pt idx="3">
                  <c:v>1.71992751</c:v>
                </c:pt>
                <c:pt idx="4">
                  <c:v>1.38580149</c:v>
                </c:pt>
                <c:pt idx="5">
                  <c:v>1.29361561</c:v>
                </c:pt>
                <c:pt idx="6">
                  <c:v>1.4078850399999998</c:v>
                </c:pt>
                <c:pt idx="7">
                  <c:v>1.2610272</c:v>
                </c:pt>
                <c:pt idx="8">
                  <c:v>1.21068116</c:v>
                </c:pt>
                <c:pt idx="9">
                  <c:v>0.98474722999999997</c:v>
                </c:pt>
                <c:pt idx="10">
                  <c:v>1.2114566600000001</c:v>
                </c:pt>
                <c:pt idx="11">
                  <c:v>1.45855712890625</c:v>
                </c:pt>
                <c:pt idx="12">
                  <c:v>1.4308189099999999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[CountryDatasheets_June2015.xlsx]aux!$BR$369</c:f>
              <c:strCache>
                <c:ptCount val="1"/>
                <c:pt idx="0">
                  <c:v>Agriculture/Forestry/Fisheries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[CountryDatasheets_June2015.xlsx]aux!$CC$369:$CO$369</c:f>
              <c:numCache>
                <c:formatCode>#,##0.0</c:formatCode>
                <c:ptCount val="13"/>
                <c:pt idx="0">
                  <c:v>0.86064158000000002</c:v>
                </c:pt>
                <c:pt idx="1">
                  <c:v>0.78147528999999993</c:v>
                </c:pt>
                <c:pt idx="2">
                  <c:v>0.79231021000000001</c:v>
                </c:pt>
                <c:pt idx="3">
                  <c:v>0.79491573999999998</c:v>
                </c:pt>
                <c:pt idx="4">
                  <c:v>0.77847659999999996</c:v>
                </c:pt>
                <c:pt idx="5">
                  <c:v>0.84655979000000003</c:v>
                </c:pt>
                <c:pt idx="6">
                  <c:v>0.83238556000000008</c:v>
                </c:pt>
                <c:pt idx="7">
                  <c:v>0.74294813000000004</c:v>
                </c:pt>
                <c:pt idx="8">
                  <c:v>0.47573031999999998</c:v>
                </c:pt>
                <c:pt idx="9">
                  <c:v>0.47440264999999998</c:v>
                </c:pt>
                <c:pt idx="10">
                  <c:v>0.45730257999999996</c:v>
                </c:pt>
                <c:pt idx="11">
                  <c:v>0.499951354980469</c:v>
                </c:pt>
                <c:pt idx="12">
                  <c:v>0.49028053999999999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[CountryDatasheets_June2015.xlsx]aux!$BR$370</c:f>
              <c:strCache>
                <c:ptCount val="1"/>
                <c:pt idx="0">
                  <c:v>Other Combustion and Fugitive Emissions</c:v>
                </c:pt>
              </c:strCache>
            </c:strRef>
          </c:tx>
          <c:marker>
            <c:symbol val="none"/>
          </c:marker>
          <c:cat>
            <c:numRef>
              <c:f>[CountryDatasheets_June2015.xlsx]aux!$CC$4:$CO$4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[CountryDatasheets_June2015.xlsx]aux!$CC$370:$CO$370</c:f>
              <c:numCache>
                <c:formatCode>#,##0.0</c:formatCode>
                <c:ptCount val="13"/>
                <c:pt idx="0">
                  <c:v>1.6693313000000001</c:v>
                </c:pt>
                <c:pt idx="1">
                  <c:v>1.5286286899999999</c:v>
                </c:pt>
                <c:pt idx="2">
                  <c:v>1.48673751</c:v>
                </c:pt>
                <c:pt idx="3">
                  <c:v>1.5670373799999999</c:v>
                </c:pt>
                <c:pt idx="4">
                  <c:v>1.3400327400000001</c:v>
                </c:pt>
                <c:pt idx="5">
                  <c:v>1.4569172000000001</c:v>
                </c:pt>
                <c:pt idx="6">
                  <c:v>1.3815238700000001</c:v>
                </c:pt>
                <c:pt idx="7">
                  <c:v>1.5070792200000001</c:v>
                </c:pt>
                <c:pt idx="8">
                  <c:v>1.49977297</c:v>
                </c:pt>
                <c:pt idx="9">
                  <c:v>1.29933992</c:v>
                </c:pt>
                <c:pt idx="10">
                  <c:v>1.40803799</c:v>
                </c:pt>
                <c:pt idx="11">
                  <c:v>1.77057958984375</c:v>
                </c:pt>
                <c:pt idx="12">
                  <c:v>1.5825548599999999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18368"/>
        <c:axId val="83819904"/>
      </c:lineChart>
      <c:catAx>
        <c:axId val="83818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83819904"/>
        <c:crosses val="autoZero"/>
        <c:auto val="1"/>
        <c:lblAlgn val="ctr"/>
        <c:lblOffset val="100"/>
        <c:noMultiLvlLbl val="0"/>
      </c:catAx>
      <c:valAx>
        <c:axId val="83819904"/>
        <c:scaling>
          <c:orientation val="minMax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bg-BG"/>
          </a:p>
        </c:txPr>
        <c:crossAx val="83818368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3.9733978481553696E-2"/>
          <c:y val="0.8206969439186188"/>
          <c:w val="0.94490468737079003"/>
          <c:h val="0.17930300933410287"/>
        </c:manualLayout>
      </c:layout>
      <c:overlay val="0"/>
      <c:txPr>
        <a:bodyPr/>
        <a:lstStyle/>
        <a:p>
          <a:pPr rtl="0">
            <a:defRPr sz="1400" b="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Final energy consumption by fuel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26937732330969943"/>
          <c:y val="0.19537522957083447"/>
          <c:w val="0.51720644647925795"/>
          <c:h val="0.6128827060156354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$135;[CountryDatasheets_June2015.xlsx]aux!$BR$136;[CountryDatasheets_June2015.xlsx]aux!$BR$137;[CountryDatasheets_June2015.xlsx]aux!$BR$138;[CountryDatasheets_June2015.xlsx]aux!$BR$142;[CountryDatasheets_June2015.xlsx]aux!$BR$143;[CountryDatasheets_June2015.xlsx]aux!$BR$144)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Renewables</c:v>
                </c:pt>
                <c:pt idx="4">
                  <c:v>Electricity</c:v>
                </c:pt>
                <c:pt idx="5">
                  <c:v>Derived heat</c:v>
                </c:pt>
                <c:pt idx="6">
                  <c:v>Wastes, Non-Renewable</c:v>
                </c:pt>
              </c:strCache>
            </c:strRef>
          </c:cat>
          <c:val>
            <c:numRef>
              <c:f>([CountryDatasheets_June2015.xlsx]aux!$CH$135;[CountryDatasheets_June2015.xlsx]aux!$CH$136;[CountryDatasheets_June2015.xlsx]aux!$CH$137;[CountryDatasheets_June2015.xlsx]aux!$CH$138;[CountryDatasheets_June2015.xlsx]aux!$CH$142;[CountryDatasheets_June2015.xlsx]aux!$CH$143;[CountryDatasheets_June2015.xlsx]aux!$CH$144)</c:f>
              <c:numCache>
                <c:formatCode>#,##0.0</c:formatCode>
                <c:ptCount val="7"/>
                <c:pt idx="0">
                  <c:v>0.97799999999999998</c:v>
                </c:pt>
                <c:pt idx="1">
                  <c:v>3.7149999999999999</c:v>
                </c:pt>
                <c:pt idx="2">
                  <c:v>1.5649999999999999</c:v>
                </c:pt>
                <c:pt idx="3">
                  <c:v>0.72299999999999998</c:v>
                </c:pt>
                <c:pt idx="4">
                  <c:v>2.2109999999999999</c:v>
                </c:pt>
                <c:pt idx="5">
                  <c:v>0.93899999999999995</c:v>
                </c:pt>
                <c:pt idx="6">
                  <c:v>5.3999999999999999E-2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523909459179903"/>
          <c:y val="0.80878540316508696"/>
          <c:w val="0.85115002942012596"/>
          <c:h val="0.1912145968349130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Final energy consumption by sector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011645024085589"/>
          <c:y val="0.15607573053368329"/>
          <c:w val="0.58830678910728096"/>
          <c:h val="0.6635164638511095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([CountryDatasheets_June2015.xlsx]aux!$BR$146;[CountryDatasheets_June2015.xlsx]aux!$BR$160;[CountryDatasheets_June2015.xlsx]aux!$BR$167;[CountryDatasheets_June2015.xlsx]aux!$BR$168;[CountryDatasheets_June2015.xlsx]aux!$BR$169;[CountryDatasheets_June2015.xlsx]aux!$BR$170)</c:f>
              <c:strCache>
                <c:ptCount val="6"/>
                <c:pt idx="0">
                  <c:v>Industry</c:v>
                </c:pt>
                <c:pt idx="1">
                  <c:v>Transport</c:v>
                </c:pt>
                <c:pt idx="2">
                  <c:v>Households</c:v>
                </c:pt>
                <c:pt idx="3">
                  <c:v>Services</c:v>
                </c:pt>
                <c:pt idx="4">
                  <c:v>Agriculture and Fishing</c:v>
                </c:pt>
                <c:pt idx="5">
                  <c:v>Other</c:v>
                </c:pt>
              </c:strCache>
            </c:strRef>
          </c:cat>
          <c:val>
            <c:numRef>
              <c:f>([CountryDatasheets_June2015.xlsx]aux!$CH$146;[CountryDatasheets_June2015.xlsx]aux!$CH$160;[CountryDatasheets_June2015.xlsx]aux!$CH$167;[CountryDatasheets_June2015.xlsx]aux!$CH$168;[CountryDatasheets_June2015.xlsx]aux!$CH$169;[CountryDatasheets_June2015.xlsx]aux!$CH$170)</c:f>
              <c:numCache>
                <c:formatCode>#,##0.0</c:formatCode>
                <c:ptCount val="6"/>
                <c:pt idx="0">
                  <c:v>4.0389999999999997</c:v>
                </c:pt>
                <c:pt idx="1">
                  <c:v>2.9020000000000001</c:v>
                </c:pt>
                <c:pt idx="2">
                  <c:v>2.117</c:v>
                </c:pt>
                <c:pt idx="3">
                  <c:v>0.82399999999999995</c:v>
                </c:pt>
                <c:pt idx="4">
                  <c:v>0.30399999999999999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0564567991446901"/>
          <c:y val="0.7663198703176457"/>
          <c:w val="0.82054330107120199"/>
          <c:h val="0.2033771923901242"/>
        </c:manualLayout>
      </c:layout>
      <c:overlay val="0"/>
      <c:txPr>
        <a:bodyPr/>
        <a:lstStyle/>
        <a:p>
          <a:pPr>
            <a:defRPr sz="110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baseline="0">
                <a:effectLst/>
              </a:rPr>
              <a:t>Final energy consumption by sector</a:t>
            </a:r>
            <a:endParaRPr lang="en-GB" sz="1400">
              <a:effectLst/>
            </a:endParaRPr>
          </a:p>
        </c:rich>
      </c:tx>
      <c:layout>
        <c:manualLayout>
          <c:xMode val="edge"/>
          <c:yMode val="edge"/>
          <c:x val="0.22962685608354899"/>
          <c:y val="3.278688524590164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217297138556982"/>
          <c:y val="0.13419015246045063"/>
          <c:w val="0.6017408781081206"/>
          <c:h val="0.678667979002624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([CountryDatasheets_June2015.xlsx]aux!$BR$146;[CountryDatasheets_June2015.xlsx]aux!$BR$160;[CountryDatasheets_June2015.xlsx]aux!$BR$167;[CountryDatasheets_June2015.xlsx]aux!$BR$168;[CountryDatasheets_June2015.xlsx]aux!$BR$169;[CountryDatasheets_June2015.xlsx]aux!$BR$170)</c:f>
              <c:strCache>
                <c:ptCount val="6"/>
                <c:pt idx="0">
                  <c:v>Industry</c:v>
                </c:pt>
                <c:pt idx="1">
                  <c:v>Transport</c:v>
                </c:pt>
                <c:pt idx="2">
                  <c:v>Households</c:v>
                </c:pt>
                <c:pt idx="3">
                  <c:v>Services</c:v>
                </c:pt>
                <c:pt idx="4">
                  <c:v>Agriculture and Fishing</c:v>
                </c:pt>
                <c:pt idx="5">
                  <c:v>Other</c:v>
                </c:pt>
              </c:strCache>
            </c:strRef>
          </c:cat>
          <c:val>
            <c:numRef>
              <c:f>([CountryDatasheets_June2015.xlsx]aux!$CP$146;[CountryDatasheets_June2015.xlsx]aux!$CP$160;[CountryDatasheets_June2015.xlsx]aux!$CP$167;[CountryDatasheets_June2015.xlsx]aux!$CP$168;[CountryDatasheets_June2015.xlsx]aux!$CP$169;[CountryDatasheets_June2015.xlsx]aux!$CP$170)</c:f>
              <c:numCache>
                <c:formatCode>#,##0.0</c:formatCode>
                <c:ptCount val="6"/>
                <c:pt idx="0">
                  <c:v>2.589</c:v>
                </c:pt>
                <c:pt idx="1">
                  <c:v>2.778</c:v>
                </c:pt>
                <c:pt idx="2">
                  <c:v>2.2450000000000001</c:v>
                </c:pt>
                <c:pt idx="3">
                  <c:v>0.96299999999999997</c:v>
                </c:pt>
                <c:pt idx="4">
                  <c:v>0.19400000000000001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9.3375895489903368E-2"/>
          <c:y val="0.74690768659861251"/>
          <c:w val="0.87576244217588384"/>
          <c:h val="0.23036503114432053"/>
        </c:manualLayout>
      </c:layout>
      <c:overlay val="0"/>
      <c:txPr>
        <a:bodyPr/>
        <a:lstStyle/>
        <a:p>
          <a:pPr rtl="0">
            <a:defRPr sz="1100"/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GB" sz="1400" b="1" i="0" baseline="0">
                <a:effectLst/>
              </a:rPr>
              <a:t>Gross electricity generation by fuel</a:t>
            </a:r>
            <a:endParaRPr lang="en-GB" sz="1100">
              <a:effectLst/>
            </a:endParaRPr>
          </a:p>
        </c:rich>
      </c:tx>
      <c:layout>
        <c:manualLayout>
          <c:xMode val="edge"/>
          <c:yMode val="edge"/>
          <c:x val="0.21465135497861257"/>
          <c:y val="5.39083557951482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301691822527224"/>
          <c:y val="0.15878656677349293"/>
          <c:w val="0.59838235585791066"/>
          <c:h val="0.674880100214745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6"/>
              <c:delete val="1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$175;[CountryDatasheets_June2015.xlsx]aux!$BR$176;[CountryDatasheets_June2015.xlsx]aux!$BR$177;[CountryDatasheets_June2015.xlsx]aux!$BR$178;[CountryDatasheets_June2015.xlsx]aux!$BR$179;[CountryDatasheets_June2015.xlsx]aux!$BR$186;[CountryDatasheets_June2015.xlsx]aux!$BR$187)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Nuclear</c:v>
                </c:pt>
                <c:pt idx="4">
                  <c:v>Renewables</c:v>
                </c:pt>
                <c:pt idx="5">
                  <c:v>Wastes non-RES</c:v>
                </c:pt>
                <c:pt idx="6">
                  <c:v>Other</c:v>
                </c:pt>
              </c:strCache>
            </c:strRef>
          </c:cat>
          <c:val>
            <c:numRef>
              <c:f>([CountryDatasheets_June2015.xlsx]aux!$CP$175;[CountryDatasheets_June2015.xlsx]aux!$CP$176;[CountryDatasheets_June2015.xlsx]aux!$CP$177;[CountryDatasheets_June2015.xlsx]aux!$CP$178;[CountryDatasheets_June2015.xlsx]aux!$CP$179;[CountryDatasheets_June2015.xlsx]aux!$CP$186;[CountryDatasheets_June2015.xlsx]aux!$CP$187)</c:f>
              <c:numCache>
                <c:formatCode>#,##0.0</c:formatCode>
                <c:ptCount val="7"/>
                <c:pt idx="0">
                  <c:v>19.391999999999999</c:v>
                </c:pt>
                <c:pt idx="1">
                  <c:v>0.22600000000000001</c:v>
                </c:pt>
                <c:pt idx="2">
                  <c:v>2.3380000000000001</c:v>
                </c:pt>
                <c:pt idx="3">
                  <c:v>14.170999999999999</c:v>
                </c:pt>
                <c:pt idx="4">
                  <c:v>7.64</c:v>
                </c:pt>
                <c:pt idx="5">
                  <c:v>0</c:v>
                </c:pt>
                <c:pt idx="6">
                  <c:v>1.7000000000003013E-2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2195614087281913"/>
          <c:y val="0.81874567565846723"/>
          <c:w val="0.85389925755502227"/>
          <c:h val="0.1585270709085892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400"/>
              <a:t>Gross electricity generation by fuel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973396272569201"/>
          <c:y val="0.18041499529539939"/>
          <c:w val="0.58494826685707113"/>
          <c:h val="0.6597285850632307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$175;[CountryDatasheets_June2015.xlsx]aux!$BR$176;[CountryDatasheets_June2015.xlsx]aux!$BR$177;[CountryDatasheets_June2015.xlsx]aux!$BR$178;[CountryDatasheets_June2015.xlsx]aux!$BR$179;[CountryDatasheets_June2015.xlsx]aux!$BR$186;[CountryDatasheets_June2015.xlsx]aux!$BR$187)</c:f>
              <c:strCache>
                <c:ptCount val="7"/>
                <c:pt idx="0">
                  <c:v>Solid Fuels</c:v>
                </c:pt>
                <c:pt idx="1">
                  <c:v>Petroleum and Products</c:v>
                </c:pt>
                <c:pt idx="2">
                  <c:v>Gases</c:v>
                </c:pt>
                <c:pt idx="3">
                  <c:v>Nuclear</c:v>
                </c:pt>
                <c:pt idx="4">
                  <c:v>Renewables</c:v>
                </c:pt>
                <c:pt idx="5">
                  <c:v>Wastes non-RES</c:v>
                </c:pt>
                <c:pt idx="6">
                  <c:v>Other</c:v>
                </c:pt>
              </c:strCache>
            </c:strRef>
          </c:cat>
          <c:val>
            <c:numRef>
              <c:f>([CountryDatasheets_June2015.xlsx]aux!$CH$175;[CountryDatasheets_June2015.xlsx]aux!$CH$176;[CountryDatasheets_June2015.xlsx]aux!$CH$177;[CountryDatasheets_June2015.xlsx]aux!$CH$178;[CountryDatasheets_June2015.xlsx]aux!$CH$179;[CountryDatasheets_June2015.xlsx]aux!$CH$186;[CountryDatasheets_June2015.xlsx]aux!$CH$187)</c:f>
              <c:numCache>
                <c:formatCode>#,##0.0</c:formatCode>
                <c:ptCount val="7"/>
                <c:pt idx="0">
                  <c:v>18.457999999999998</c:v>
                </c:pt>
                <c:pt idx="1">
                  <c:v>0.60599999999999998</c:v>
                </c:pt>
                <c:pt idx="2">
                  <c:v>1.8959999999999999</c:v>
                </c:pt>
                <c:pt idx="3">
                  <c:v>18.652999999999999</c:v>
                </c:pt>
                <c:pt idx="4">
                  <c:v>4.7350000000000003</c:v>
                </c:pt>
                <c:pt idx="5">
                  <c:v>1.7000000000000001E-2</c:v>
                </c:pt>
                <c:pt idx="6">
                  <c:v>3.0114799542957371E-15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523909459179903"/>
          <c:y val="0.83710309796181137"/>
          <c:w val="0.85115002942012596"/>
          <c:h val="0.16289690203818863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 b="1" i="0" baseline="0">
                <a:effectLst/>
              </a:rPr>
              <a:t>Gross renewable electricity generation</a:t>
            </a:r>
            <a:endParaRPr lang="en-GB" sz="1400">
              <a:effectLst/>
            </a:endParaRPr>
          </a:p>
        </c:rich>
      </c:tx>
      <c:layout>
        <c:manualLayout>
          <c:xMode val="edge"/>
          <c:yMode val="edge"/>
          <c:x val="0.21157333435510339"/>
          <c:y val="2.21483942414174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599874833164104"/>
          <c:y val="0.14599076278255918"/>
          <c:w val="0.57776602742175476"/>
          <c:h val="0.6574247986443555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6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([CountryDatasheets_June2015.xlsx]aux!$BR$180;[CountryDatasheets_June2015.xlsx]aux!$BR$181;[CountryDatasheets_June2015.xlsx]aux!$BR$182;[CountryDatasheets_June2015.xlsx]aux!$BR$183;[CountryDatasheets_June2015.xlsx]aux!$BR$184;[CountryDatasheets_June2015.xlsx]aux!$BR$185)</c:f>
              <c:strCache>
                <c:ptCount val="6"/>
                <c:pt idx="0">
                  <c:v>Hydro</c:v>
                </c:pt>
                <c:pt idx="1">
                  <c:v>Wind</c:v>
                </c:pt>
                <c:pt idx="2">
                  <c:v>Biomass and Renewable Wastes </c:v>
                </c:pt>
                <c:pt idx="3">
                  <c:v>Solar</c:v>
                </c:pt>
                <c:pt idx="4">
                  <c:v>Geothermal</c:v>
                </c:pt>
                <c:pt idx="5">
                  <c:v>Tide, Wave and Ocean</c:v>
                </c:pt>
              </c:strCache>
            </c:strRef>
          </c:cat>
          <c:val>
            <c:numRef>
              <c:f>([CountryDatasheets_June2015.xlsx]aux!$CP$180;[CountryDatasheets_June2015.xlsx]aux!$CP$181;[CountryDatasheets_June2015.xlsx]aux!$CP$182;[CountryDatasheets_June2015.xlsx]aux!$CP$183;[CountryDatasheets_June2015.xlsx]aux!$CP$184;[CountryDatasheets_June2015.xlsx]aux!$CP$185)</c:f>
              <c:numCache>
                <c:formatCode>#,##0.0</c:formatCode>
                <c:ptCount val="6"/>
                <c:pt idx="0">
                  <c:v>4.7949999999999999</c:v>
                </c:pt>
                <c:pt idx="1">
                  <c:v>1.3740000000000001</c:v>
                </c:pt>
                <c:pt idx="2">
                  <c:v>0.11</c:v>
                </c:pt>
                <c:pt idx="3">
                  <c:v>1.361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8276988632234925"/>
          <c:w val="0.49861511836567879"/>
          <c:h val="0.30586643999045576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GB" sz="1400"/>
              <a:t>Gross renewable electricity generation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950726247380287"/>
          <c:y val="0.18078475484682061"/>
          <c:w val="0.56825085781153928"/>
          <c:h val="0.6319204217119919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([CountryDatasheets_June2015.xlsx]aux!$BR$180;[CountryDatasheets_June2015.xlsx]aux!$BR$181;[CountryDatasheets_June2015.xlsx]aux!$BR$182;[CountryDatasheets_June2015.xlsx]aux!$BR$183;[CountryDatasheets_June2015.xlsx]aux!$BR$184;[CountryDatasheets_June2015.xlsx]aux!$BR$185)</c:f>
              <c:strCache>
                <c:ptCount val="6"/>
                <c:pt idx="0">
                  <c:v>Hydro</c:v>
                </c:pt>
                <c:pt idx="1">
                  <c:v>Wind</c:v>
                </c:pt>
                <c:pt idx="2">
                  <c:v>Biomass and Renewable Wastes </c:v>
                </c:pt>
                <c:pt idx="3">
                  <c:v>Solar</c:v>
                </c:pt>
                <c:pt idx="4">
                  <c:v>Geothermal</c:v>
                </c:pt>
                <c:pt idx="5">
                  <c:v>Tide, Wave and Ocean</c:v>
                </c:pt>
              </c:strCache>
            </c:strRef>
          </c:cat>
          <c:val>
            <c:numRef>
              <c:f>([CountryDatasheets_June2015.xlsx]aux!$CH$180;[CountryDatasheets_June2015.xlsx]aux!$CH$181;[CountryDatasheets_June2015.xlsx]aux!$CH$182;[CountryDatasheets_June2015.xlsx]aux!$CH$183;[CountryDatasheets_June2015.xlsx]aux!$CH$184;[CountryDatasheets_June2015.xlsx]aux!$CH$185)</c:f>
              <c:numCache>
                <c:formatCode>#,##0.0</c:formatCode>
                <c:ptCount val="6"/>
                <c:pt idx="0">
                  <c:v>4.7300000000000004</c:v>
                </c:pt>
                <c:pt idx="1">
                  <c:v>5.0000000000000001E-3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9792158333149534"/>
          <c:w val="0.5052222376485056"/>
          <c:h val="0.3020785612025769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0.0137</cdr:x>
      <cdr:y>0.09863</cdr:y>
    </cdr:from>
    <cdr:to>
      <cdr:x>0.14571</cdr:x>
      <cdr:y>0.17534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383" y="342910"/>
          <a:ext cx="504844" cy="266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DD47074A-093B-49CE-B594-E5F8867BDAD7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2013</a:t>
          </a:fld>
          <a:endParaRPr lang="en-GB" sz="1100"/>
        </a:p>
      </cdr:txBody>
    </cdr:sp>
  </cdr:relSizeAnchor>
  <cdr:relSizeAnchor xmlns:cdr="http://schemas.openxmlformats.org/drawingml/2006/chartDrawing">
    <cdr:from>
      <cdr:x>0.01329</cdr:x>
      <cdr:y>0.15434</cdr:y>
    </cdr:from>
    <cdr:to>
      <cdr:x>0.1976</cdr:x>
      <cdr:y>0.22557</cdr:y>
    </cdr:to>
    <cdr:sp macro="" textlink="">
      <cdr:nvSpPr>
        <cdr:cNvPr id="5" name="TextBox 3"/>
        <cdr:cNvSpPr txBox="1"/>
      </cdr:nvSpPr>
      <cdr:spPr>
        <a:xfrm xmlns:a="http://schemas.openxmlformats.org/drawingml/2006/main">
          <a:off x="50815" y="536592"/>
          <a:ext cx="704854" cy="2476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3BE2929D-E3CD-44C0-AF42-8C7AD2F39208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10,6</a:t>
          </a:fld>
          <a:endParaRPr lang="en-GB" sz="6600" b="1" dirty="0"/>
        </a:p>
      </cdr:txBody>
    </cdr:sp>
  </cdr:relSizeAnchor>
  <cdr:relSizeAnchor xmlns:cdr="http://schemas.openxmlformats.org/drawingml/2006/chartDrawing">
    <cdr:from>
      <cdr:x>0.06892</cdr:x>
      <cdr:y>0.15434</cdr:y>
    </cdr:from>
    <cdr:to>
      <cdr:x>0.25323</cdr:x>
      <cdr:y>0.22557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263560" y="536592"/>
          <a:ext cx="704855" cy="2476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bg-BG" sz="1200" b="1" i="0" u="none" strike="noStrike">
              <a:solidFill>
                <a:srgbClr val="000000"/>
              </a:solidFill>
              <a:latin typeface="Calibri"/>
            </a:rPr>
            <a:t>Мтне</a:t>
          </a:r>
          <a:endParaRPr lang="en-GB" sz="1600" b="1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0.01008</cdr:x>
      <cdr:y>0.25727</cdr:y>
    </cdr:from>
    <cdr:to>
      <cdr:x>0.19647</cdr:x>
      <cdr:y>0.34059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2821" y="838086"/>
          <a:ext cx="791813" cy="271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3542EB55-3D86-4033-AEA9-CDB3A124E8E1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11 604</a:t>
          </a:fld>
          <a:endParaRPr lang="en-GB" sz="23900" b="1"/>
        </a:p>
      </cdr:txBody>
    </cdr:sp>
  </cdr:relSizeAnchor>
  <cdr:relSizeAnchor xmlns:cdr="http://schemas.openxmlformats.org/drawingml/2006/chartDrawing">
    <cdr:from>
      <cdr:x>0.12568</cdr:x>
      <cdr:y>0.26047</cdr:y>
    </cdr:from>
    <cdr:to>
      <cdr:x>0.27959</cdr:x>
      <cdr:y>0.34379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3908" y="848510"/>
          <a:ext cx="653833" cy="2714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TWh</a:t>
          </a:r>
          <a:endParaRPr lang="en-GB" sz="1600" b="1"/>
        </a:p>
      </cdr:txBody>
    </cdr:sp>
  </cdr:relSizeAnchor>
  <cdr:relSizeAnchor xmlns:cdr="http://schemas.openxmlformats.org/drawingml/2006/chartDrawing">
    <cdr:from>
      <cdr:x>0.02517</cdr:x>
      <cdr:y>0.15802</cdr:y>
    </cdr:from>
    <cdr:to>
      <cdr:x>0.20907</cdr:x>
      <cdr:y>0.24132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6926" y="514742"/>
          <a:ext cx="781235" cy="2713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0.01008</cdr:x>
      <cdr:y>0.29622</cdr:y>
    </cdr:from>
    <cdr:to>
      <cdr:x>0.19647</cdr:x>
      <cdr:y>0.37953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38117" y="1010088"/>
          <a:ext cx="704820" cy="2840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/>
        <a:p xmlns:a="http://schemas.openxmlformats.org/drawingml/2006/main">
          <a:fld id="{51415949-884D-4F77-BB11-D1BE95C0A75B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12 260</a:t>
          </a:fld>
          <a:endParaRPr lang="en-US" sz="1200" b="1" i="0" u="none" strike="noStrike">
            <a:solidFill>
              <a:srgbClr val="000000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0.12568</cdr:x>
      <cdr:y>0.29658</cdr:y>
    </cdr:from>
    <cdr:to>
      <cdr:x>0.27959</cdr:x>
      <cdr:y>0.3799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5249" y="1011315"/>
          <a:ext cx="582000" cy="2841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MW</a:t>
          </a:r>
          <a:endParaRPr lang="en-GB" sz="1600" b="1"/>
        </a:p>
      </cdr:txBody>
    </cdr:sp>
  </cdr:relSizeAnchor>
  <cdr:relSizeAnchor xmlns:cdr="http://schemas.openxmlformats.org/drawingml/2006/chartDrawing">
    <cdr:from>
      <cdr:x>0.02517</cdr:x>
      <cdr:y>0.19696</cdr:y>
    </cdr:from>
    <cdr:to>
      <cdr:x>0.20907</cdr:x>
      <cdr:y>0.28027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178" y="671616"/>
          <a:ext cx="695405" cy="28408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0.22727</cdr:x>
      <cdr:y>0.91944</cdr:y>
    </cdr:from>
    <cdr:to>
      <cdr:x>0.98636</cdr:x>
      <cdr:y>0.98056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0" y="3152775"/>
          <a:ext cx="3181350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50" i="1"/>
            <a:t>*photovoltaic</a:t>
          </a:r>
          <a:r>
            <a:rPr lang="en-GB" sz="1050" i="1" baseline="0"/>
            <a:t> and solar-thermal electric</a:t>
          </a:r>
          <a:endParaRPr lang="en-GB" sz="1050" i="1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0.00909</cdr:x>
      <cdr:y>0.85556</cdr:y>
    </cdr:from>
    <cdr:to>
      <cdr:x>0.97727</cdr:x>
      <cdr:y>0.99167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" y="2933700"/>
          <a:ext cx="4057649" cy="466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50" i="1"/>
            <a:t>*glazed and unglazed collectors, flat-plate and vacuum tube with a liquid or air as the energy carrier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0.00135</cdr:x>
      <cdr:y>0.22549</cdr:y>
    </cdr:from>
    <cdr:to>
      <cdr:x>0.18774</cdr:x>
      <cdr:y>0.3088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5873" y="753862"/>
          <a:ext cx="813118" cy="2785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39DD632F-95FA-48E7-9E86-69AE3324E108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53,0</a:t>
          </a:fld>
          <a:endParaRPr lang="en-GB" sz="8800" b="1"/>
        </a:p>
      </cdr:txBody>
    </cdr:sp>
  </cdr:relSizeAnchor>
  <cdr:relSizeAnchor xmlns:cdr="http://schemas.openxmlformats.org/drawingml/2006/chartDrawing">
    <cdr:from>
      <cdr:x>0.12955</cdr:x>
      <cdr:y>0.22585</cdr:y>
    </cdr:from>
    <cdr:to>
      <cdr:x>0.3288</cdr:x>
      <cdr:y>0.30917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5140" y="755066"/>
          <a:ext cx="869218" cy="2785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PJ (GCV)</a:t>
          </a:r>
          <a:endParaRPr lang="en-GB" sz="1600" b="1"/>
        </a:p>
      </cdr:txBody>
    </cdr:sp>
  </cdr:relSizeAnchor>
  <cdr:relSizeAnchor xmlns:cdr="http://schemas.openxmlformats.org/drawingml/2006/chartDrawing">
    <cdr:from>
      <cdr:x>0.01644</cdr:x>
      <cdr:y>0.12623</cdr:y>
    </cdr:from>
    <cdr:to>
      <cdr:x>0.20034</cdr:x>
      <cdr:y>0.20954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1703" y="422009"/>
          <a:ext cx="802254" cy="2785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0.0126</cdr:x>
      <cdr:y>0.20554</cdr:y>
    </cdr:from>
    <cdr:to>
      <cdr:x>0.19899</cdr:x>
      <cdr:y>0.28885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7642" y="687187"/>
          <a:ext cx="704820" cy="2785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E59D61C1-1D16-4E3B-8F29-5FCDC0BB35ED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52,1</a:t>
          </a:fld>
          <a:endParaRPr lang="en-GB" sz="13800" b="1"/>
        </a:p>
      </cdr:txBody>
    </cdr:sp>
  </cdr:relSizeAnchor>
  <cdr:relSizeAnchor xmlns:cdr="http://schemas.openxmlformats.org/drawingml/2006/chartDrawing">
    <cdr:from>
      <cdr:x>0.14583</cdr:x>
      <cdr:y>0.2059</cdr:y>
    </cdr:from>
    <cdr:to>
      <cdr:x>0.34761</cdr:x>
      <cdr:y>0.28922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1441" y="688391"/>
          <a:ext cx="763016" cy="2785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PJ (GCV)</a:t>
          </a:r>
          <a:endParaRPr lang="en-GB" sz="1600" b="1"/>
        </a:p>
      </cdr:txBody>
    </cdr:sp>
  </cdr:relSizeAnchor>
  <cdr:relSizeAnchor xmlns:cdr="http://schemas.openxmlformats.org/drawingml/2006/chartDrawing">
    <cdr:from>
      <cdr:x>0.02769</cdr:x>
      <cdr:y>0.10628</cdr:y>
    </cdr:from>
    <cdr:to>
      <cdr:x>0.21159</cdr:x>
      <cdr:y>0.18959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703" y="355334"/>
          <a:ext cx="695405" cy="2785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0.01913</cdr:x>
      <cdr:y>0.20369</cdr:y>
    </cdr:from>
    <cdr:to>
      <cdr:x>0.20552</cdr:x>
      <cdr:y>0.287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80537" y="723664"/>
          <a:ext cx="784712" cy="2959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AD3F71CD-3729-48B7-8C79-1C2EAB063A3E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8,8</a:t>
          </a:fld>
          <a:endParaRPr lang="en-GB" sz="6600" b="1"/>
        </a:p>
      </cdr:txBody>
    </cdr:sp>
  </cdr:relSizeAnchor>
  <cdr:relSizeAnchor xmlns:cdr="http://schemas.openxmlformats.org/drawingml/2006/chartDrawing">
    <cdr:from>
      <cdr:x>0.12167</cdr:x>
      <cdr:y>0.20405</cdr:y>
    </cdr:from>
    <cdr:to>
      <cdr:x>0.27558</cdr:x>
      <cdr:y>0.28737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2236" y="724943"/>
          <a:ext cx="647969" cy="296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Mtoe</a:t>
          </a:r>
          <a:endParaRPr lang="en-GB" sz="1600" b="1"/>
        </a:p>
      </cdr:txBody>
    </cdr:sp>
  </cdr:relSizeAnchor>
  <cdr:relSizeAnchor xmlns:cdr="http://schemas.openxmlformats.org/drawingml/2006/chartDrawing">
    <cdr:from>
      <cdr:x>0.03422</cdr:x>
      <cdr:y>0.10443</cdr:y>
    </cdr:from>
    <cdr:to>
      <cdr:x>0.21812</cdr:x>
      <cdr:y>0.18774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4067" y="371011"/>
          <a:ext cx="774228" cy="2959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0.01008</cdr:x>
      <cdr:y>0.20637</cdr:y>
    </cdr:from>
    <cdr:to>
      <cdr:x>0.19647</cdr:x>
      <cdr:y>0.28968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2437" y="733189"/>
          <a:ext cx="784712" cy="2959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43E669DC-2FE3-435C-A3A8-68A437E530A9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10,2</a:t>
          </a:fld>
          <a:endParaRPr lang="en-GB" sz="8800" b="1"/>
        </a:p>
      </cdr:txBody>
    </cdr:sp>
  </cdr:relSizeAnchor>
  <cdr:relSizeAnchor xmlns:cdr="http://schemas.openxmlformats.org/drawingml/2006/chartDrawing">
    <cdr:from>
      <cdr:x>0.1081</cdr:x>
      <cdr:y>0.20673</cdr:y>
    </cdr:from>
    <cdr:to>
      <cdr:x>0.26201</cdr:x>
      <cdr:y>0.29005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5106" y="734468"/>
          <a:ext cx="647969" cy="296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Mtoe</a:t>
          </a:r>
          <a:endParaRPr lang="en-GB" sz="1600" b="1"/>
        </a:p>
      </cdr:txBody>
    </cdr:sp>
  </cdr:relSizeAnchor>
  <cdr:relSizeAnchor xmlns:cdr="http://schemas.openxmlformats.org/drawingml/2006/chartDrawing">
    <cdr:from>
      <cdr:x>0.02517</cdr:x>
      <cdr:y>0.10711</cdr:y>
    </cdr:from>
    <cdr:to>
      <cdr:x>0.20907</cdr:x>
      <cdr:y>0.19042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5967" y="380536"/>
          <a:ext cx="774228" cy="2959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0.01485</cdr:x>
      <cdr:y>0.20786</cdr:y>
    </cdr:from>
    <cdr:to>
      <cdr:x>0.20124</cdr:x>
      <cdr:y>0.29117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59279" y="724614"/>
          <a:ext cx="743878" cy="2904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43E669DC-2FE3-435C-A3A8-68A437E530A9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10,2</a:t>
          </a:fld>
          <a:endParaRPr lang="en-GB" sz="8800" b="1"/>
        </a:p>
      </cdr:txBody>
    </cdr:sp>
  </cdr:relSizeAnchor>
  <cdr:relSizeAnchor xmlns:cdr="http://schemas.openxmlformats.org/drawingml/2006/chartDrawing">
    <cdr:from>
      <cdr:x>0.12833</cdr:x>
      <cdr:y>0.20822</cdr:y>
    </cdr:from>
    <cdr:to>
      <cdr:x>0.28224</cdr:x>
      <cdr:y>0.29154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2175" y="725869"/>
          <a:ext cx="614251" cy="2904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Mtoe</a:t>
          </a:r>
          <a:endParaRPr lang="en-GB" sz="1600" b="1"/>
        </a:p>
      </cdr:txBody>
    </cdr:sp>
  </cdr:relSizeAnchor>
  <cdr:relSizeAnchor xmlns:cdr="http://schemas.openxmlformats.org/drawingml/2006/chartDrawing">
    <cdr:from>
      <cdr:x>0.02517</cdr:x>
      <cdr:y>0.12193</cdr:y>
    </cdr:from>
    <cdr:to>
      <cdr:x>0.20907</cdr:x>
      <cdr:y>0.20524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0453" y="435512"/>
          <a:ext cx="733940" cy="2975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0.00542</cdr:x>
      <cdr:y>0.21059</cdr:y>
    </cdr:from>
    <cdr:to>
      <cdr:x>0.19181</cdr:x>
      <cdr:y>0.2939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22139" y="734139"/>
          <a:ext cx="761632" cy="2904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AD3F71CD-3729-48B7-8C79-1C2EAB063A3E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8,8</a:t>
          </a:fld>
          <a:endParaRPr lang="en-GB" sz="6600" b="1"/>
        </a:p>
      </cdr:txBody>
    </cdr:sp>
  </cdr:relSizeAnchor>
  <cdr:relSizeAnchor xmlns:cdr="http://schemas.openxmlformats.org/drawingml/2006/chartDrawing">
    <cdr:from>
      <cdr:x>0.1144</cdr:x>
      <cdr:y>0.21095</cdr:y>
    </cdr:from>
    <cdr:to>
      <cdr:x>0.26831</cdr:x>
      <cdr:y>0.29427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7456" y="735394"/>
          <a:ext cx="628911" cy="2904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Mtoe</a:t>
          </a:r>
          <a:endParaRPr lang="en-GB" sz="1600" b="1"/>
        </a:p>
      </cdr:txBody>
    </cdr:sp>
  </cdr:relSizeAnchor>
  <cdr:relSizeAnchor xmlns:cdr="http://schemas.openxmlformats.org/drawingml/2006/chartDrawing">
    <cdr:from>
      <cdr:x>0.02051</cdr:x>
      <cdr:y>0.11133</cdr:y>
    </cdr:from>
    <cdr:to>
      <cdr:x>0.20441</cdr:x>
      <cdr:y>0.19464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3800" y="388103"/>
          <a:ext cx="751457" cy="2904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0.00504</cdr:x>
      <cdr:y>0.25851</cdr:y>
    </cdr:from>
    <cdr:to>
      <cdr:x>0.19143</cdr:x>
      <cdr:y>0.34182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19067" y="913500"/>
          <a:ext cx="704820" cy="2943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B39C559D-FAFF-42BD-84C7-11E646C405C1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43,8</a:t>
          </a:fld>
          <a:endParaRPr lang="en-GB" sz="8800" b="1"/>
        </a:p>
      </cdr:txBody>
    </cdr:sp>
  </cdr:relSizeAnchor>
  <cdr:relSizeAnchor xmlns:cdr="http://schemas.openxmlformats.org/drawingml/2006/chartDrawing">
    <cdr:from>
      <cdr:x>0.12064</cdr:x>
      <cdr:y>0.26171</cdr:y>
    </cdr:from>
    <cdr:to>
      <cdr:x>0.27455</cdr:x>
      <cdr:y>0.34503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6199" y="924808"/>
          <a:ext cx="582000" cy="2944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TWh</a:t>
          </a:r>
          <a:endParaRPr lang="en-GB" sz="1600" b="1"/>
        </a:p>
      </cdr:txBody>
    </cdr:sp>
  </cdr:relSizeAnchor>
  <cdr:relSizeAnchor xmlns:cdr="http://schemas.openxmlformats.org/drawingml/2006/chartDrawing">
    <cdr:from>
      <cdr:x>0.02013</cdr:x>
      <cdr:y>0.15925</cdr:y>
    </cdr:from>
    <cdr:to>
      <cdr:x>0.20403</cdr:x>
      <cdr:y>0.24256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128" y="562737"/>
          <a:ext cx="695405" cy="2943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0.0126</cdr:x>
      <cdr:y>0.23876</cdr:y>
    </cdr:from>
    <cdr:to>
      <cdr:x>0.19899</cdr:x>
      <cdr:y>0.32207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7642" y="843740"/>
          <a:ext cx="704820" cy="2943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/>
        <a:p xmlns:a="http://schemas.openxmlformats.org/drawingml/2006/main">
          <a:fld id="{6B4BBB1F-9D6A-4AB3-B9F0-112D3DE933DB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44,4</a:t>
          </a:fld>
          <a:endParaRPr lang="en-US" sz="1200" b="1" i="0" u="none" strike="noStrike">
            <a:solidFill>
              <a:srgbClr val="000000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0.12568</cdr:x>
      <cdr:y>0.23912</cdr:y>
    </cdr:from>
    <cdr:to>
      <cdr:x>0.27959</cdr:x>
      <cdr:y>0.32244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75245" y="845012"/>
          <a:ext cx="581999" cy="2944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TWh</a:t>
          </a:r>
          <a:endParaRPr lang="en-GB" sz="1600" b="1"/>
        </a:p>
      </cdr:txBody>
    </cdr:sp>
  </cdr:relSizeAnchor>
  <cdr:relSizeAnchor xmlns:cdr="http://schemas.openxmlformats.org/drawingml/2006/chartDrawing">
    <cdr:from>
      <cdr:x>0.02769</cdr:x>
      <cdr:y>0.1395</cdr:y>
    </cdr:from>
    <cdr:to>
      <cdr:x>0.21159</cdr:x>
      <cdr:y>0.22281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703" y="492978"/>
          <a:ext cx="695405" cy="2943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0.01008</cdr:x>
      <cdr:y>0.2532</cdr:y>
    </cdr:from>
    <cdr:to>
      <cdr:x>0.19647</cdr:x>
      <cdr:y>0.33651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39461" y="871133"/>
          <a:ext cx="729675" cy="2866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60374E67-12DA-48DD-90AD-9123375C3D5E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7,6</a:t>
          </a:fld>
          <a:endParaRPr lang="en-GB" sz="13800" b="1"/>
        </a:p>
      </cdr:txBody>
    </cdr:sp>
  </cdr:relSizeAnchor>
  <cdr:relSizeAnchor xmlns:cdr="http://schemas.openxmlformats.org/drawingml/2006/chartDrawing">
    <cdr:from>
      <cdr:x>0.11048</cdr:x>
      <cdr:y>0.25059</cdr:y>
    </cdr:from>
    <cdr:to>
      <cdr:x>0.26439</cdr:x>
      <cdr:y>0.33391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504" y="862154"/>
          <a:ext cx="602523" cy="2866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TWh</a:t>
          </a:r>
          <a:endParaRPr lang="en-GB" sz="1600" b="1"/>
        </a:p>
      </cdr:txBody>
    </cdr:sp>
  </cdr:relSizeAnchor>
  <cdr:relSizeAnchor xmlns:cdr="http://schemas.openxmlformats.org/drawingml/2006/chartDrawing">
    <cdr:from>
      <cdr:x>0.02517</cdr:x>
      <cdr:y>0.15394</cdr:y>
    </cdr:from>
    <cdr:to>
      <cdr:x>0.20907</cdr:x>
      <cdr:y>0.23725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8535" y="529636"/>
          <a:ext cx="719927" cy="2866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B450C858-593B-4B17-B648-ECC95305E629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2013</a:t>
          </a:fld>
          <a:endParaRPr lang="en-GB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0.0126</cdr:x>
      <cdr:y>0.27428</cdr:y>
    </cdr:from>
    <cdr:to>
      <cdr:x>0.19899</cdr:x>
      <cdr:y>0.35759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47642" y="932663"/>
          <a:ext cx="704820" cy="2832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/>
        <a:p xmlns:a="http://schemas.openxmlformats.org/drawingml/2006/main">
          <a:fld id="{F594EE9E-033D-40E2-A839-A28610F5F2E8}" type="TxLink">
            <a:rPr lang="en-US" sz="1200" b="1" i="0" u="none" strike="noStrike">
              <a:solidFill>
                <a:srgbClr val="000000"/>
              </a:solidFill>
              <a:latin typeface="Calibri"/>
            </a:rPr>
            <a:pPr/>
            <a:t>4,7</a:t>
          </a:fld>
          <a:endParaRPr lang="en-US" sz="2800" b="1" i="0" u="none" strike="noStrike">
            <a:solidFill>
              <a:srgbClr val="000000"/>
            </a:solidFill>
            <a:latin typeface="Calibri"/>
          </a:endParaRPr>
        </a:p>
      </cdr:txBody>
    </cdr:sp>
  </cdr:relSizeAnchor>
  <cdr:relSizeAnchor xmlns:cdr="http://schemas.openxmlformats.org/drawingml/2006/chartDrawing">
    <cdr:from>
      <cdr:x>0.09042</cdr:x>
      <cdr:y>0.27464</cdr:y>
    </cdr:from>
    <cdr:to>
      <cdr:x>0.24433</cdr:x>
      <cdr:y>0.35796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1912" y="933887"/>
          <a:ext cx="581999" cy="2833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200" b="1" i="0" u="none" strike="noStrike">
              <a:solidFill>
                <a:srgbClr val="000000"/>
              </a:solidFill>
              <a:latin typeface="Calibri"/>
            </a:rPr>
            <a:t>TWh</a:t>
          </a:r>
          <a:endParaRPr lang="en-GB" sz="1600" b="1"/>
        </a:p>
      </cdr:txBody>
    </cdr:sp>
  </cdr:relSizeAnchor>
  <cdr:relSizeAnchor xmlns:cdr="http://schemas.openxmlformats.org/drawingml/2006/chartDrawing">
    <cdr:from>
      <cdr:x>0.02769</cdr:x>
      <cdr:y>0.17502</cdr:y>
    </cdr:from>
    <cdr:to>
      <cdr:x>0.21159</cdr:x>
      <cdr:y>0.25833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703" y="595136"/>
          <a:ext cx="695405" cy="2832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fld id="{F026B3E6-472F-48DE-9B6E-E565529FF066}" type="TxLink">
            <a:rPr lang="en-US" sz="1200" b="1" i="0" u="none" strike="noStrike">
              <a:solidFill>
                <a:sysClr val="windowText" lastClr="000000"/>
              </a:solidFill>
              <a:latin typeface="Calibri"/>
            </a:rPr>
            <a:pPr algn="l"/>
            <a:t>2005</a:t>
          </a:fld>
          <a:endParaRPr lang="en-GB" sz="1600" b="1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A1FC8-ACAE-45DE-A537-272263C1A41C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B9A86-F333-40FE-9C58-4FFEDCC1993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889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9A86-F333-40FE-9C58-4FFEDCC19934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852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0BC2B1-CC10-4394-AFB2-6F4B021A1A8A}" type="slidenum">
              <a:rPr lang="en-US"/>
              <a:pPr/>
              <a:t>23</a:t>
            </a:fld>
            <a:endParaRPr 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9F3C66-1C76-455F-8873-83C3A7617784}" type="datetimeFigureOut">
              <a:rPr lang="bg-BG" smtClean="0"/>
              <a:t>1.10.2015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982B819-7CC2-47C2-A2D3-221299BC25DD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 rot="19140000">
            <a:off x="818780" y="1734862"/>
            <a:ext cx="5635029" cy="1204306"/>
          </a:xfrm>
        </p:spPr>
        <p:txBody>
          <a:bodyPr/>
          <a:lstStyle/>
          <a:p>
            <a:r>
              <a:rPr lang="bg-BG" b="1" dirty="0"/>
              <a:t>ЗЕЛЕНА ЕНЕРГИЯ В БЪЛГАРИЯ: ПОЛИТИКИ И ВЪЗМОЖНОСТИ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 rot="19140000">
            <a:off x="1891640" y="2715675"/>
            <a:ext cx="6511131" cy="1507372"/>
          </a:xfrm>
        </p:spPr>
        <p:txBody>
          <a:bodyPr>
            <a:normAutofit/>
          </a:bodyPr>
          <a:lstStyle/>
          <a:p>
            <a:r>
              <a:rPr lang="bg-BG" dirty="0"/>
              <a:t>гл. ас. д-р Мария </a:t>
            </a:r>
            <a:r>
              <a:rPr lang="bg-BG" dirty="0" err="1" smtClean="0"/>
              <a:t>Коцева-Тикова</a:t>
            </a:r>
            <a:endParaRPr lang="bg-BG" dirty="0"/>
          </a:p>
          <a:p>
            <a:r>
              <a:rPr lang="bg-BG" dirty="0"/>
              <a:t>гл. ас. д-р Милкана Мочурова - Георгиева</a:t>
            </a:r>
          </a:p>
          <a:p>
            <a:r>
              <a:rPr lang="bg-BG" dirty="0" smtClean="0"/>
              <a:t>30.09.15 – 2.10.15 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253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Брутно производство на ел. енергия от </a:t>
            </a:r>
            <a:r>
              <a:rPr lang="bg-BG" dirty="0" err="1" smtClean="0"/>
              <a:t>веи</a:t>
            </a:r>
            <a:endParaRPr lang="bg-BG" dirty="0"/>
          </a:p>
        </p:txBody>
      </p:sp>
      <p:graphicFrame>
        <p:nvGraphicFramePr>
          <p:cNvPr id="4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736923"/>
              </p:ext>
            </p:extLst>
          </p:nvPr>
        </p:nvGraphicFramePr>
        <p:xfrm>
          <a:off x="4881562" y="1127455"/>
          <a:ext cx="4149665" cy="4026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461136"/>
              </p:ext>
            </p:extLst>
          </p:nvPr>
        </p:nvGraphicFramePr>
        <p:xfrm>
          <a:off x="347662" y="1124744"/>
          <a:ext cx="4008314" cy="397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212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Инсталирани електрически мощности</a:t>
            </a:r>
            <a:endParaRPr lang="bg-BG" dirty="0"/>
          </a:p>
        </p:txBody>
      </p:sp>
      <p:graphicFrame>
        <p:nvGraphicFramePr>
          <p:cNvPr id="4" name="Chart 28"/>
          <p:cNvGraphicFramePr>
            <a:graphicFrameLocks/>
          </p:cNvGraphicFramePr>
          <p:nvPr/>
        </p:nvGraphicFramePr>
        <p:xfrm>
          <a:off x="4476749" y="1752600"/>
          <a:ext cx="4248151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9"/>
          <p:cNvGraphicFramePr>
            <a:graphicFrameLocks/>
          </p:cNvGraphicFramePr>
          <p:nvPr/>
        </p:nvGraphicFramePr>
        <p:xfrm>
          <a:off x="419099" y="1724025"/>
          <a:ext cx="3781425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486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30"/>
          <p:cNvGraphicFramePr>
            <a:graphicFrameLocks/>
          </p:cNvGraphicFramePr>
          <p:nvPr/>
        </p:nvGraphicFramePr>
        <p:xfrm>
          <a:off x="314325" y="1766888"/>
          <a:ext cx="4191000" cy="332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1"/>
          <p:cNvGraphicFramePr>
            <a:graphicFrameLocks/>
          </p:cNvGraphicFramePr>
          <p:nvPr/>
        </p:nvGraphicFramePr>
        <p:xfrm>
          <a:off x="4638675" y="1766888"/>
          <a:ext cx="4191000" cy="332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96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Диагра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38397"/>
              </p:ext>
            </p:extLst>
          </p:nvPr>
        </p:nvGraphicFramePr>
        <p:xfrm>
          <a:off x="971600" y="836712"/>
          <a:ext cx="7191374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АУЕР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893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932290"/>
              </p:ext>
            </p:extLst>
          </p:nvPr>
        </p:nvGraphicFramePr>
        <p:xfrm>
          <a:off x="822325" y="1100138"/>
          <a:ext cx="7521575" cy="412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АУЕР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4446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618650"/>
              </p:ext>
            </p:extLst>
          </p:nvPr>
        </p:nvGraphicFramePr>
        <p:xfrm>
          <a:off x="822325" y="332656"/>
          <a:ext cx="75215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899592" y="555788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АУЕР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26851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Брутно производство на топлинна енергия</a:t>
            </a:r>
            <a:endParaRPr lang="bg-BG" dirty="0"/>
          </a:p>
        </p:txBody>
      </p:sp>
      <p:graphicFrame>
        <p:nvGraphicFramePr>
          <p:cNvPr id="4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355039"/>
              </p:ext>
            </p:extLst>
          </p:nvPr>
        </p:nvGraphicFramePr>
        <p:xfrm>
          <a:off x="4467224" y="1747837"/>
          <a:ext cx="4676775" cy="477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0112"/>
              </p:ext>
            </p:extLst>
          </p:nvPr>
        </p:nvGraphicFramePr>
        <p:xfrm>
          <a:off x="323528" y="1711161"/>
          <a:ext cx="4053886" cy="4777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1066025" y="630400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154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38"/>
          <p:cNvGraphicFramePr>
            <a:graphicFrameLocks/>
          </p:cNvGraphicFramePr>
          <p:nvPr/>
        </p:nvGraphicFramePr>
        <p:xfrm>
          <a:off x="280987" y="1743075"/>
          <a:ext cx="41910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9"/>
          <p:cNvGraphicFramePr>
            <a:graphicFrameLocks/>
          </p:cNvGraphicFramePr>
          <p:nvPr/>
        </p:nvGraphicFramePr>
        <p:xfrm>
          <a:off x="4672012" y="1762125"/>
          <a:ext cx="4191000" cy="335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1066025" y="630400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513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09656"/>
              </p:ext>
            </p:extLst>
          </p:nvPr>
        </p:nvGraphicFramePr>
        <p:xfrm>
          <a:off x="827584" y="1052736"/>
          <a:ext cx="7588324" cy="456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1066025" y="630400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337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089074"/>
              </p:ext>
            </p:extLst>
          </p:nvPr>
        </p:nvGraphicFramePr>
        <p:xfrm>
          <a:off x="251520" y="980728"/>
          <a:ext cx="8164389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1066025" y="630400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037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Политика за зелена енергия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Енергетиката</a:t>
            </a:r>
            <a:r>
              <a:rPr lang="en-US" dirty="0" smtClean="0"/>
              <a:t> e</a:t>
            </a:r>
            <a:r>
              <a:rPr lang="bg-BG" dirty="0" smtClean="0"/>
              <a:t> </a:t>
            </a:r>
            <a:r>
              <a:rPr lang="bg-BG" dirty="0"/>
              <a:t>ключов </a:t>
            </a:r>
            <a:r>
              <a:rPr lang="bg-BG" dirty="0" smtClean="0"/>
              <a:t>отрасъл  за ЕС. </a:t>
            </a:r>
            <a:r>
              <a:rPr lang="bg-BG" dirty="0"/>
              <a:t>Още в зората на своето създаване ЕС е воден от желанието да обедини усилията си в енергетиката. </a:t>
            </a:r>
            <a:endParaRPr lang="bg-B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Част от енергийната политика на ЕС е целта за развитие на алтернативни </a:t>
            </a:r>
            <a:r>
              <a:rPr lang="bg-BG" dirty="0" err="1"/>
              <a:t>енергоресурси</a:t>
            </a:r>
            <a:r>
              <a:rPr lang="bg-BG" dirty="0"/>
              <a:t> – </a:t>
            </a:r>
            <a:r>
              <a:rPr lang="bg-BG" dirty="0" smtClean="0"/>
              <a:t>ВЕИ: </a:t>
            </a:r>
          </a:p>
          <a:p>
            <a:pPr marL="285750" indent="-285750">
              <a:buFontTx/>
              <a:buChar char="-"/>
            </a:pPr>
            <a:r>
              <a:rPr lang="bg-BG" dirty="0" smtClean="0"/>
              <a:t>Да се намали </a:t>
            </a:r>
            <a:r>
              <a:rPr lang="bg-BG" dirty="0"/>
              <a:t>зависимостта от вносни горива, </a:t>
            </a:r>
            <a:endParaRPr lang="bg-BG" dirty="0" smtClean="0"/>
          </a:p>
          <a:p>
            <a:pPr marL="285750" indent="-285750">
              <a:buFontTx/>
              <a:buChar char="-"/>
            </a:pPr>
            <a:r>
              <a:rPr lang="bg-BG" dirty="0" smtClean="0"/>
              <a:t>да </a:t>
            </a:r>
            <a:r>
              <a:rPr lang="bg-BG" dirty="0"/>
              <a:t>се ограничат емисиите на парникови </a:t>
            </a:r>
            <a:r>
              <a:rPr lang="bg-BG" dirty="0" smtClean="0"/>
              <a:t>газове,</a:t>
            </a:r>
          </a:p>
          <a:p>
            <a:pPr marL="285750" indent="-285750">
              <a:buFontTx/>
              <a:buChar char="-"/>
            </a:pPr>
            <a:r>
              <a:rPr lang="bg-BG" dirty="0" smtClean="0"/>
              <a:t>да </a:t>
            </a:r>
            <a:r>
              <a:rPr lang="bg-BG" dirty="0"/>
              <a:t>се създадат нови възможности за зелена заетост</a:t>
            </a:r>
            <a:r>
              <a:rPr lang="bg-BG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Директива 2009/28/ЕС на ЕП и СЕ от 23.4.2009 </a:t>
            </a:r>
            <a:r>
              <a:rPr lang="bg-BG" dirty="0" smtClean="0"/>
              <a:t>г.:  за </a:t>
            </a:r>
            <a:r>
              <a:rPr lang="bg-BG" dirty="0"/>
              <a:t>20% дял на енергията от ВЕИ в крайното енергийно потребление и на 10% дял на </a:t>
            </a:r>
            <a:r>
              <a:rPr lang="bg-BG" dirty="0" err="1"/>
              <a:t>биогоривата</a:t>
            </a:r>
            <a:r>
              <a:rPr lang="bg-BG" dirty="0"/>
              <a:t> към 2020 г</a:t>
            </a:r>
            <a:r>
              <a:rPr lang="bg-BG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/>
              <a:t>Национален план за действие за енергия от </a:t>
            </a:r>
            <a:r>
              <a:rPr lang="bg-BG" dirty="0" smtClean="0"/>
              <a:t>ВЕИ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Механизми за стимулиране на ВЕИ.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829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Chart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579902"/>
              </p:ext>
            </p:extLst>
          </p:nvPr>
        </p:nvGraphicFramePr>
        <p:xfrm>
          <a:off x="323528" y="1100138"/>
          <a:ext cx="8020373" cy="4993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о поле 4"/>
          <p:cNvSpPr txBox="1"/>
          <p:nvPr/>
        </p:nvSpPr>
        <p:spPr>
          <a:xfrm>
            <a:off x="1066025" y="630400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23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 err="1"/>
              <a:t>Взаимовръзка</a:t>
            </a:r>
            <a:r>
              <a:rPr lang="en-US" sz="1800" b="1" dirty="0"/>
              <a:t> </a:t>
            </a:r>
            <a:r>
              <a:rPr lang="en-US" sz="1800" b="1" dirty="0" err="1"/>
              <a:t>на</a:t>
            </a:r>
            <a:r>
              <a:rPr lang="en-US" sz="1800" b="1" dirty="0"/>
              <a:t> </a:t>
            </a:r>
            <a:r>
              <a:rPr lang="en-US" sz="1800" b="1" dirty="0" err="1"/>
              <a:t>политиките</a:t>
            </a:r>
            <a:r>
              <a:rPr lang="en-US" sz="1800" b="1" dirty="0"/>
              <a:t> </a:t>
            </a:r>
            <a:r>
              <a:rPr lang="en-US" sz="1800" b="1" dirty="0" err="1"/>
              <a:t>за</a:t>
            </a:r>
            <a:r>
              <a:rPr lang="en-US" sz="1800" b="1" dirty="0"/>
              <a:t> ВЕИ с </a:t>
            </a:r>
            <a:r>
              <a:rPr lang="en-US" sz="1800" b="1" dirty="0" err="1"/>
              <a:t>други</a:t>
            </a:r>
            <a:r>
              <a:rPr lang="en-US" sz="1800" b="1" dirty="0"/>
              <a:t> </a:t>
            </a:r>
            <a:r>
              <a:rPr lang="en-US" sz="1800" b="1" dirty="0" err="1"/>
              <a:t>политики</a:t>
            </a:r>
            <a:r>
              <a:rPr lang="en-US" sz="1800" b="1" dirty="0"/>
              <a:t> </a:t>
            </a:r>
            <a:endParaRPr lang="bg-BG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73297"/>
            <a:ext cx="7848872" cy="513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868271" y="6433920"/>
            <a:ext cx="1948735" cy="226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945" tIns="41473" rIns="82945" bIns="4147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414726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bg-BG" sz="10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Times New Roman" pitchFamily="18" charset="0"/>
              </a:rPr>
              <a:t>Източник:  М. </a:t>
            </a:r>
            <a:r>
              <a:rPr lang="bg-BG" sz="1000" dirty="0" err="1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Times New Roman" pitchFamily="18" charset="0"/>
              </a:rPr>
              <a:t>Мочурова</a:t>
            </a:r>
            <a:r>
              <a:rPr lang="bg-BG" sz="10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Times New Roman" pitchFamily="18" charset="0"/>
              </a:rPr>
              <a:t> (2014) </a:t>
            </a:r>
            <a:endParaRPr lang="bg-BG" sz="1600" dirty="0">
              <a:solidFill>
                <a:srgbClr val="000000"/>
              </a:solidFill>
              <a:latin typeface="Arial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0229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 dirty="0" err="1"/>
              <a:t>Взаимовръзка</a:t>
            </a:r>
            <a:r>
              <a:rPr lang="en-US" sz="2900" b="1" dirty="0"/>
              <a:t> </a:t>
            </a:r>
            <a:r>
              <a:rPr lang="en-US" sz="2900" b="1" dirty="0" err="1"/>
              <a:t>на</a:t>
            </a:r>
            <a:r>
              <a:rPr lang="en-US" sz="2900" b="1" dirty="0"/>
              <a:t> </a:t>
            </a:r>
            <a:r>
              <a:rPr lang="en-US" sz="2900" b="1" dirty="0" err="1"/>
              <a:t>политиките</a:t>
            </a:r>
            <a:r>
              <a:rPr lang="en-US" sz="2900" b="1" dirty="0"/>
              <a:t> </a:t>
            </a:r>
            <a:r>
              <a:rPr lang="en-US" sz="2900" b="1" dirty="0" err="1"/>
              <a:t>за</a:t>
            </a:r>
            <a:r>
              <a:rPr lang="en-US" sz="2900" b="1" dirty="0"/>
              <a:t> ВЕИ с </a:t>
            </a:r>
            <a:r>
              <a:rPr lang="en-US" sz="2900" b="1" dirty="0" err="1"/>
              <a:t>други</a:t>
            </a:r>
            <a:r>
              <a:rPr lang="en-US" sz="2900" b="1" dirty="0"/>
              <a:t> </a:t>
            </a:r>
            <a:r>
              <a:rPr lang="en-US" sz="2900" b="1" dirty="0" err="1"/>
              <a:t>политики</a:t>
            </a:r>
            <a:r>
              <a:rPr lang="en-US" sz="2900" b="1" dirty="0"/>
              <a:t> </a:t>
            </a:r>
            <a:endParaRPr lang="bg-BG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25445">
              <a:buFont typeface="Wingdings" pitchFamily="2" charset="2"/>
              <a:buChar char="Ø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bg-BG" sz="1800" dirty="0"/>
              <a:t>П</a:t>
            </a:r>
            <a:r>
              <a:rPr lang="en-US" sz="1800" dirty="0" err="1"/>
              <a:t>олитиките</a:t>
            </a:r>
            <a:r>
              <a:rPr lang="en-US" sz="1800" dirty="0"/>
              <a:t> и </a:t>
            </a:r>
            <a:r>
              <a:rPr lang="en-US" sz="1800" dirty="0" err="1"/>
              <a:t>инструментите</a:t>
            </a:r>
            <a:r>
              <a:rPr lang="en-US" sz="1800" dirty="0"/>
              <a:t> </a:t>
            </a:r>
            <a:r>
              <a:rPr lang="en-US" sz="1800" dirty="0" err="1"/>
              <a:t>не</a:t>
            </a:r>
            <a:r>
              <a:rPr lang="en-US" sz="1800" dirty="0"/>
              <a:t> </a:t>
            </a:r>
            <a:r>
              <a:rPr lang="en-US" sz="1800" dirty="0" err="1"/>
              <a:t>могат</a:t>
            </a:r>
            <a:r>
              <a:rPr lang="en-US" sz="1800" dirty="0"/>
              <a:t> </a:t>
            </a:r>
            <a:r>
              <a:rPr lang="en-US" sz="1800" dirty="0" err="1"/>
              <a:t>да</a:t>
            </a:r>
            <a:r>
              <a:rPr lang="en-US" sz="1800" dirty="0"/>
              <a:t> </a:t>
            </a:r>
            <a:r>
              <a:rPr lang="en-US" sz="1800" dirty="0" err="1"/>
              <a:t>функционират</a:t>
            </a:r>
            <a:r>
              <a:rPr lang="en-US" sz="1800" dirty="0"/>
              <a:t> </a:t>
            </a:r>
            <a:r>
              <a:rPr lang="en-US" sz="1800" dirty="0" err="1"/>
              <a:t>във</a:t>
            </a:r>
            <a:r>
              <a:rPr lang="en-US" sz="1800" dirty="0"/>
              <a:t> </a:t>
            </a:r>
            <a:r>
              <a:rPr lang="en-US" sz="1800" dirty="0" err="1"/>
              <a:t>вакуум</a:t>
            </a:r>
            <a:r>
              <a:rPr lang="bg-BG" sz="1800" dirty="0"/>
              <a:t> (</a:t>
            </a:r>
            <a:r>
              <a:rPr lang="en-US" sz="1800" dirty="0" err="1"/>
              <a:t>Klarer</a:t>
            </a:r>
            <a:r>
              <a:rPr lang="en-US" sz="1800" dirty="0"/>
              <a:t> et al, 1999) </a:t>
            </a:r>
            <a:endParaRPr lang="bg-BG" sz="1800" dirty="0"/>
          </a:p>
          <a:p>
            <a:pPr marL="0" indent="325445">
              <a:buFont typeface="Wingdings" pitchFamily="2" charset="2"/>
              <a:buChar char="Ø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bg-BG" sz="1800" dirty="0"/>
              <a:t>Необходими </a:t>
            </a:r>
            <a:r>
              <a:rPr lang="en-US" sz="1800" dirty="0" err="1"/>
              <a:t>условия</a:t>
            </a:r>
            <a:r>
              <a:rPr lang="en-US" sz="1800" dirty="0"/>
              <a:t> и </a:t>
            </a:r>
            <a:r>
              <a:rPr lang="en-US" sz="1800" dirty="0" err="1"/>
              <a:t>среда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успешното</a:t>
            </a:r>
            <a:r>
              <a:rPr lang="en-US" sz="1800" dirty="0"/>
              <a:t> </a:t>
            </a:r>
            <a:r>
              <a:rPr lang="en-US" sz="1800" dirty="0" err="1"/>
              <a:t>им</a:t>
            </a:r>
            <a:r>
              <a:rPr lang="en-US" sz="1800" dirty="0"/>
              <a:t> </a:t>
            </a:r>
            <a:r>
              <a:rPr lang="en-US" sz="1800" dirty="0" err="1"/>
              <a:t>прилагане</a:t>
            </a:r>
            <a:r>
              <a:rPr lang="en-US" sz="1800" dirty="0"/>
              <a:t>: </a:t>
            </a:r>
            <a:r>
              <a:rPr lang="en-US" sz="1800" dirty="0" err="1"/>
              <a:t>свободен</a:t>
            </a:r>
            <a:r>
              <a:rPr lang="en-US" sz="1800" dirty="0"/>
              <a:t> </a:t>
            </a:r>
            <a:r>
              <a:rPr lang="en-US" sz="1800" dirty="0" err="1"/>
              <a:t>пазар</a:t>
            </a:r>
            <a:r>
              <a:rPr lang="en-US" sz="1800" dirty="0"/>
              <a:t> и </a:t>
            </a:r>
            <a:r>
              <a:rPr lang="en-US" sz="1800" dirty="0" err="1"/>
              <a:t>базово</a:t>
            </a:r>
            <a:r>
              <a:rPr lang="en-US" sz="1800" dirty="0"/>
              <a:t> </a:t>
            </a:r>
            <a:r>
              <a:rPr lang="en-US" sz="1800" dirty="0" err="1"/>
              <a:t>равнище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институционален</a:t>
            </a:r>
            <a:r>
              <a:rPr lang="en-US" sz="1800" dirty="0"/>
              <a:t> </a:t>
            </a:r>
            <a:r>
              <a:rPr lang="en-US" sz="1800" dirty="0" err="1"/>
              <a:t>капацитет</a:t>
            </a:r>
            <a:r>
              <a:rPr lang="en-US" sz="1800" dirty="0"/>
              <a:t>, </a:t>
            </a:r>
            <a:r>
              <a:rPr lang="en-US" sz="1800" dirty="0" err="1"/>
              <a:t>вкл</a:t>
            </a:r>
            <a:r>
              <a:rPr lang="en-US" sz="1800" dirty="0"/>
              <a:t>. </a:t>
            </a:r>
            <a:r>
              <a:rPr lang="en-US" sz="1800" dirty="0" err="1"/>
              <a:t>добро</a:t>
            </a:r>
            <a:r>
              <a:rPr lang="en-US" sz="1800" dirty="0"/>
              <a:t> </a:t>
            </a:r>
            <a:r>
              <a:rPr lang="en-US" sz="1800" dirty="0" err="1"/>
              <a:t>управление</a:t>
            </a:r>
            <a:r>
              <a:rPr lang="en-US" sz="1800" dirty="0"/>
              <a:t>. </a:t>
            </a:r>
          </a:p>
          <a:p>
            <a:pPr marL="362885" lvl="1" indent="325445">
              <a:buClrTx/>
              <a:buFont typeface="Arial" pitchFamily="34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bg-BG" sz="1800" dirty="0"/>
              <a:t>М</a:t>
            </a:r>
            <a:r>
              <a:rPr lang="en-US" sz="1800" dirty="0" err="1"/>
              <a:t>еханизми</a:t>
            </a:r>
            <a:r>
              <a:rPr lang="en-US" sz="1800" dirty="0"/>
              <a:t>, </a:t>
            </a:r>
            <a:r>
              <a:rPr lang="en-US" sz="1800" dirty="0" err="1"/>
              <a:t>които</a:t>
            </a:r>
            <a:r>
              <a:rPr lang="en-US" sz="1800" dirty="0"/>
              <a:t> </a:t>
            </a:r>
            <a:r>
              <a:rPr lang="en-US" sz="1800" dirty="0" err="1"/>
              <a:t>касаят</a:t>
            </a:r>
            <a:r>
              <a:rPr lang="en-US" sz="1800" dirty="0"/>
              <a:t> </a:t>
            </a:r>
            <a:r>
              <a:rPr lang="en-US" sz="1800" dirty="0" err="1"/>
              <a:t>трансфера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пари</a:t>
            </a:r>
            <a:r>
              <a:rPr lang="en-US" sz="1800" dirty="0"/>
              <a:t>, </a:t>
            </a:r>
            <a:r>
              <a:rPr lang="en-US" sz="1800" dirty="0" err="1"/>
              <a:t>благоприятстват</a:t>
            </a:r>
            <a:r>
              <a:rPr lang="en-US" sz="1800" dirty="0"/>
              <a:t> </a:t>
            </a:r>
            <a:r>
              <a:rPr lang="en-US" sz="1800" dirty="0" err="1"/>
              <a:t>възможностите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корупция</a:t>
            </a:r>
            <a:r>
              <a:rPr lang="en-US" sz="1800" dirty="0"/>
              <a:t>. </a:t>
            </a:r>
          </a:p>
          <a:p>
            <a:pPr marL="362885" lvl="1" indent="325445">
              <a:buClrTx/>
              <a:buFont typeface="Arial" pitchFamily="34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bg-BG" sz="1800" dirty="0"/>
              <a:t>Важен е </a:t>
            </a:r>
            <a:r>
              <a:rPr lang="en-US" sz="1800" dirty="0" err="1"/>
              <a:t>капацитетът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публичните</a:t>
            </a:r>
            <a:r>
              <a:rPr lang="en-US" sz="1800" dirty="0"/>
              <a:t> </a:t>
            </a:r>
            <a:r>
              <a:rPr lang="en-US" sz="1800" dirty="0" err="1"/>
              <a:t>институции</a:t>
            </a:r>
            <a:r>
              <a:rPr lang="en-US" sz="1800" dirty="0"/>
              <a:t>, </a:t>
            </a:r>
            <a:r>
              <a:rPr lang="en-US" sz="1800" dirty="0" err="1"/>
              <a:t>но</a:t>
            </a:r>
            <a:r>
              <a:rPr lang="en-US" sz="1800" dirty="0"/>
              <a:t> и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частните</a:t>
            </a:r>
            <a:r>
              <a:rPr lang="en-US" sz="1800" dirty="0"/>
              <a:t> </a:t>
            </a:r>
            <a:r>
              <a:rPr lang="en-US" sz="1800" dirty="0" err="1"/>
              <a:t>фирми</a:t>
            </a:r>
            <a:r>
              <a:rPr lang="en-US" sz="1800" dirty="0"/>
              <a:t> </a:t>
            </a:r>
          </a:p>
          <a:p>
            <a:pPr marL="362885" lvl="1" indent="325445">
              <a:buClrTx/>
              <a:buFont typeface="Arial" pitchFamily="34" charset="0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bg-BG" sz="1800" dirty="0"/>
              <a:t>Нужни са </a:t>
            </a:r>
            <a:r>
              <a:rPr lang="en-US" sz="1800" dirty="0" err="1"/>
              <a:t>развити</a:t>
            </a:r>
            <a:r>
              <a:rPr lang="en-US" sz="1800" dirty="0"/>
              <a:t> </a:t>
            </a:r>
            <a:r>
              <a:rPr lang="en-US" sz="1800" dirty="0" err="1"/>
              <a:t>пазари</a:t>
            </a:r>
            <a:r>
              <a:rPr lang="en-US" sz="1800" dirty="0"/>
              <a:t> и </a:t>
            </a:r>
            <a:r>
              <a:rPr lang="en-US" sz="1800" dirty="0" err="1"/>
              <a:t>съответни</a:t>
            </a:r>
            <a:r>
              <a:rPr lang="en-US" sz="1800" dirty="0"/>
              <a:t> </a:t>
            </a:r>
            <a:r>
              <a:rPr lang="en-US" sz="1800" dirty="0" err="1"/>
              <a:t>институции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регулиране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пазар</a:t>
            </a:r>
            <a:r>
              <a:rPr lang="bg-BG" sz="1800" dirty="0" err="1"/>
              <a:t>ите</a:t>
            </a:r>
            <a:endParaRPr lang="en-US" sz="18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65362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869019"/>
          </a:xfrm>
          <a:ln/>
        </p:spPr>
        <p:txBody>
          <a:bodyPr tIns="14401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sz="2200" b="1" dirty="0"/>
              <a:t>„</a:t>
            </a:r>
            <a:r>
              <a:rPr lang="en-US" sz="2200" b="1" dirty="0" err="1"/>
              <a:t>Сенчести</a:t>
            </a:r>
            <a:r>
              <a:rPr lang="en-US" sz="2200" b="1" dirty="0"/>
              <a:t>“ </a:t>
            </a:r>
            <a:r>
              <a:rPr lang="en-US" sz="2200" b="1" dirty="0" err="1"/>
              <a:t>практики</a:t>
            </a:r>
            <a:r>
              <a:rPr lang="en-US" sz="2200" b="1" dirty="0"/>
              <a:t> в </a:t>
            </a:r>
            <a:r>
              <a:rPr lang="en-US" sz="2200" b="1" dirty="0" err="1"/>
              <a:t>развитието</a:t>
            </a:r>
            <a:r>
              <a:rPr lang="en-US" sz="2200" b="1" dirty="0"/>
              <a:t> </a:t>
            </a:r>
            <a:r>
              <a:rPr lang="en-US" sz="2200" b="1" dirty="0" err="1"/>
              <a:t>на</a:t>
            </a:r>
            <a:r>
              <a:rPr lang="en-US" sz="2200" b="1" dirty="0"/>
              <a:t> ВЕИ в </a:t>
            </a:r>
            <a:r>
              <a:rPr lang="en-US" sz="2200" b="1" dirty="0" err="1"/>
              <a:t>България</a:t>
            </a:r>
            <a:r>
              <a:rPr lang="en-US" sz="2200" b="1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7" y="1273296"/>
            <a:ext cx="8487418" cy="4747992"/>
          </a:xfrm>
        </p:spPr>
        <p:txBody>
          <a:bodyPr/>
          <a:lstStyle/>
          <a:p>
            <a:pPr marL="400326" indent="-400326">
              <a:buFont typeface="Wingdings" pitchFamily="2" charset="2"/>
              <a:buChar char="Ø"/>
            </a:pPr>
            <a:r>
              <a:rPr lang="bg-BG" sz="1800" dirty="0"/>
              <a:t>П</a:t>
            </a:r>
            <a:r>
              <a:rPr lang="en-US" sz="1800" dirty="0" err="1"/>
              <a:t>равно-регулативни</a:t>
            </a:r>
            <a:r>
              <a:rPr lang="en-US" sz="1800" dirty="0"/>
              <a:t> и </a:t>
            </a:r>
            <a:r>
              <a:rPr lang="en-US" sz="1800" dirty="0" err="1"/>
              <a:t>политико-икономически</a:t>
            </a:r>
            <a:r>
              <a:rPr lang="en-US" sz="1800" dirty="0"/>
              <a:t> </a:t>
            </a:r>
            <a:r>
              <a:rPr lang="en-US" sz="1800" dirty="0" err="1"/>
              <a:t>конфликти</a:t>
            </a:r>
            <a:r>
              <a:rPr lang="en-US" sz="1800" dirty="0"/>
              <a:t> </a:t>
            </a:r>
            <a:r>
              <a:rPr lang="en-US" sz="1800" dirty="0" err="1"/>
              <a:t>между</a:t>
            </a:r>
            <a:r>
              <a:rPr lang="en-US" sz="1800" dirty="0"/>
              <a:t> </a:t>
            </a:r>
            <a:r>
              <a:rPr lang="en-US" sz="1800" dirty="0" err="1"/>
              <a:t>различните</a:t>
            </a:r>
            <a:r>
              <a:rPr lang="en-US" sz="1800" dirty="0"/>
              <a:t> </a:t>
            </a:r>
            <a:r>
              <a:rPr lang="en-US" sz="1800" dirty="0" err="1"/>
              <a:t>лобита</a:t>
            </a:r>
            <a:r>
              <a:rPr lang="en-US" sz="1800" dirty="0"/>
              <a:t> в </a:t>
            </a:r>
            <a:r>
              <a:rPr lang="en-US" sz="1800" dirty="0" err="1"/>
              <a:t>енергетиката</a:t>
            </a:r>
            <a:r>
              <a:rPr lang="en-US" sz="1800" dirty="0"/>
              <a:t> и </a:t>
            </a:r>
            <a:r>
              <a:rPr lang="en-US" sz="1800" dirty="0" err="1"/>
              <a:t>политико-икономическите</a:t>
            </a:r>
            <a:r>
              <a:rPr lang="en-US" sz="1800" dirty="0"/>
              <a:t> </a:t>
            </a:r>
            <a:r>
              <a:rPr lang="en-US" sz="1800" dirty="0" err="1"/>
              <a:t>кръгове</a:t>
            </a:r>
            <a:r>
              <a:rPr lang="en-US" sz="1800" dirty="0"/>
              <a:t> </a:t>
            </a:r>
            <a:r>
              <a:rPr lang="en-US" sz="1800" dirty="0" err="1"/>
              <a:t>около</a:t>
            </a:r>
            <a:r>
              <a:rPr lang="en-US" sz="1800" dirty="0"/>
              <a:t> </a:t>
            </a:r>
            <a:r>
              <a:rPr lang="en-US" sz="1800" dirty="0" err="1"/>
              <a:t>тях</a:t>
            </a:r>
            <a:r>
              <a:rPr lang="bg-BG" sz="1800" dirty="0"/>
              <a:t> </a:t>
            </a:r>
            <a:r>
              <a:rPr lang="en-US" sz="1800" dirty="0" err="1"/>
              <a:t>водят</a:t>
            </a:r>
            <a:r>
              <a:rPr lang="en-US" sz="1800" dirty="0"/>
              <a:t> и </a:t>
            </a:r>
            <a:r>
              <a:rPr lang="en-US" sz="1800" dirty="0" err="1"/>
              <a:t>до</a:t>
            </a:r>
            <a:r>
              <a:rPr lang="en-US" sz="1800" dirty="0"/>
              <a:t> </a:t>
            </a:r>
            <a:r>
              <a:rPr lang="en-US" sz="1800" dirty="0" err="1"/>
              <a:t>обвързаност</a:t>
            </a:r>
            <a:r>
              <a:rPr lang="en-US" sz="1800" dirty="0"/>
              <a:t> и „</a:t>
            </a:r>
            <a:r>
              <a:rPr lang="en-US" sz="1800" dirty="0" err="1"/>
              <a:t>сенчести</a:t>
            </a:r>
            <a:r>
              <a:rPr lang="en-US" sz="1800" dirty="0"/>
              <a:t>“ </a:t>
            </a:r>
            <a:r>
              <a:rPr lang="en-US" sz="1800" dirty="0" err="1"/>
              <a:t>практики</a:t>
            </a:r>
            <a:r>
              <a:rPr lang="en-US" sz="1800" dirty="0"/>
              <a:t> </a:t>
            </a:r>
            <a:r>
              <a:rPr lang="en-US" sz="1800" dirty="0" err="1"/>
              <a:t>във</a:t>
            </a:r>
            <a:r>
              <a:rPr lang="en-US" sz="1800" dirty="0"/>
              <a:t> ВЕИ </a:t>
            </a:r>
            <a:r>
              <a:rPr lang="en-US" sz="1800" dirty="0" err="1"/>
              <a:t>сектора</a:t>
            </a:r>
            <a:endParaRPr lang="bg-BG" sz="1800" dirty="0"/>
          </a:p>
          <a:p>
            <a:pPr marL="763211" lvl="1" indent="-400326">
              <a:buFont typeface="Wingdings" pitchFamily="2" charset="2"/>
              <a:buChar char="Ø"/>
            </a:pPr>
            <a:r>
              <a:rPr lang="en-US" sz="1500" dirty="0" err="1"/>
              <a:t>Търговия</a:t>
            </a:r>
            <a:r>
              <a:rPr lang="en-US" sz="1500" dirty="0"/>
              <a:t> с „</a:t>
            </a:r>
            <a:r>
              <a:rPr lang="en-US" sz="1500" dirty="0" err="1"/>
              <a:t>административно</a:t>
            </a:r>
            <a:r>
              <a:rPr lang="en-US" sz="1500" dirty="0"/>
              <a:t> </a:t>
            </a:r>
            <a:r>
              <a:rPr lang="en-US" sz="1500" dirty="0" err="1"/>
              <a:t>готови</a:t>
            </a:r>
            <a:r>
              <a:rPr lang="en-US" sz="1500" dirty="0"/>
              <a:t>“ </a:t>
            </a:r>
            <a:r>
              <a:rPr lang="en-US" sz="1500" dirty="0" err="1"/>
              <a:t>мощности</a:t>
            </a:r>
            <a:r>
              <a:rPr lang="en-US" sz="1500" dirty="0"/>
              <a:t>: </a:t>
            </a:r>
            <a:r>
              <a:rPr lang="en-US" sz="1500" dirty="0" err="1"/>
              <a:t>търговия</a:t>
            </a:r>
            <a:r>
              <a:rPr lang="en-US" sz="1500" dirty="0"/>
              <a:t> с </a:t>
            </a:r>
            <a:r>
              <a:rPr lang="en-US" sz="1500" dirty="0" err="1"/>
              <a:t>предварително</a:t>
            </a:r>
            <a:r>
              <a:rPr lang="en-US" sz="1500" dirty="0"/>
              <a:t> </a:t>
            </a:r>
            <a:r>
              <a:rPr lang="en-US" sz="1500" dirty="0" err="1"/>
              <a:t>готови</a:t>
            </a:r>
            <a:r>
              <a:rPr lang="en-US" sz="1500" dirty="0"/>
              <a:t> (</a:t>
            </a:r>
            <a:r>
              <a:rPr lang="en-US" sz="1500" dirty="0" err="1"/>
              <a:t>от</a:t>
            </a:r>
            <a:r>
              <a:rPr lang="en-US" sz="1500" dirty="0"/>
              <a:t> </a:t>
            </a:r>
            <a:r>
              <a:rPr lang="en-US" sz="1500" dirty="0" err="1"/>
              <a:t>година-две</a:t>
            </a:r>
            <a:r>
              <a:rPr lang="en-US" sz="1500" dirty="0"/>
              <a:t>) ВЕИ </a:t>
            </a:r>
            <a:r>
              <a:rPr lang="en-US" sz="1500" dirty="0" err="1"/>
              <a:t>проекти</a:t>
            </a:r>
            <a:r>
              <a:rPr lang="en-US" sz="1500" dirty="0"/>
              <a:t> </a:t>
            </a:r>
            <a:r>
              <a:rPr lang="bg-BG" sz="1500" dirty="0"/>
              <a:t>(</a:t>
            </a:r>
            <a:r>
              <a:rPr lang="en-US" sz="1500" dirty="0"/>
              <a:t>М. </a:t>
            </a:r>
            <a:r>
              <a:rPr lang="en-US" sz="1500" dirty="0" err="1"/>
              <a:t>Иванов</a:t>
            </a:r>
            <a:r>
              <a:rPr lang="bg-BG" sz="1500" dirty="0"/>
              <a:t>,</a:t>
            </a:r>
            <a:r>
              <a:rPr lang="en-US" sz="1500" dirty="0"/>
              <a:t> 2014) </a:t>
            </a:r>
            <a:endParaRPr lang="bg-BG" sz="1500" dirty="0"/>
          </a:p>
          <a:p>
            <a:pPr marL="763211" lvl="1" indent="-400326">
              <a:buFont typeface="Wingdings" pitchFamily="2" charset="2"/>
              <a:buChar char="Ø"/>
            </a:pPr>
            <a:r>
              <a:rPr lang="en-US" sz="1500" dirty="0" err="1"/>
              <a:t>Конфликти</a:t>
            </a:r>
            <a:r>
              <a:rPr lang="en-US" sz="1500" dirty="0"/>
              <a:t> ВЕИ- НЕК-ЕРП</a:t>
            </a:r>
            <a:endParaRPr lang="bg-BG" sz="1500" dirty="0"/>
          </a:p>
          <a:p>
            <a:pPr marL="763211" lvl="1" indent="-400326">
              <a:buFont typeface="Wingdings" pitchFamily="2" charset="2"/>
              <a:buChar char="Ø"/>
            </a:pPr>
            <a:r>
              <a:rPr lang="bg-BG" sz="1500" dirty="0"/>
              <a:t>О</a:t>
            </a:r>
            <a:r>
              <a:rPr lang="en-US" sz="1500" dirty="0" err="1"/>
              <a:t>бръчи</a:t>
            </a:r>
            <a:r>
              <a:rPr lang="en-US" sz="1500" dirty="0"/>
              <a:t> </a:t>
            </a:r>
            <a:r>
              <a:rPr lang="en-US" sz="1500" dirty="0" err="1"/>
              <a:t>от</a:t>
            </a:r>
            <a:r>
              <a:rPr lang="en-US" sz="1500" dirty="0"/>
              <a:t> </a:t>
            </a:r>
            <a:r>
              <a:rPr lang="en-US" sz="1500" dirty="0" err="1"/>
              <a:t>фирми</a:t>
            </a:r>
            <a:r>
              <a:rPr lang="en-US" sz="1500" dirty="0"/>
              <a:t> </a:t>
            </a:r>
            <a:r>
              <a:rPr lang="en-US" sz="1500" dirty="0" err="1"/>
              <a:t>около</a:t>
            </a:r>
            <a:r>
              <a:rPr lang="en-US" sz="1500" dirty="0"/>
              <a:t> </a:t>
            </a:r>
            <a:r>
              <a:rPr lang="en-US" sz="1500" dirty="0" err="1"/>
              <a:t>парламентарно</a:t>
            </a:r>
            <a:r>
              <a:rPr lang="en-US" sz="1500" dirty="0"/>
              <a:t> </a:t>
            </a:r>
            <a:r>
              <a:rPr lang="en-US" sz="1500" dirty="0" err="1"/>
              <a:t>представените</a:t>
            </a:r>
            <a:r>
              <a:rPr lang="en-US" sz="1500" dirty="0"/>
              <a:t> </a:t>
            </a:r>
            <a:r>
              <a:rPr lang="en-US" sz="1500" dirty="0" err="1"/>
              <a:t>партии</a:t>
            </a:r>
            <a:r>
              <a:rPr lang="en-US" sz="1500" dirty="0"/>
              <a:t> </a:t>
            </a:r>
            <a:r>
              <a:rPr lang="bg-BG" sz="1500" dirty="0"/>
              <a:t>- п</a:t>
            </a:r>
            <a:r>
              <a:rPr lang="en-US" sz="1500" dirty="0" err="1"/>
              <a:t>овече</a:t>
            </a:r>
            <a:r>
              <a:rPr lang="en-US" sz="1500" dirty="0"/>
              <a:t> </a:t>
            </a:r>
            <a:r>
              <a:rPr lang="en-US" sz="1500" dirty="0" err="1"/>
              <a:t>от</a:t>
            </a:r>
            <a:r>
              <a:rPr lang="en-US" sz="1500" dirty="0"/>
              <a:t> 70% </a:t>
            </a:r>
            <a:r>
              <a:rPr lang="en-US" sz="1500" dirty="0" err="1"/>
              <a:t>от</a:t>
            </a:r>
            <a:r>
              <a:rPr lang="en-US" sz="1500" dirty="0"/>
              <a:t> </a:t>
            </a:r>
            <a:r>
              <a:rPr lang="en-US" sz="1500" dirty="0" err="1"/>
              <a:t>компаниите</a:t>
            </a:r>
            <a:r>
              <a:rPr lang="en-US" sz="1500" dirty="0"/>
              <a:t>, </a:t>
            </a:r>
            <a:r>
              <a:rPr lang="en-US" sz="1500" dirty="0" err="1"/>
              <a:t>публично</a:t>
            </a:r>
            <a:r>
              <a:rPr lang="en-US" sz="1500" dirty="0"/>
              <a:t> </a:t>
            </a:r>
            <a:r>
              <a:rPr lang="en-US" sz="1500" dirty="0" err="1"/>
              <a:t>обявени</a:t>
            </a:r>
            <a:r>
              <a:rPr lang="en-US" sz="1500" dirty="0"/>
              <a:t> </a:t>
            </a:r>
            <a:r>
              <a:rPr lang="en-US" sz="1500" dirty="0" err="1"/>
              <a:t>като</a:t>
            </a:r>
            <a:r>
              <a:rPr lang="en-US" sz="1500" dirty="0"/>
              <a:t> </a:t>
            </a:r>
            <a:r>
              <a:rPr lang="en-US" sz="1500" dirty="0" err="1"/>
              <a:t>носители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разрешителни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ВЕИ</a:t>
            </a:r>
            <a:r>
              <a:rPr lang="bg-BG" sz="1500" dirty="0"/>
              <a:t>,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владеят</a:t>
            </a:r>
            <a:r>
              <a:rPr lang="en-US" sz="1500" dirty="0"/>
              <a:t> </a:t>
            </a:r>
            <a:r>
              <a:rPr lang="en-US" sz="1500" dirty="0" err="1"/>
              <a:t>от</a:t>
            </a:r>
            <a:r>
              <a:rPr lang="en-US" sz="1500" dirty="0"/>
              <a:t> </a:t>
            </a:r>
            <a:r>
              <a:rPr lang="en-US" sz="1500" dirty="0" err="1"/>
              <a:t>други</a:t>
            </a:r>
            <a:r>
              <a:rPr lang="en-US" sz="1500" dirty="0"/>
              <a:t> </a:t>
            </a:r>
            <a:r>
              <a:rPr lang="en-US" sz="1500" dirty="0" err="1"/>
              <a:t>компании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принципа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матрьошките</a:t>
            </a:r>
            <a:endParaRPr lang="bg-BG" sz="1500" dirty="0"/>
          </a:p>
          <a:p>
            <a:pPr marL="763211" lvl="1" indent="-400326">
              <a:buFont typeface="Wingdings" pitchFamily="2" charset="2"/>
              <a:buChar char="Ø"/>
            </a:pPr>
            <a:r>
              <a:rPr lang="bg-BG" sz="1500" dirty="0"/>
              <a:t>Ч</a:t>
            </a:r>
            <a:r>
              <a:rPr lang="en-US" sz="1500" dirty="0" err="1"/>
              <a:t>ести</a:t>
            </a:r>
            <a:r>
              <a:rPr lang="en-US" sz="1500" dirty="0"/>
              <a:t>, </a:t>
            </a:r>
            <a:r>
              <a:rPr lang="en-US" sz="1500" dirty="0" err="1"/>
              <a:t>дори</a:t>
            </a:r>
            <a:r>
              <a:rPr lang="en-US" sz="1500" dirty="0"/>
              <a:t> </a:t>
            </a:r>
            <a:r>
              <a:rPr lang="en-US" sz="1500" dirty="0" err="1"/>
              <a:t>хаотични</a:t>
            </a:r>
            <a:r>
              <a:rPr lang="en-US" sz="1500" dirty="0"/>
              <a:t>, </a:t>
            </a:r>
            <a:r>
              <a:rPr lang="en-US" sz="1500" dirty="0" err="1"/>
              <a:t>промени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действащото</a:t>
            </a:r>
            <a:r>
              <a:rPr lang="en-US" sz="1500" dirty="0"/>
              <a:t> </a:t>
            </a:r>
            <a:r>
              <a:rPr lang="en-US" sz="1500" dirty="0" err="1"/>
              <a:t>законодателство</a:t>
            </a:r>
            <a:r>
              <a:rPr lang="en-US" sz="1500" dirty="0"/>
              <a:t>, </a:t>
            </a:r>
            <a:r>
              <a:rPr lang="en-US" sz="1500" dirty="0" err="1"/>
              <a:t>свързан</a:t>
            </a:r>
            <a:r>
              <a:rPr lang="bg-BG" sz="1500" dirty="0"/>
              <a:t>о</a:t>
            </a:r>
            <a:r>
              <a:rPr lang="en-US" sz="1500" dirty="0"/>
              <a:t> с </a:t>
            </a:r>
            <a:r>
              <a:rPr lang="en-US" sz="1500" dirty="0" err="1"/>
              <a:t>управлението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икономиката</a:t>
            </a:r>
            <a:r>
              <a:rPr lang="en-US" sz="1500" dirty="0"/>
              <a:t>, </a:t>
            </a:r>
            <a:r>
              <a:rPr lang="en-US" sz="1500" dirty="0" err="1"/>
              <a:t>са</a:t>
            </a:r>
            <a:r>
              <a:rPr lang="en-US" sz="1500" dirty="0"/>
              <a:t> </a:t>
            </a:r>
            <a:r>
              <a:rPr lang="en-US" sz="1500" dirty="0" err="1"/>
              <a:t>противопоказни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воденето</a:t>
            </a:r>
            <a:r>
              <a:rPr lang="en-US" sz="1500" dirty="0"/>
              <a:t>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стабилен</a:t>
            </a:r>
            <a:r>
              <a:rPr lang="en-US" sz="1500" dirty="0"/>
              <a:t> </a:t>
            </a:r>
            <a:r>
              <a:rPr lang="en-US" sz="1500" dirty="0" err="1"/>
              <a:t>бизнес</a:t>
            </a:r>
            <a:r>
              <a:rPr lang="en-US" sz="1500" dirty="0"/>
              <a:t> </a:t>
            </a:r>
            <a:r>
              <a:rPr lang="en-US" sz="1500" dirty="0" err="1"/>
              <a:t>Минасян</a:t>
            </a:r>
            <a:r>
              <a:rPr lang="en-US" sz="1500" dirty="0"/>
              <a:t> (2014)</a:t>
            </a:r>
            <a:r>
              <a:rPr lang="bg-BG" sz="1500" dirty="0"/>
              <a:t>. Причини - </a:t>
            </a:r>
            <a:r>
              <a:rPr lang="bg-BG" sz="1500" dirty="0" err="1"/>
              <a:t>лобистки</a:t>
            </a:r>
            <a:r>
              <a:rPr lang="bg-BG" sz="1500" dirty="0"/>
              <a:t> интереси др. </a:t>
            </a:r>
          </a:p>
          <a:p>
            <a:pPr marL="763211" lvl="1" indent="-400326">
              <a:buFont typeface="Wingdings" pitchFamily="2" charset="2"/>
              <a:buChar char="Ø"/>
            </a:pPr>
            <a:r>
              <a:rPr lang="bg-BG" sz="1500" dirty="0"/>
              <a:t>Медийна среда – поляризирана и </a:t>
            </a:r>
            <a:r>
              <a:rPr lang="bg-BG" sz="1500" dirty="0" err="1"/>
              <a:t>партизирана</a:t>
            </a:r>
            <a:r>
              <a:rPr lang="bg-BG" sz="1500" dirty="0"/>
              <a:t>, </a:t>
            </a:r>
            <a:r>
              <a:rPr lang="en-US" sz="1500" dirty="0"/>
              <a:t>в </a:t>
            </a:r>
            <a:r>
              <a:rPr lang="en-US" sz="1500" dirty="0" err="1"/>
              <a:t>обществото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създава</a:t>
            </a:r>
            <a:r>
              <a:rPr lang="en-US" sz="1500" dirty="0"/>
              <a:t> </a:t>
            </a:r>
            <a:r>
              <a:rPr lang="en-US" sz="1500" dirty="0" err="1"/>
              <a:t>усещането</a:t>
            </a:r>
            <a:r>
              <a:rPr lang="en-US" sz="1500" dirty="0"/>
              <a:t>, </a:t>
            </a:r>
            <a:r>
              <a:rPr lang="en-US" sz="1500" dirty="0" err="1"/>
              <a:t>че</a:t>
            </a:r>
            <a:r>
              <a:rPr lang="en-US" sz="1500" dirty="0"/>
              <a:t> ВЕИ </a:t>
            </a:r>
            <a:r>
              <a:rPr lang="en-US" sz="1500" dirty="0" err="1"/>
              <a:t>са</a:t>
            </a:r>
            <a:r>
              <a:rPr lang="en-US" sz="1500" dirty="0"/>
              <a:t> </a:t>
            </a:r>
            <a:r>
              <a:rPr lang="en-US" sz="1500" dirty="0" err="1"/>
              <a:t>недостъпни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обикновените</a:t>
            </a:r>
            <a:r>
              <a:rPr lang="en-US" sz="1500" dirty="0"/>
              <a:t> </a:t>
            </a:r>
            <a:r>
              <a:rPr lang="en-US" sz="1500" dirty="0" err="1"/>
              <a:t>граждани</a:t>
            </a:r>
            <a:r>
              <a:rPr lang="en-US" sz="1500" dirty="0"/>
              <a:t> и </a:t>
            </a:r>
            <a:r>
              <a:rPr lang="en-US" sz="1500" dirty="0" err="1"/>
              <a:t>фирми</a:t>
            </a:r>
            <a:r>
              <a:rPr lang="en-US" sz="1500" dirty="0"/>
              <a:t>, а </a:t>
            </a:r>
            <a:r>
              <a:rPr lang="en-US" sz="1500" dirty="0" err="1"/>
              <a:t>са</a:t>
            </a:r>
            <a:r>
              <a:rPr lang="en-US" sz="1500" dirty="0"/>
              <a:t> </a:t>
            </a:r>
            <a:r>
              <a:rPr lang="en-US" sz="1500" dirty="0" err="1"/>
              <a:t>само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„</a:t>
            </a:r>
            <a:r>
              <a:rPr lang="en-US" sz="1500" dirty="0" err="1"/>
              <a:t>големите</a:t>
            </a:r>
            <a:r>
              <a:rPr lang="en-US" sz="1500" dirty="0"/>
              <a:t> </a:t>
            </a:r>
            <a:r>
              <a:rPr lang="en-US" sz="1500" dirty="0" err="1"/>
              <a:t>играчи</a:t>
            </a:r>
            <a:r>
              <a:rPr lang="en-US" sz="1500" dirty="0"/>
              <a:t>“. </a:t>
            </a:r>
            <a:r>
              <a:rPr lang="en-US" sz="1500" dirty="0" err="1"/>
              <a:t>Основни</a:t>
            </a:r>
            <a:r>
              <a:rPr lang="en-US" sz="1500" dirty="0"/>
              <a:t> </a:t>
            </a:r>
            <a:r>
              <a:rPr lang="en-US" sz="1500" dirty="0" err="1"/>
              <a:t>проблеми</a:t>
            </a:r>
            <a:r>
              <a:rPr lang="en-US" sz="1500" dirty="0"/>
              <a:t> </a:t>
            </a:r>
            <a:r>
              <a:rPr lang="en-US" sz="1500" dirty="0" err="1"/>
              <a:t>не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дискутират</a:t>
            </a:r>
            <a:r>
              <a:rPr lang="en-US" sz="1500" dirty="0"/>
              <a:t>, </a:t>
            </a:r>
            <a:r>
              <a:rPr lang="en-US" sz="1500" dirty="0" err="1"/>
              <a:t>умишлено</a:t>
            </a:r>
            <a:r>
              <a:rPr lang="en-US" sz="1500" dirty="0"/>
              <a:t> </a:t>
            </a:r>
            <a:r>
              <a:rPr lang="en-US" sz="1500" dirty="0" err="1"/>
              <a:t>се</a:t>
            </a:r>
            <a:r>
              <a:rPr lang="en-US" sz="1500" dirty="0"/>
              <a:t> </a:t>
            </a:r>
            <a:r>
              <a:rPr lang="en-US" sz="1500" dirty="0" err="1"/>
              <a:t>изкривява</a:t>
            </a:r>
            <a:r>
              <a:rPr lang="en-US" sz="1500" dirty="0"/>
              <a:t> </a:t>
            </a:r>
            <a:r>
              <a:rPr lang="en-US" sz="1500" dirty="0" err="1"/>
              <a:t>представата</a:t>
            </a:r>
            <a:r>
              <a:rPr lang="en-US" sz="1500" dirty="0"/>
              <a:t> </a:t>
            </a:r>
            <a:r>
              <a:rPr lang="en-US" sz="1500" dirty="0" err="1"/>
              <a:t>за</a:t>
            </a:r>
            <a:r>
              <a:rPr lang="en-US" sz="1500" dirty="0"/>
              <a:t> </a:t>
            </a:r>
            <a:r>
              <a:rPr lang="en-US" sz="1500" dirty="0" err="1"/>
              <a:t>тях</a:t>
            </a:r>
            <a:r>
              <a:rPr lang="en-US" sz="1500" dirty="0"/>
              <a:t>. </a:t>
            </a:r>
            <a:r>
              <a:rPr lang="en-US" sz="1500" dirty="0" err="1"/>
              <a:t>Липсват</a:t>
            </a:r>
            <a:r>
              <a:rPr lang="en-US" sz="1500" dirty="0"/>
              <a:t> </a:t>
            </a:r>
            <a:r>
              <a:rPr lang="en-US" sz="1500" dirty="0" err="1"/>
              <a:t>статии</a:t>
            </a:r>
            <a:r>
              <a:rPr lang="en-US" sz="1500" dirty="0"/>
              <a:t>, </a:t>
            </a:r>
            <a:r>
              <a:rPr lang="en-US" sz="1500" dirty="0" err="1"/>
              <a:t>които</a:t>
            </a:r>
            <a:r>
              <a:rPr lang="en-US" sz="1500" dirty="0"/>
              <a:t> </a:t>
            </a:r>
            <a:r>
              <a:rPr lang="en-US" sz="1500" dirty="0" err="1"/>
              <a:t>да</a:t>
            </a:r>
            <a:r>
              <a:rPr lang="en-US" sz="1500" dirty="0"/>
              <a:t> </a:t>
            </a:r>
            <a:r>
              <a:rPr lang="en-US" sz="1500" dirty="0" err="1"/>
              <a:t>показват</a:t>
            </a:r>
            <a:r>
              <a:rPr lang="en-US" sz="1500" dirty="0"/>
              <a:t> </a:t>
            </a:r>
            <a:r>
              <a:rPr lang="en-US" sz="1500" dirty="0" err="1"/>
              <a:t>възможностите</a:t>
            </a:r>
            <a:r>
              <a:rPr lang="en-US" sz="1500" dirty="0"/>
              <a:t>, </a:t>
            </a:r>
            <a:r>
              <a:rPr lang="en-US" sz="1500" dirty="0" err="1"/>
              <a:t>които</a:t>
            </a:r>
            <a:r>
              <a:rPr lang="en-US" sz="1500" dirty="0"/>
              <a:t> </a:t>
            </a:r>
            <a:r>
              <a:rPr lang="en-US" sz="1500" dirty="0" err="1"/>
              <a:t>дават</a:t>
            </a:r>
            <a:r>
              <a:rPr lang="en-US" sz="1500" dirty="0"/>
              <a:t> ВЕИ </a:t>
            </a:r>
            <a:r>
              <a:rPr lang="en-US" sz="1500" dirty="0" err="1"/>
              <a:t>на</a:t>
            </a:r>
            <a:r>
              <a:rPr lang="en-US" sz="1500" dirty="0"/>
              <a:t> </a:t>
            </a:r>
            <a:r>
              <a:rPr lang="en-US" sz="1500" dirty="0" err="1"/>
              <a:t>домакинстват</a:t>
            </a:r>
            <a:r>
              <a:rPr lang="en-US" sz="1500" dirty="0"/>
              <a:t> и </a:t>
            </a:r>
            <a:r>
              <a:rPr lang="en-US" sz="1500" dirty="0" err="1"/>
              <a:t>малките</a:t>
            </a:r>
            <a:r>
              <a:rPr lang="en-US" sz="1500" dirty="0"/>
              <a:t> </a:t>
            </a:r>
            <a:r>
              <a:rPr lang="en-US" sz="1500" dirty="0" err="1"/>
              <a:t>фирми</a:t>
            </a:r>
            <a:r>
              <a:rPr lang="en-US" sz="1500" dirty="0"/>
              <a:t>. </a:t>
            </a:r>
            <a:endParaRPr lang="bg-BG" sz="1500" dirty="0"/>
          </a:p>
          <a:p>
            <a:pPr marL="763211" lvl="1" indent="-400326">
              <a:buFont typeface="Wingdings" pitchFamily="2" charset="2"/>
              <a:buChar char="Ø"/>
            </a:pPr>
            <a:endParaRPr lang="bg-BG" sz="15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98213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err="1"/>
              <a:t>Сенчестите</a:t>
            </a:r>
            <a:r>
              <a:rPr lang="en-US" sz="1800" dirty="0"/>
              <a:t> </a:t>
            </a:r>
            <a:r>
              <a:rPr lang="en-US" sz="1800" dirty="0" err="1"/>
              <a:t>практики</a:t>
            </a:r>
            <a:r>
              <a:rPr lang="en-US" sz="1800" dirty="0"/>
              <a:t> </a:t>
            </a:r>
            <a:r>
              <a:rPr lang="en-US" sz="1800" dirty="0" err="1"/>
              <a:t>водят</a:t>
            </a:r>
            <a:r>
              <a:rPr lang="en-US" sz="1800" dirty="0"/>
              <a:t> </a:t>
            </a:r>
            <a:r>
              <a:rPr lang="en-US" sz="1800" dirty="0" err="1"/>
              <a:t>до</a:t>
            </a:r>
            <a:r>
              <a:rPr lang="en-US" sz="1800" dirty="0"/>
              <a:t> </a:t>
            </a:r>
            <a:r>
              <a:rPr lang="en-US" sz="1800" dirty="0" err="1"/>
              <a:t>хаотично</a:t>
            </a:r>
            <a:r>
              <a:rPr lang="en-US" sz="1800" dirty="0"/>
              <a:t> </a:t>
            </a:r>
            <a:r>
              <a:rPr lang="en-US" sz="1800" dirty="0" err="1"/>
              <a:t>развитие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ВЕИ </a:t>
            </a:r>
            <a:r>
              <a:rPr lang="en-US" sz="1800" dirty="0" err="1"/>
              <a:t>сектора</a:t>
            </a:r>
            <a:r>
              <a:rPr lang="en-US" sz="1800" dirty="0"/>
              <a:t>, </a:t>
            </a:r>
            <a:r>
              <a:rPr lang="en-US" sz="1800" dirty="0" err="1"/>
              <a:t>инвестиции</a:t>
            </a:r>
            <a:r>
              <a:rPr lang="en-US" sz="1800" dirty="0"/>
              <a:t> </a:t>
            </a:r>
            <a:r>
              <a:rPr lang="en-US" sz="1800" dirty="0" err="1"/>
              <a:t>предимно</a:t>
            </a:r>
            <a:r>
              <a:rPr lang="en-US" sz="1800" dirty="0"/>
              <a:t> в </a:t>
            </a:r>
            <a:r>
              <a:rPr lang="en-US" sz="1800" dirty="0" err="1"/>
              <a:t>големи</a:t>
            </a:r>
            <a:r>
              <a:rPr lang="en-US" sz="1800" dirty="0"/>
              <a:t> и </a:t>
            </a:r>
            <a:r>
              <a:rPr lang="en-US" sz="1800" dirty="0" err="1"/>
              <a:t>средни</a:t>
            </a:r>
            <a:r>
              <a:rPr lang="en-US" sz="1800" dirty="0"/>
              <a:t> </a:t>
            </a:r>
            <a:r>
              <a:rPr lang="en-US" sz="1800" dirty="0" err="1"/>
              <a:t>проекти</a:t>
            </a:r>
            <a:r>
              <a:rPr lang="en-US" sz="1800" dirty="0"/>
              <a:t> и </a:t>
            </a:r>
            <a:r>
              <a:rPr lang="en-US" sz="1800" dirty="0" err="1"/>
              <a:t>спъват</a:t>
            </a:r>
            <a:r>
              <a:rPr lang="en-US" sz="1800" dirty="0"/>
              <a:t> </a:t>
            </a:r>
            <a:r>
              <a:rPr lang="en-US" sz="1800" dirty="0" err="1"/>
              <a:t>автентичното</a:t>
            </a:r>
            <a:r>
              <a:rPr lang="en-US" sz="1800" dirty="0"/>
              <a:t> </a:t>
            </a:r>
            <a:r>
              <a:rPr lang="en-US" sz="1800" dirty="0" err="1"/>
              <a:t>местно</a:t>
            </a:r>
            <a:r>
              <a:rPr lang="en-US" sz="1800" dirty="0"/>
              <a:t> </a:t>
            </a:r>
            <a:r>
              <a:rPr lang="en-US" sz="1800" dirty="0" err="1"/>
              <a:t>предприемачество</a:t>
            </a:r>
            <a:r>
              <a:rPr lang="en-US" sz="1800" dirty="0"/>
              <a:t>. </a:t>
            </a:r>
            <a:endParaRPr lang="bg-BG" sz="1800" dirty="0"/>
          </a:p>
          <a:p>
            <a:pPr>
              <a:buFont typeface="Wingdings" pitchFamily="2" charset="2"/>
              <a:buChar char="Ø"/>
            </a:pPr>
            <a:r>
              <a:rPr lang="bg-BG" sz="1800" dirty="0"/>
              <a:t>В</a:t>
            </a:r>
            <a:r>
              <a:rPr lang="en-US" sz="1800" dirty="0"/>
              <a:t> </a:t>
            </a:r>
            <a:r>
              <a:rPr lang="en-US" sz="1800" dirty="0" err="1"/>
              <a:t>България</a:t>
            </a:r>
            <a:r>
              <a:rPr lang="en-US" sz="1800" dirty="0"/>
              <a:t> </a:t>
            </a:r>
            <a:r>
              <a:rPr lang="en-US" sz="1800" dirty="0" err="1"/>
              <a:t>не</a:t>
            </a:r>
            <a:r>
              <a:rPr lang="en-US" sz="1800" dirty="0"/>
              <a:t> </a:t>
            </a:r>
            <a:r>
              <a:rPr lang="en-US" sz="1800" dirty="0" err="1"/>
              <a:t>можа</a:t>
            </a:r>
            <a:r>
              <a:rPr lang="en-US" sz="1800" dirty="0"/>
              <a:t> </a:t>
            </a:r>
            <a:r>
              <a:rPr lang="en-US" sz="1800" dirty="0" err="1"/>
              <a:t>да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прояви</a:t>
            </a:r>
            <a:r>
              <a:rPr lang="en-US" sz="1800" dirty="0"/>
              <a:t> </a:t>
            </a:r>
            <a:r>
              <a:rPr lang="en-US" sz="1800" dirty="0" err="1"/>
              <a:t>едно</a:t>
            </a:r>
            <a:r>
              <a:rPr lang="en-US" sz="1800" dirty="0"/>
              <a:t> </a:t>
            </a:r>
            <a:r>
              <a:rPr lang="en-US" sz="1800" dirty="0" err="1"/>
              <a:t>от</a:t>
            </a:r>
            <a:r>
              <a:rPr lang="en-US" sz="1800" dirty="0"/>
              <a:t> </a:t>
            </a:r>
            <a:r>
              <a:rPr lang="en-US" sz="1800" dirty="0" err="1"/>
              <a:t>основните</a:t>
            </a:r>
            <a:r>
              <a:rPr lang="en-US" sz="1800" dirty="0"/>
              <a:t> </a:t>
            </a:r>
            <a:r>
              <a:rPr lang="en-US" sz="1800" dirty="0" err="1"/>
              <a:t>предимства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ВЕИ, </a:t>
            </a:r>
            <a:r>
              <a:rPr lang="en-US" sz="1800" dirty="0" err="1"/>
              <a:t>които</a:t>
            </a:r>
            <a:r>
              <a:rPr lang="en-US" sz="1800" dirty="0"/>
              <a:t> </a:t>
            </a:r>
            <a:r>
              <a:rPr lang="en-US" sz="1800" dirty="0" err="1"/>
              <a:t>виждаме</a:t>
            </a:r>
            <a:r>
              <a:rPr lang="en-US" sz="1800" dirty="0"/>
              <a:t> в </a:t>
            </a:r>
            <a:r>
              <a:rPr lang="en-US" sz="1800" dirty="0" err="1"/>
              <a:t>други</a:t>
            </a:r>
            <a:r>
              <a:rPr lang="en-US" sz="1800" dirty="0"/>
              <a:t> </a:t>
            </a:r>
            <a:r>
              <a:rPr lang="en-US" sz="1800" dirty="0" err="1"/>
              <a:t>европейски</a:t>
            </a:r>
            <a:r>
              <a:rPr lang="en-US" sz="1800" dirty="0"/>
              <a:t> </a:t>
            </a:r>
            <a:r>
              <a:rPr lang="en-US" sz="1800" dirty="0" err="1"/>
              <a:t>страни</a:t>
            </a:r>
            <a:r>
              <a:rPr lang="bg-BG" sz="1800" dirty="0"/>
              <a:t> </a:t>
            </a:r>
            <a:r>
              <a:rPr lang="en-US" sz="1800" dirty="0"/>
              <a:t>– </a:t>
            </a:r>
            <a:r>
              <a:rPr lang="en-US" sz="1800" dirty="0" err="1"/>
              <a:t>възможността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децентрализирано</a:t>
            </a:r>
            <a:r>
              <a:rPr lang="en-US" sz="1800" dirty="0"/>
              <a:t> </a:t>
            </a:r>
            <a:r>
              <a:rPr lang="en-US" sz="1800" dirty="0" err="1"/>
              <a:t>собствено</a:t>
            </a:r>
            <a:r>
              <a:rPr lang="en-US" sz="1800" dirty="0"/>
              <a:t> </a:t>
            </a:r>
            <a:r>
              <a:rPr lang="en-US" sz="1800" dirty="0" err="1"/>
              <a:t>производство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енергия</a:t>
            </a:r>
            <a:r>
              <a:rPr lang="en-US" sz="1800" dirty="0"/>
              <a:t> </a:t>
            </a:r>
            <a:r>
              <a:rPr lang="en-US" sz="1800" dirty="0" err="1"/>
              <a:t>от</a:t>
            </a:r>
            <a:r>
              <a:rPr lang="en-US" sz="1800" dirty="0"/>
              <a:t> </a:t>
            </a:r>
            <a:r>
              <a:rPr lang="en-US" sz="1800" dirty="0" err="1"/>
              <a:t>домакинства</a:t>
            </a:r>
            <a:r>
              <a:rPr lang="en-US" sz="1800" dirty="0"/>
              <a:t> и </a:t>
            </a:r>
            <a:r>
              <a:rPr lang="en-US" sz="1800" dirty="0" err="1"/>
              <a:t>малки</a:t>
            </a:r>
            <a:r>
              <a:rPr lang="en-US" sz="1800" dirty="0"/>
              <a:t> </a:t>
            </a:r>
            <a:r>
              <a:rPr lang="en-US" sz="1800" dirty="0" err="1"/>
              <a:t>предприятия</a:t>
            </a:r>
            <a:r>
              <a:rPr lang="en-US" sz="1800" dirty="0"/>
              <a:t>, </a:t>
            </a:r>
            <a:r>
              <a:rPr lang="en-US" sz="1800" dirty="0" err="1"/>
              <a:t>което</a:t>
            </a:r>
            <a:r>
              <a:rPr lang="en-US" sz="1800" dirty="0"/>
              <a:t> </a:t>
            </a:r>
            <a:r>
              <a:rPr lang="en-US" sz="1800" dirty="0" err="1"/>
              <a:t>да</a:t>
            </a:r>
            <a:r>
              <a:rPr lang="en-US" sz="1800" dirty="0"/>
              <a:t> </a:t>
            </a:r>
            <a:r>
              <a:rPr lang="en-US" sz="1800" dirty="0" err="1"/>
              <a:t>спомага</a:t>
            </a:r>
            <a:r>
              <a:rPr lang="en-US" sz="1800" dirty="0"/>
              <a:t>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намаляване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енергийната</a:t>
            </a:r>
            <a:r>
              <a:rPr lang="en-US" sz="1800" dirty="0"/>
              <a:t> </a:t>
            </a:r>
            <a:r>
              <a:rPr lang="en-US" sz="1800" dirty="0" err="1"/>
              <a:t>бедност</a:t>
            </a:r>
            <a:r>
              <a:rPr lang="en-US" sz="1800" dirty="0"/>
              <a:t>,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развитие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селските</a:t>
            </a:r>
            <a:r>
              <a:rPr lang="en-US" sz="1800" dirty="0"/>
              <a:t> и </a:t>
            </a:r>
            <a:r>
              <a:rPr lang="en-US" sz="1800" dirty="0" err="1"/>
              <a:t>други</a:t>
            </a:r>
            <a:r>
              <a:rPr lang="en-US" sz="1800" dirty="0"/>
              <a:t> </a:t>
            </a:r>
            <a:r>
              <a:rPr lang="en-US" sz="1800" dirty="0" err="1"/>
              <a:t>региони</a:t>
            </a:r>
            <a:r>
              <a:rPr lang="bg-BG" sz="1800" dirty="0"/>
              <a:t>, за иновациите и т.н</a:t>
            </a:r>
            <a:r>
              <a:rPr lang="en-US" sz="1800" dirty="0"/>
              <a:t>. </a:t>
            </a:r>
            <a:endParaRPr lang="bg-BG" sz="1800" dirty="0"/>
          </a:p>
          <a:p>
            <a:pPr>
              <a:buFont typeface="Wingdings" pitchFamily="2" charset="2"/>
              <a:buChar char="Ø"/>
            </a:pPr>
            <a:r>
              <a:rPr lang="bg-BG" sz="1800" dirty="0"/>
              <a:t>Н</a:t>
            </a:r>
            <a:r>
              <a:rPr lang="en-US" sz="1800" dirty="0"/>
              <a:t>е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проявиха</a:t>
            </a:r>
            <a:r>
              <a:rPr lang="en-US" sz="1800" dirty="0"/>
              <a:t> и </a:t>
            </a:r>
            <a:r>
              <a:rPr lang="en-US" sz="1800" dirty="0" err="1"/>
              <a:t>очакваните</a:t>
            </a:r>
            <a:r>
              <a:rPr lang="en-US" sz="1800" dirty="0"/>
              <a:t> </a:t>
            </a:r>
            <a:r>
              <a:rPr lang="en-US" sz="1800" dirty="0" err="1"/>
              <a:t>предимства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производството</a:t>
            </a:r>
            <a:r>
              <a:rPr lang="en-US" sz="1800" dirty="0"/>
              <a:t> </a:t>
            </a:r>
            <a:r>
              <a:rPr lang="en-US" sz="1800" dirty="0" err="1"/>
              <a:t>от</a:t>
            </a:r>
            <a:r>
              <a:rPr lang="en-US" sz="1800" dirty="0"/>
              <a:t> ВЕИ </a:t>
            </a:r>
            <a:r>
              <a:rPr lang="en-US" sz="1800" dirty="0" err="1"/>
              <a:t>за</a:t>
            </a:r>
            <a:r>
              <a:rPr lang="en-US" sz="1800" dirty="0"/>
              <a:t> </a:t>
            </a:r>
            <a:r>
              <a:rPr lang="en-US" sz="1800" dirty="0" err="1"/>
              <a:t>околната</a:t>
            </a:r>
            <a:r>
              <a:rPr lang="en-US" sz="1800" dirty="0"/>
              <a:t> </a:t>
            </a:r>
            <a:r>
              <a:rPr lang="en-US" sz="1800" dirty="0" err="1"/>
              <a:t>среда</a:t>
            </a:r>
            <a:r>
              <a:rPr lang="en-US" sz="1800" dirty="0"/>
              <a:t>. </a:t>
            </a:r>
            <a:r>
              <a:rPr lang="bg-BG" sz="1800" dirty="0"/>
              <a:t>П</a:t>
            </a:r>
            <a:r>
              <a:rPr lang="en-US" sz="1800" dirty="0" err="1"/>
              <a:t>арадоксално</a:t>
            </a:r>
            <a:r>
              <a:rPr lang="en-US" sz="1800" dirty="0"/>
              <a:t> е, </a:t>
            </a:r>
            <a:r>
              <a:rPr lang="en-US" sz="1800" dirty="0" err="1"/>
              <a:t>че</a:t>
            </a:r>
            <a:r>
              <a:rPr lang="en-US" sz="1800" dirty="0"/>
              <a:t> </a:t>
            </a:r>
            <a:r>
              <a:rPr lang="en-US" sz="1800" dirty="0" err="1"/>
              <a:t>едни</a:t>
            </a:r>
            <a:r>
              <a:rPr lang="en-US" sz="1800" dirty="0"/>
              <a:t> </a:t>
            </a:r>
            <a:r>
              <a:rPr lang="en-US" sz="1800" dirty="0" err="1"/>
              <a:t>от</a:t>
            </a:r>
            <a:r>
              <a:rPr lang="en-US" sz="1800" dirty="0"/>
              <a:t> </a:t>
            </a:r>
            <a:r>
              <a:rPr lang="en-US" sz="1800" dirty="0" err="1"/>
              <a:t>най-големите</a:t>
            </a:r>
            <a:r>
              <a:rPr lang="en-US" sz="1800" dirty="0"/>
              <a:t> </a:t>
            </a:r>
            <a:r>
              <a:rPr lang="en-US" sz="1800" dirty="0" err="1"/>
              <a:t>критици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ВЕИ в </a:t>
            </a:r>
            <a:r>
              <a:rPr lang="en-US" sz="1800" dirty="0" err="1"/>
              <a:t>България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оказа</a:t>
            </a:r>
            <a:r>
              <a:rPr lang="bg-BG" sz="1800" dirty="0"/>
              <a:t>т</a:t>
            </a:r>
            <a:r>
              <a:rPr lang="en-US" sz="1800" dirty="0"/>
              <a:t> </a:t>
            </a:r>
            <a:r>
              <a:rPr lang="en-US" sz="1800" dirty="0" err="1"/>
              <a:t>еколозите</a:t>
            </a:r>
            <a:r>
              <a:rPr lang="en-US" sz="1800" dirty="0"/>
              <a:t>, </a:t>
            </a:r>
            <a:r>
              <a:rPr lang="en-US" sz="1800" dirty="0" err="1"/>
              <a:t>защото</a:t>
            </a:r>
            <a:r>
              <a:rPr lang="en-US" sz="1800" dirty="0"/>
              <a:t> </a:t>
            </a:r>
            <a:r>
              <a:rPr lang="en-US" sz="1800" dirty="0" err="1"/>
              <a:t>част</a:t>
            </a:r>
            <a:r>
              <a:rPr lang="en-US" sz="1800" dirty="0"/>
              <a:t> </a:t>
            </a:r>
            <a:r>
              <a:rPr lang="en-US" sz="1800" dirty="0" err="1"/>
              <a:t>от</a:t>
            </a:r>
            <a:r>
              <a:rPr lang="en-US" sz="1800" dirty="0"/>
              <a:t> ВЕИ </a:t>
            </a:r>
            <a:r>
              <a:rPr lang="en-US" sz="1800" dirty="0" err="1"/>
              <a:t>централите</a:t>
            </a:r>
            <a:r>
              <a:rPr lang="en-US" sz="1800" dirty="0"/>
              <a:t> </a:t>
            </a:r>
            <a:r>
              <a:rPr lang="en-US" sz="1800" dirty="0" err="1"/>
              <a:t>се</a:t>
            </a:r>
            <a:r>
              <a:rPr lang="en-US" sz="1800" dirty="0"/>
              <a:t> </a:t>
            </a:r>
            <a:r>
              <a:rPr lang="en-US" sz="1800" dirty="0" err="1"/>
              <a:t>изградиха</a:t>
            </a:r>
            <a:r>
              <a:rPr lang="en-US" sz="1800" dirty="0"/>
              <a:t> в </a:t>
            </a:r>
            <a:r>
              <a:rPr lang="en-US" sz="1800" dirty="0" err="1"/>
              <a:t>нарушение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природозащитното</a:t>
            </a:r>
            <a:r>
              <a:rPr lang="en-US" sz="1800" dirty="0"/>
              <a:t> </a:t>
            </a:r>
            <a:r>
              <a:rPr lang="en-US" sz="1800" dirty="0" err="1"/>
              <a:t>законодателство</a:t>
            </a:r>
            <a:r>
              <a:rPr lang="en-US" sz="1800" dirty="0"/>
              <a:t> </a:t>
            </a:r>
            <a:endParaRPr lang="bg-BG" sz="18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87398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66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РЕЗУЛТАТИ ЗА БЪЛГАРИЯ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bg-BG" dirty="0" smtClean="0"/>
              <a:t>КЕВР</a:t>
            </a:r>
          </a:p>
          <a:p>
            <a:pPr marL="0" indent="0"/>
            <a:r>
              <a:rPr lang="bg-BG" dirty="0" smtClean="0"/>
              <a:t>Индекс </a:t>
            </a:r>
            <a:r>
              <a:rPr lang="bg-BG" dirty="0"/>
              <a:t>на независимост </a:t>
            </a:r>
            <a:r>
              <a:rPr lang="en-US" dirty="0" smtClean="0"/>
              <a:t>-</a:t>
            </a:r>
            <a:r>
              <a:rPr lang="bg-BG" dirty="0" smtClean="0"/>
              <a:t> 0,7 (оценка на де-юре независимостта според критериите на </a:t>
            </a:r>
            <a:r>
              <a:rPr lang="bg-BG" dirty="0" err="1" smtClean="0"/>
              <a:t>Гиларди</a:t>
            </a:r>
            <a:r>
              <a:rPr lang="bg-BG" dirty="0" smtClean="0"/>
              <a:t>) към началото на 2013 г.</a:t>
            </a:r>
          </a:p>
          <a:p>
            <a:pPr marL="0" indent="0"/>
            <a:r>
              <a:rPr lang="bg-BG" dirty="0"/>
              <a:t>На теория откриваме една добре организирана контролна структура, която на практика </a:t>
            </a:r>
            <a:r>
              <a:rPr lang="bg-BG" dirty="0" smtClean="0"/>
              <a:t>е подложена </a:t>
            </a:r>
            <a:r>
              <a:rPr lang="bg-BG" dirty="0"/>
              <a:t>на силен политически натиск и </a:t>
            </a:r>
            <a:r>
              <a:rPr lang="bg-BG" dirty="0" smtClean="0"/>
              <a:t>уволнения, </a:t>
            </a:r>
            <a:r>
              <a:rPr lang="bg-BG" dirty="0"/>
              <a:t>когато не провежда желаната </a:t>
            </a:r>
            <a:r>
              <a:rPr lang="bg-BG" dirty="0" smtClean="0"/>
              <a:t>политика</a:t>
            </a:r>
            <a:r>
              <a:rPr lang="bg-BG" dirty="0"/>
              <a:t> </a:t>
            </a:r>
            <a:r>
              <a:rPr lang="bg-BG" dirty="0" smtClean="0"/>
              <a:t>– регулаторът е в плен.</a:t>
            </a:r>
          </a:p>
          <a:p>
            <a:pPr marL="0" indent="0"/>
            <a:r>
              <a:rPr lang="bg-BG" dirty="0" smtClean="0"/>
              <a:t>Преференциални цени, чието определяне не отразява спада в стойността на инвестиционните разходи през 2012 г.</a:t>
            </a:r>
          </a:p>
          <a:p>
            <a:pPr marL="0" indent="0"/>
            <a:endParaRPr lang="bg-BG" dirty="0"/>
          </a:p>
          <a:p>
            <a:pPr marL="0" indent="0"/>
            <a:endParaRPr lang="bg-BG" dirty="0" smtClean="0"/>
          </a:p>
          <a:p>
            <a:pPr marL="0" indent="0"/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311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2. НПДЕВИ</a:t>
            </a:r>
            <a:r>
              <a:rPr lang="en-US" dirty="0" smtClean="0"/>
              <a:t> </a:t>
            </a:r>
            <a:r>
              <a:rPr lang="bg-BG" dirty="0" smtClean="0"/>
              <a:t>на </a:t>
            </a:r>
            <a:r>
              <a:rPr lang="bg-BG" dirty="0" err="1" smtClean="0"/>
              <a:t>българия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	</a:t>
            </a:r>
            <a:r>
              <a:rPr lang="bg-BG" dirty="0" smtClean="0"/>
              <a:t>Цел: 16</a:t>
            </a:r>
            <a:r>
              <a:rPr lang="bg-BG" dirty="0"/>
              <a:t>% дял на енергията от ВЕИ в крайното енергийно потребление и 10% дял в транспорта през 2020 </a:t>
            </a:r>
            <a:r>
              <a:rPr lang="bg-BG" dirty="0" smtClean="0"/>
              <a:t>година.</a:t>
            </a:r>
          </a:p>
          <a:p>
            <a:r>
              <a:rPr lang="bg-BG" dirty="0" smtClean="0"/>
              <a:t>	</a:t>
            </a:r>
          </a:p>
          <a:p>
            <a:r>
              <a:rPr lang="bg-BG" dirty="0"/>
              <a:t>	</a:t>
            </a:r>
            <a:r>
              <a:rPr lang="bg-BG" dirty="0" smtClean="0"/>
              <a:t>Очакваните </a:t>
            </a:r>
            <a:r>
              <a:rPr lang="bg-BG" dirty="0"/>
              <a:t>резултати от изпълнението на тази политика са: </a:t>
            </a:r>
            <a:endParaRPr lang="bg-BG" dirty="0" smtClean="0"/>
          </a:p>
          <a:p>
            <a:r>
              <a:rPr lang="bg-BG" dirty="0"/>
              <a:t>	</a:t>
            </a:r>
            <a:endParaRPr lang="bg-BG" dirty="0" smtClean="0"/>
          </a:p>
          <a:p>
            <a:r>
              <a:rPr lang="bg-BG" dirty="0"/>
              <a:t>	</a:t>
            </a:r>
            <a:r>
              <a:rPr lang="bg-BG" dirty="0" smtClean="0"/>
              <a:t>„…</a:t>
            </a:r>
            <a:r>
              <a:rPr lang="bg-BG" dirty="0"/>
              <a:t>минимизиране на замърсяването и предоставяне на нови възможности за дейност - чрез по-голяма ефективност и поощряване на нови технологии за бързо развиващия се глобален пазар, от намаляването на енергийното потребление до сигурно, разнообразно и евтино енергоснабдяване.“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028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Резултати: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6611" y="908720"/>
            <a:ext cx="7520940" cy="3579849"/>
          </a:xfrm>
        </p:spPr>
        <p:txBody>
          <a:bodyPr/>
          <a:lstStyle/>
          <a:p>
            <a:r>
              <a:rPr lang="bg-BG" dirty="0" smtClean="0"/>
              <a:t>Изпълнен НПДЕВИ:</a:t>
            </a:r>
          </a:p>
          <a:p>
            <a:endParaRPr lang="bg-BG" dirty="0" smtClean="0"/>
          </a:p>
          <a:p>
            <a:endParaRPr lang="bg-BG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5907"/>
              </p:ext>
            </p:extLst>
          </p:nvPr>
        </p:nvGraphicFramePr>
        <p:xfrm>
          <a:off x="755576" y="1556792"/>
          <a:ext cx="7721224" cy="1418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8915"/>
                <a:gridCol w="991803"/>
                <a:gridCol w="593227"/>
                <a:gridCol w="889841"/>
                <a:gridCol w="593227"/>
                <a:gridCol w="824956"/>
                <a:gridCol w="593227"/>
                <a:gridCol w="873556"/>
                <a:gridCol w="952472"/>
              </a:tblGrid>
              <a:tr h="3973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Страна </a:t>
                      </a:r>
                      <a:r>
                        <a:rPr lang="bg-BG" sz="1200" u="none" strike="noStrike" dirty="0" smtClean="0">
                          <a:effectLst/>
                        </a:rPr>
                        <a:t>членка - %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2009 г.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2010 г.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2011 г.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2012 г.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u="none" strike="noStrike">
                          <a:effectLst/>
                        </a:rPr>
                        <a:t>2013 г.</a:t>
                      </a:r>
                      <a:endParaRPr lang="bg-BG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26" marR="9026" marT="9026" marB="0" anchor="b"/>
                </a:tc>
              </a:tr>
              <a:tr h="624326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Изпълнение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План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Изпълнение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План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Изпълнение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План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 smtClean="0">
                          <a:effectLst/>
                        </a:rPr>
                        <a:t>Изпълнение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u="none" strike="noStrike" dirty="0">
                          <a:effectLst/>
                        </a:rPr>
                        <a:t>Изпълнение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</a:tr>
              <a:tr h="397300">
                <a:tc>
                  <a:txBody>
                    <a:bodyPr/>
                    <a:lstStyle/>
                    <a:p>
                      <a:pPr algn="l" fontAlgn="ctr"/>
                      <a:r>
                        <a:rPr lang="bg-BG" sz="1200" u="none" strike="noStrike" dirty="0">
                          <a:effectLst/>
                        </a:rPr>
                        <a:t>България</a:t>
                      </a:r>
                      <a:endParaRPr lang="bg-BG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12,2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10,06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14,1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10,72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14,3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10,72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16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200" b="1" u="none" strike="noStrike" dirty="0">
                          <a:effectLst/>
                        </a:rPr>
                        <a:t>19</a:t>
                      </a:r>
                      <a:endParaRPr lang="bg-BG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026" marR="9026" marT="9026" marB="0" anchor="ctr"/>
                </a:tc>
              </a:tr>
            </a:tbl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1036648" y="3068960"/>
            <a:ext cx="72728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>
                <a:latin typeface="+mj-lt"/>
              </a:rPr>
              <a:t>Три страни надхвърлят крайната си цел още през 2012 г. – Швеция, България и Естония. Естония се доближава до целта си от 25% още през 2011 г. с дял на ВЕИ от 24,6%, Швеция постига 48,8% през 2011 г. при цел от 49%, а нашата страна е с дял от </a:t>
            </a:r>
            <a:r>
              <a:rPr lang="bg-BG" dirty="0" smtClean="0">
                <a:latin typeface="+mj-lt"/>
              </a:rPr>
              <a:t>16% </a:t>
            </a:r>
            <a:r>
              <a:rPr lang="bg-BG" dirty="0">
                <a:latin typeface="+mj-lt"/>
              </a:rPr>
              <a:t>през 2012 г</a:t>
            </a:r>
            <a:r>
              <a:rPr lang="bg-BG" dirty="0" smtClean="0">
                <a:latin typeface="+mj-lt"/>
              </a:rPr>
              <a:t>. През 2013 и трите страни продължават да имат по-голям дял от планираното към 2020 г.</a:t>
            </a:r>
          </a:p>
          <a:p>
            <a:endParaRPr lang="bg-BG" dirty="0">
              <a:latin typeface="+mj-lt"/>
            </a:endParaRPr>
          </a:p>
        </p:txBody>
      </p:sp>
      <p:sp>
        <p:nvSpPr>
          <p:cNvPr id="4" name="Правоъгълник 3"/>
          <p:cNvSpPr/>
          <p:nvPr/>
        </p:nvSpPr>
        <p:spPr>
          <a:xfrm>
            <a:off x="899592" y="5227363"/>
            <a:ext cx="72042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/>
              <a:t>Домакинствата използват основно дърва за огрев и за тях не са предвидени стимули за финансиране инсталирането на ВЕИ системи.</a:t>
            </a:r>
          </a:p>
          <a:p>
            <a:r>
              <a:rPr lang="bg-BG" b="1" dirty="0"/>
              <a:t>За МСП са предвидени схеми за финансиране.</a:t>
            </a:r>
          </a:p>
        </p:txBody>
      </p:sp>
    </p:spTree>
    <p:extLst>
      <p:ext uri="{BB962C8B-B14F-4D97-AF65-F5344CB8AC3E}">
        <p14:creationId xmlns:p14="http://schemas.microsoft.com/office/powerpoint/2010/main" val="3744600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Производство на първична енергия – 2013 г.</a:t>
            </a:r>
            <a:endParaRPr lang="bg-BG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588131"/>
              </p:ext>
            </p:extLst>
          </p:nvPr>
        </p:nvGraphicFramePr>
        <p:xfrm>
          <a:off x="822325" y="1100138"/>
          <a:ext cx="7521575" cy="384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ово поле 2"/>
          <p:cNvSpPr txBox="1"/>
          <p:nvPr/>
        </p:nvSpPr>
        <p:spPr>
          <a:xfrm>
            <a:off x="899592" y="518855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3227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Крайно ЕНЕРГИЙНО потребление – 2005 г. и 2013 г.</a:t>
            </a:r>
            <a:endParaRPr lang="bg-BG" dirty="0"/>
          </a:p>
        </p:txBody>
      </p:sp>
      <p:graphicFrame>
        <p:nvGraphicFramePr>
          <p:cNvPr id="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527155"/>
              </p:ext>
            </p:extLst>
          </p:nvPr>
        </p:nvGraphicFramePr>
        <p:xfrm>
          <a:off x="4619303" y="980728"/>
          <a:ext cx="4205608" cy="4224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011089"/>
              </p:ext>
            </p:extLst>
          </p:nvPr>
        </p:nvGraphicFramePr>
        <p:xfrm>
          <a:off x="323528" y="980728"/>
          <a:ext cx="4205608" cy="4224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930215" y="580526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5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КРайно</a:t>
            </a:r>
            <a:r>
              <a:rPr lang="bg-BG" dirty="0" smtClean="0"/>
              <a:t> енергийно потребление</a:t>
            </a:r>
            <a:endParaRPr lang="bg-BG" dirty="0"/>
          </a:p>
        </p:txBody>
      </p:sp>
      <p:graphicFrame>
        <p:nvGraphicFramePr>
          <p:cNvPr id="4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973721"/>
              </p:ext>
            </p:extLst>
          </p:nvPr>
        </p:nvGraphicFramePr>
        <p:xfrm>
          <a:off x="395537" y="980729"/>
          <a:ext cx="3971426" cy="4887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627197"/>
              </p:ext>
            </p:extLst>
          </p:nvPr>
        </p:nvGraphicFramePr>
        <p:xfrm>
          <a:off x="4682020" y="1091760"/>
          <a:ext cx="4066210" cy="476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899592" y="58772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04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Брутно производство на ел. енергия</a:t>
            </a:r>
            <a:endParaRPr lang="bg-BG" dirty="0"/>
          </a:p>
        </p:txBody>
      </p:sp>
      <p:graphicFrame>
        <p:nvGraphicFramePr>
          <p:cNvPr id="4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308794"/>
              </p:ext>
            </p:extLst>
          </p:nvPr>
        </p:nvGraphicFramePr>
        <p:xfrm>
          <a:off x="4644008" y="1177703"/>
          <a:ext cx="4171379" cy="4008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460848"/>
              </p:ext>
            </p:extLst>
          </p:nvPr>
        </p:nvGraphicFramePr>
        <p:xfrm>
          <a:off x="467544" y="1196753"/>
          <a:ext cx="3642493" cy="4008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899592" y="555788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Източник: </a:t>
            </a:r>
            <a:r>
              <a:rPr lang="bg-BG" dirty="0" err="1" smtClean="0"/>
              <a:t>евростат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910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Ъгли">
  <a:themeElements>
    <a:clrScheme name="Въ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Ъгли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Ъгли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1094</Words>
  <Application>Microsoft Office PowerPoint</Application>
  <PresentationFormat>Презентация на цял екран (4:3)</PresentationFormat>
  <Paragraphs>167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25</vt:i4>
      </vt:variant>
    </vt:vector>
  </HeadingPairs>
  <TitlesOfParts>
    <vt:vector size="26" baseType="lpstr">
      <vt:lpstr>Ъгли</vt:lpstr>
      <vt:lpstr>ЗЕЛЕНА ЕНЕРГИЯ В БЪЛГАРИЯ: ПОЛИТИКИ И ВЪЗМОЖНОСТИ </vt:lpstr>
      <vt:lpstr>Политика за зелена енергия</vt:lpstr>
      <vt:lpstr>РЕЗУЛТАТИ ЗА БЪЛГАРИЯ</vt:lpstr>
      <vt:lpstr>2. НПДЕВИ на българия</vt:lpstr>
      <vt:lpstr>Резултати:</vt:lpstr>
      <vt:lpstr>Производство на първична енергия – 2013 г.</vt:lpstr>
      <vt:lpstr>Крайно ЕНЕРГИЙНО потребление – 2005 г. и 2013 г.</vt:lpstr>
      <vt:lpstr>КРайно енергийно потребление</vt:lpstr>
      <vt:lpstr>Брутно производство на ел. енергия</vt:lpstr>
      <vt:lpstr>Брутно производство на ел. енергия от веи</vt:lpstr>
      <vt:lpstr>Инсталирани електрически мощности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Брутно производство на топлинна енергия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Взаимовръзка на политиките за ВЕИ с други политики </vt:lpstr>
      <vt:lpstr>Взаимовръзка на политиките за ВЕИ с други политики </vt:lpstr>
      <vt:lpstr>„Сенчести“ практики в развитието на ВЕИ в България </vt:lpstr>
      <vt:lpstr>Изводи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Maria</dc:creator>
  <cp:lastModifiedBy>Maria</cp:lastModifiedBy>
  <cp:revision>25</cp:revision>
  <dcterms:created xsi:type="dcterms:W3CDTF">2015-09-22T12:34:29Z</dcterms:created>
  <dcterms:modified xsi:type="dcterms:W3CDTF">2015-10-01T03:01:19Z</dcterms:modified>
</cp:coreProperties>
</file>