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Default Extension="xlsx" ContentType="application/vnd.openxmlformats-officedocument.spreadsheetml.sheet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70" r:id="rId3"/>
    <p:sldId id="279" r:id="rId4"/>
    <p:sldId id="285" r:id="rId5"/>
    <p:sldId id="286" r:id="rId6"/>
    <p:sldId id="278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5" autoAdjust="0"/>
  </p:normalViewPr>
  <p:slideViewPr>
    <p:cSldViewPr>
      <p:cViewPr>
        <p:scale>
          <a:sx n="60" d="100"/>
          <a:sy n="60" d="100"/>
        </p:scale>
        <p:origin x="-1230" y="-1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54" y="-8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ITROV\Desktop\GR_B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ITROV\Desktop\GR_BG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ITROV\Desktop\GR_BG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IMITROV\Desktop\Book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  <c:txPr>
        <a:bodyPr/>
        <a:lstStyle/>
        <a:p>
          <a:pPr>
            <a:defRPr sz="1800" baseline="0">
              <a:solidFill>
                <a:schemeClr val="bg1"/>
              </a:solidFill>
            </a:defRPr>
          </a:pPr>
          <a:endParaRPr lang="en-US"/>
        </a:p>
      </c:txPr>
    </c:title>
    <c:plotArea>
      <c:layout>
        <c:manualLayout>
          <c:layoutTarget val="inner"/>
          <c:xMode val="edge"/>
          <c:yMode val="edge"/>
          <c:x val="6.7512536840716356E-2"/>
          <c:y val="9.678235719450469E-2"/>
          <c:w val="0.90843711008818662"/>
          <c:h val="0.67607847825963319"/>
        </c:manualLayout>
      </c:layout>
      <c:barChart>
        <c:barDir val="col"/>
        <c:grouping val="clustered"/>
        <c:ser>
          <c:idx val="0"/>
          <c:order val="0"/>
          <c:tx>
            <c:strRef>
              <c:f>Sheet4!$B$3</c:f>
              <c:strCache>
                <c:ptCount val="1"/>
                <c:pt idx="0">
                  <c:v>2014</c:v>
                </c:pt>
              </c:strCache>
            </c:strRef>
          </c:tx>
          <c:dPt>
            <c:idx val="16"/>
            <c:spPr>
              <a:solidFill>
                <a:schemeClr val="tx1"/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000" baseline="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</c:dLbl>
            <c:dLbl>
              <c:idx val="16"/>
              <c:layout/>
              <c:tx>
                <c:rich>
                  <a:bodyPr/>
                  <a:lstStyle/>
                  <a:p>
                    <a:r>
                      <a:rPr lang="en-US" sz="1000">
                        <a:solidFill>
                          <a:sysClr val="windowText" lastClr="000000"/>
                        </a:solidFill>
                      </a:rPr>
                      <a:t>6</a:t>
                    </a:r>
                    <a:r>
                      <a:rPr lang="en-US" sz="1200">
                        <a:solidFill>
                          <a:sysClr val="windowText" lastClr="000000"/>
                        </a:solidFill>
                      </a:rPr>
                      <a:t>0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strRef>
              <c:f>Sheet4!$A$4:$A$32</c:f>
              <c:strCache>
                <c:ptCount val="29"/>
                <c:pt idx="0">
                  <c:v>Гърция</c:v>
                </c:pt>
                <c:pt idx="1">
                  <c:v>Италия</c:v>
                </c:pt>
                <c:pt idx="2">
                  <c:v>Португалия</c:v>
                </c:pt>
                <c:pt idx="3">
                  <c:v>Ирландия</c:v>
                </c:pt>
                <c:pt idx="4">
                  <c:v>Кипър</c:v>
                </c:pt>
                <c:pt idx="5">
                  <c:v>Белгия</c:v>
                </c:pt>
                <c:pt idx="6">
                  <c:v>Испания</c:v>
                </c:pt>
                <c:pt idx="7">
                  <c:v>Франция</c:v>
                </c:pt>
                <c:pt idx="8">
                  <c:v>Великобрит</c:v>
                </c:pt>
                <c:pt idx="9">
                  <c:v>Хърватия</c:v>
                </c:pt>
                <c:pt idx="10">
                  <c:v>Австрия</c:v>
                </c:pt>
                <c:pt idx="11">
                  <c:v>Словения</c:v>
                </c:pt>
                <c:pt idx="12">
                  <c:v>Унгария</c:v>
                </c:pt>
                <c:pt idx="13">
                  <c:v>Германия</c:v>
                </c:pt>
                <c:pt idx="14">
                  <c:v>Нидерланд</c:v>
                </c:pt>
                <c:pt idx="15">
                  <c:v>Малта</c:v>
                </c:pt>
                <c:pt idx="17">
                  <c:v>Финландия</c:v>
                </c:pt>
                <c:pt idx="18">
                  <c:v>Словакия</c:v>
                </c:pt>
                <c:pt idx="19">
                  <c:v>Полша</c:v>
                </c:pt>
                <c:pt idx="20">
                  <c:v>Дания</c:v>
                </c:pt>
                <c:pt idx="21">
                  <c:v>Швеция</c:v>
                </c:pt>
                <c:pt idx="22">
                  <c:v>Чехия</c:v>
                </c:pt>
                <c:pt idx="23">
                  <c:v>Литва</c:v>
                </c:pt>
                <c:pt idx="24">
                  <c:v>Латвия</c:v>
                </c:pt>
                <c:pt idx="25">
                  <c:v>Румъния</c:v>
                </c:pt>
                <c:pt idx="26">
                  <c:v>България</c:v>
                </c:pt>
                <c:pt idx="27">
                  <c:v>Люксембург</c:v>
                </c:pt>
                <c:pt idx="28">
                  <c:v>Естония</c:v>
                </c:pt>
              </c:strCache>
            </c:strRef>
          </c:cat>
          <c:val>
            <c:numRef>
              <c:f>Sheet4!$B$4:$B$32</c:f>
              <c:numCache>
                <c:formatCode>0</c:formatCode>
                <c:ptCount val="29"/>
                <c:pt idx="0">
                  <c:v>177.1</c:v>
                </c:pt>
                <c:pt idx="1">
                  <c:v>132.1</c:v>
                </c:pt>
                <c:pt idx="2">
                  <c:v>130.19999999999999</c:v>
                </c:pt>
                <c:pt idx="3">
                  <c:v>109.7</c:v>
                </c:pt>
                <c:pt idx="4">
                  <c:v>107.5</c:v>
                </c:pt>
                <c:pt idx="5">
                  <c:v>106.5</c:v>
                </c:pt>
                <c:pt idx="6">
                  <c:v>97.7</c:v>
                </c:pt>
                <c:pt idx="7">
                  <c:v>95</c:v>
                </c:pt>
                <c:pt idx="8">
                  <c:v>89.4</c:v>
                </c:pt>
                <c:pt idx="9">
                  <c:v>85</c:v>
                </c:pt>
                <c:pt idx="10">
                  <c:v>84.5</c:v>
                </c:pt>
                <c:pt idx="11">
                  <c:v>80.900000000000006</c:v>
                </c:pt>
                <c:pt idx="12">
                  <c:v>76.900000000000006</c:v>
                </c:pt>
                <c:pt idx="13">
                  <c:v>74.7</c:v>
                </c:pt>
                <c:pt idx="14">
                  <c:v>68.8</c:v>
                </c:pt>
                <c:pt idx="15">
                  <c:v>68</c:v>
                </c:pt>
                <c:pt idx="16">
                  <c:v>60</c:v>
                </c:pt>
                <c:pt idx="17">
                  <c:v>59.3</c:v>
                </c:pt>
                <c:pt idx="18">
                  <c:v>53.6</c:v>
                </c:pt>
                <c:pt idx="19">
                  <c:v>50.1</c:v>
                </c:pt>
                <c:pt idx="20">
                  <c:v>45.2</c:v>
                </c:pt>
                <c:pt idx="21">
                  <c:v>43.9</c:v>
                </c:pt>
                <c:pt idx="22">
                  <c:v>42.6</c:v>
                </c:pt>
                <c:pt idx="23">
                  <c:v>40.9</c:v>
                </c:pt>
                <c:pt idx="24">
                  <c:v>40</c:v>
                </c:pt>
                <c:pt idx="25">
                  <c:v>39.800000000000004</c:v>
                </c:pt>
                <c:pt idx="26">
                  <c:v>27.6</c:v>
                </c:pt>
                <c:pt idx="27">
                  <c:v>23.6</c:v>
                </c:pt>
                <c:pt idx="28">
                  <c:v>10.6</c:v>
                </c:pt>
              </c:numCache>
            </c:numRef>
          </c:val>
        </c:ser>
        <c:dLbls/>
        <c:axId val="34420224"/>
        <c:axId val="34421760"/>
      </c:barChart>
      <c:catAx>
        <c:axId val="34420224"/>
        <c:scaling>
          <c:orientation val="minMax"/>
        </c:scaling>
        <c:axPos val="b"/>
        <c:tickLblPos val="nextTo"/>
        <c:txPr>
          <a:bodyPr rot="-5280000"/>
          <a:lstStyle/>
          <a:p>
            <a:pPr>
              <a:defRPr sz="1400" baseline="0">
                <a:solidFill>
                  <a:schemeClr val="bg1"/>
                </a:solidFill>
              </a:defRPr>
            </a:pPr>
            <a:endParaRPr lang="en-US"/>
          </a:p>
        </c:txPr>
        <c:crossAx val="34421760"/>
        <c:crosses val="autoZero"/>
        <c:auto val="1"/>
        <c:lblAlgn val="ctr"/>
        <c:lblOffset val="100"/>
      </c:catAx>
      <c:valAx>
        <c:axId val="34421760"/>
        <c:scaling>
          <c:orientation val="minMax"/>
          <c:max val="180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 baseline="0">
                <a:solidFill>
                  <a:schemeClr val="bg1"/>
                </a:solidFill>
              </a:defRPr>
            </a:pPr>
            <a:endParaRPr lang="en-US"/>
          </a:p>
        </c:txPr>
        <c:crossAx val="34420224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</c:spPr>
    </c:plotArea>
    <c:plotVisOnly val="1"/>
    <c:dispBlanksAs val="gap"/>
  </c:chart>
  <c:spPr>
    <a:solidFill>
      <a:srgbClr val="0070C0"/>
    </a:solidFill>
  </c:spPr>
  <c:txPr>
    <a:bodyPr/>
    <a:lstStyle/>
    <a:p>
      <a:pPr>
        <a:defRPr sz="1000" b="1">
          <a:latin typeface="Arial Narrow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Sheet5!$B$3</c:f>
              <c:strCache>
                <c:ptCount val="1"/>
                <c:pt idx="0">
                  <c:v>1999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Sheet5!$B$4:$B$31</c:f>
              <c:numCache>
                <c:formatCode>General</c:formatCode>
                <c:ptCount val="28"/>
                <c:pt idx="0" formatCode="0">
                  <c:v>88.350999999999999</c:v>
                </c:pt>
                <c:pt idx="1">
                  <c:v>51</c:v>
                </c:pt>
                <c:pt idx="2">
                  <c:v>15.2</c:v>
                </c:pt>
                <c:pt idx="3">
                  <c:v>41.9</c:v>
                </c:pt>
                <c:pt idx="4">
                  <c:v>60.2</c:v>
                </c:pt>
                <c:pt idx="5">
                  <c:v>6.7</c:v>
                </c:pt>
                <c:pt idx="6">
                  <c:v>39</c:v>
                </c:pt>
                <c:pt idx="7">
                  <c:v>60</c:v>
                </c:pt>
                <c:pt idx="8">
                  <c:v>60.2</c:v>
                </c:pt>
                <c:pt idx="10">
                  <c:v>62.1</c:v>
                </c:pt>
                <c:pt idx="11">
                  <c:v>66.400000000000006</c:v>
                </c:pt>
                <c:pt idx="12">
                  <c:v>55.1</c:v>
                </c:pt>
                <c:pt idx="13">
                  <c:v>44.1</c:v>
                </c:pt>
                <c:pt idx="14">
                  <c:v>23.7</c:v>
                </c:pt>
                <c:pt idx="16">
                  <c:v>12.2</c:v>
                </c:pt>
                <c:pt idx="17" formatCode="0">
                  <c:v>5.9760000000000018</c:v>
                </c:pt>
                <c:pt idx="18">
                  <c:v>109.6</c:v>
                </c:pt>
                <c:pt idx="19">
                  <c:v>58.5</c:v>
                </c:pt>
                <c:pt idx="20">
                  <c:v>21.6</c:v>
                </c:pt>
                <c:pt idx="21">
                  <c:v>61.5</c:v>
                </c:pt>
                <c:pt idx="22">
                  <c:v>60.9</c:v>
                </c:pt>
                <c:pt idx="23">
                  <c:v>47.1</c:v>
                </c:pt>
                <c:pt idx="24">
                  <c:v>46.7</c:v>
                </c:pt>
                <c:pt idx="25">
                  <c:v>114.6</c:v>
                </c:pt>
                <c:pt idx="26" formatCode="0.0">
                  <c:v>56.764000000000003</c:v>
                </c:pt>
                <c:pt idx="27">
                  <c:v>75.2</c:v>
                </c:pt>
              </c:numCache>
            </c:numRef>
          </c:val>
        </c:ser>
        <c:ser>
          <c:idx val="1"/>
          <c:order val="1"/>
          <c:tx>
            <c:strRef>
              <c:f>Sheet5!$C$3</c:f>
              <c:strCache>
                <c:ptCount val="1"/>
                <c:pt idx="0">
                  <c:v>2000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Sheet5!$C$4:$C$31</c:f>
              <c:numCache>
                <c:formatCode>General</c:formatCode>
                <c:ptCount val="28"/>
                <c:pt idx="0" formatCode="0">
                  <c:v>99.462999999999994</c:v>
                </c:pt>
                <c:pt idx="1">
                  <c:v>50.3</c:v>
                </c:pt>
                <c:pt idx="2">
                  <c:v>17</c:v>
                </c:pt>
                <c:pt idx="3">
                  <c:v>39.1</c:v>
                </c:pt>
                <c:pt idx="4">
                  <c:v>59</c:v>
                </c:pt>
                <c:pt idx="5">
                  <c:v>6.1</c:v>
                </c:pt>
                <c:pt idx="6">
                  <c:v>36.5</c:v>
                </c:pt>
                <c:pt idx="7">
                  <c:v>55.2</c:v>
                </c:pt>
                <c:pt idx="8">
                  <c:v>58.7</c:v>
                </c:pt>
                <c:pt idx="10">
                  <c:v>60.9</c:v>
                </c:pt>
                <c:pt idx="11">
                  <c:v>65.900000000000006</c:v>
                </c:pt>
                <c:pt idx="12">
                  <c:v>55.2</c:v>
                </c:pt>
                <c:pt idx="13">
                  <c:v>42.5</c:v>
                </c:pt>
                <c:pt idx="14">
                  <c:v>25.9</c:v>
                </c:pt>
                <c:pt idx="15" formatCode="0.0">
                  <c:v>23.471</c:v>
                </c:pt>
                <c:pt idx="16">
                  <c:v>12.2</c:v>
                </c:pt>
                <c:pt idx="17">
                  <c:v>5.0999999999999996</c:v>
                </c:pt>
                <c:pt idx="18">
                  <c:v>105.1</c:v>
                </c:pt>
                <c:pt idx="19">
                  <c:v>51.3</c:v>
                </c:pt>
                <c:pt idx="20">
                  <c:v>22.4</c:v>
                </c:pt>
                <c:pt idx="21">
                  <c:v>50.6</c:v>
                </c:pt>
                <c:pt idx="22">
                  <c:v>58</c:v>
                </c:pt>
                <c:pt idx="23">
                  <c:v>49.6</c:v>
                </c:pt>
                <c:pt idx="24">
                  <c:v>36.300000000000004</c:v>
                </c:pt>
                <c:pt idx="25">
                  <c:v>109</c:v>
                </c:pt>
                <c:pt idx="26">
                  <c:v>52.4</c:v>
                </c:pt>
                <c:pt idx="27">
                  <c:v>70.099999999999994</c:v>
                </c:pt>
              </c:numCache>
            </c:numRef>
          </c:val>
        </c:ser>
        <c:ser>
          <c:idx val="2"/>
          <c:order val="2"/>
          <c:tx>
            <c:strRef>
              <c:f>Sheet5!$D$3</c:f>
              <c:strCache>
                <c:ptCount val="1"/>
                <c:pt idx="0">
                  <c:v>2001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Sheet5!$D$4:$D$31</c:f>
              <c:numCache>
                <c:formatCode>General</c:formatCode>
                <c:ptCount val="28"/>
                <c:pt idx="0" formatCode="0">
                  <c:v>99.921999999999997</c:v>
                </c:pt>
                <c:pt idx="1">
                  <c:v>53.4</c:v>
                </c:pt>
                <c:pt idx="2">
                  <c:v>22.8</c:v>
                </c:pt>
                <c:pt idx="3">
                  <c:v>36.200000000000003</c:v>
                </c:pt>
                <c:pt idx="4">
                  <c:v>57.8</c:v>
                </c:pt>
                <c:pt idx="5">
                  <c:v>6.6</c:v>
                </c:pt>
                <c:pt idx="6">
                  <c:v>37.300000000000004</c:v>
                </c:pt>
                <c:pt idx="7">
                  <c:v>51.9</c:v>
                </c:pt>
                <c:pt idx="8">
                  <c:v>58.2</c:v>
                </c:pt>
                <c:pt idx="10">
                  <c:v>65.5</c:v>
                </c:pt>
                <c:pt idx="11">
                  <c:v>66.5</c:v>
                </c:pt>
                <c:pt idx="12">
                  <c:v>56.9</c:v>
                </c:pt>
                <c:pt idx="13">
                  <c:v>41</c:v>
                </c:pt>
                <c:pt idx="14">
                  <c:v>26.1</c:v>
                </c:pt>
                <c:pt idx="15" formatCode="0.0">
                  <c:v>22.861999999999991</c:v>
                </c:pt>
                <c:pt idx="16">
                  <c:v>14</c:v>
                </c:pt>
                <c:pt idx="17">
                  <c:v>4.8</c:v>
                </c:pt>
                <c:pt idx="18">
                  <c:v>104.7</c:v>
                </c:pt>
                <c:pt idx="19">
                  <c:v>48.8</c:v>
                </c:pt>
                <c:pt idx="20">
                  <c:v>25.7</c:v>
                </c:pt>
                <c:pt idx="21">
                  <c:v>51.7</c:v>
                </c:pt>
                <c:pt idx="22">
                  <c:v>54.2</c:v>
                </c:pt>
                <c:pt idx="23">
                  <c:v>48.3</c:v>
                </c:pt>
                <c:pt idx="24">
                  <c:v>33.4</c:v>
                </c:pt>
                <c:pt idx="25">
                  <c:v>107.8</c:v>
                </c:pt>
                <c:pt idx="26">
                  <c:v>48.5</c:v>
                </c:pt>
                <c:pt idx="27">
                  <c:v>64</c:v>
                </c:pt>
              </c:numCache>
            </c:numRef>
          </c:val>
        </c:ser>
        <c:ser>
          <c:idx val="3"/>
          <c:order val="3"/>
          <c:tx>
            <c:strRef>
              <c:f>Sheet5!$E$3</c:f>
              <c:strCache>
                <c:ptCount val="1"/>
                <c:pt idx="0">
                  <c:v>2002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Sheet5!$E$4:$E$31</c:f>
              <c:numCache>
                <c:formatCode>General</c:formatCode>
                <c:ptCount val="28"/>
                <c:pt idx="0" formatCode="0">
                  <c:v>98.114000000000004</c:v>
                </c:pt>
                <c:pt idx="1">
                  <c:v>56.2</c:v>
                </c:pt>
                <c:pt idx="2">
                  <c:v>25.9</c:v>
                </c:pt>
                <c:pt idx="3">
                  <c:v>35.9</c:v>
                </c:pt>
                <c:pt idx="4">
                  <c:v>59.4</c:v>
                </c:pt>
                <c:pt idx="5">
                  <c:v>6.5</c:v>
                </c:pt>
                <c:pt idx="6">
                  <c:v>41.8</c:v>
                </c:pt>
                <c:pt idx="7">
                  <c:v>55.1</c:v>
                </c:pt>
                <c:pt idx="8">
                  <c:v>60.1</c:v>
                </c:pt>
                <c:pt idx="9">
                  <c:v>36.300000000000004</c:v>
                </c:pt>
                <c:pt idx="10">
                  <c:v>63.2</c:v>
                </c:pt>
                <c:pt idx="11">
                  <c:v>66.3</c:v>
                </c:pt>
                <c:pt idx="12">
                  <c:v>60.1</c:v>
                </c:pt>
                <c:pt idx="13">
                  <c:v>40.200000000000003</c:v>
                </c:pt>
                <c:pt idx="14">
                  <c:v>27.3</c:v>
                </c:pt>
                <c:pt idx="15" formatCode="0.0">
                  <c:v>22.105</c:v>
                </c:pt>
                <c:pt idx="16">
                  <c:v>13.2</c:v>
                </c:pt>
                <c:pt idx="17">
                  <c:v>5.7</c:v>
                </c:pt>
                <c:pt idx="18">
                  <c:v>101.9</c:v>
                </c:pt>
                <c:pt idx="19">
                  <c:v>48.3</c:v>
                </c:pt>
                <c:pt idx="20">
                  <c:v>24.8</c:v>
                </c:pt>
                <c:pt idx="21">
                  <c:v>49.8</c:v>
                </c:pt>
                <c:pt idx="22">
                  <c:v>51.3</c:v>
                </c:pt>
                <c:pt idx="23">
                  <c:v>42.8</c:v>
                </c:pt>
                <c:pt idx="24">
                  <c:v>30.7</c:v>
                </c:pt>
                <c:pt idx="25">
                  <c:v>104.9</c:v>
                </c:pt>
                <c:pt idx="26">
                  <c:v>49.1</c:v>
                </c:pt>
                <c:pt idx="27">
                  <c:v>51.2</c:v>
                </c:pt>
              </c:numCache>
            </c:numRef>
          </c:val>
        </c:ser>
        <c:ser>
          <c:idx val="4"/>
          <c:order val="4"/>
          <c:tx>
            <c:strRef>
              <c:f>Sheet5!$F$3</c:f>
              <c:strCache>
                <c:ptCount val="1"/>
                <c:pt idx="0">
                  <c:v>2003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Sheet5!$F$4:$F$31</c:f>
              <c:numCache>
                <c:formatCode>General</c:formatCode>
                <c:ptCount val="28"/>
                <c:pt idx="0" formatCode="0">
                  <c:v>94.093999999999994</c:v>
                </c:pt>
                <c:pt idx="1">
                  <c:v>58.7</c:v>
                </c:pt>
                <c:pt idx="2">
                  <c:v>28.1</c:v>
                </c:pt>
                <c:pt idx="3">
                  <c:v>37.300000000000004</c:v>
                </c:pt>
                <c:pt idx="4">
                  <c:v>63.2</c:v>
                </c:pt>
                <c:pt idx="5">
                  <c:v>6.4</c:v>
                </c:pt>
                <c:pt idx="6">
                  <c:v>46.6</c:v>
                </c:pt>
                <c:pt idx="7">
                  <c:v>57.8</c:v>
                </c:pt>
                <c:pt idx="8">
                  <c:v>64.2</c:v>
                </c:pt>
                <c:pt idx="9">
                  <c:v>37.5</c:v>
                </c:pt>
                <c:pt idx="10">
                  <c:v>69.099999999999994</c:v>
                </c:pt>
                <c:pt idx="11">
                  <c:v>65.5</c:v>
                </c:pt>
                <c:pt idx="12">
                  <c:v>63.6</c:v>
                </c:pt>
                <c:pt idx="13">
                  <c:v>42.8</c:v>
                </c:pt>
                <c:pt idx="14">
                  <c:v>26.7</c:v>
                </c:pt>
                <c:pt idx="15" formatCode="0.0">
                  <c:v>20.949000000000002</c:v>
                </c:pt>
                <c:pt idx="16">
                  <c:v>13.9</c:v>
                </c:pt>
                <c:pt idx="17">
                  <c:v>5.6</c:v>
                </c:pt>
                <c:pt idx="18">
                  <c:v>100.4</c:v>
                </c:pt>
                <c:pt idx="19">
                  <c:v>49.4</c:v>
                </c:pt>
                <c:pt idx="20">
                  <c:v>21.3</c:v>
                </c:pt>
                <c:pt idx="21">
                  <c:v>48.9</c:v>
                </c:pt>
                <c:pt idx="22">
                  <c:v>47.6</c:v>
                </c:pt>
                <c:pt idx="23">
                  <c:v>41.5</c:v>
                </c:pt>
                <c:pt idx="24">
                  <c:v>30.1</c:v>
                </c:pt>
                <c:pt idx="25">
                  <c:v>101.2</c:v>
                </c:pt>
                <c:pt idx="26">
                  <c:v>46.2</c:v>
                </c:pt>
                <c:pt idx="27">
                  <c:v>43.5</c:v>
                </c:pt>
              </c:numCache>
            </c:numRef>
          </c:val>
        </c:ser>
        <c:ser>
          <c:idx val="5"/>
          <c:order val="5"/>
          <c:tx>
            <c:strRef>
              <c:f>Sheet5!$G$3</c:f>
              <c:strCache>
                <c:ptCount val="1"/>
                <c:pt idx="0">
                  <c:v>2004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Sheet5!$G$4:$G$31</c:f>
              <c:numCache>
                <c:formatCode>General</c:formatCode>
                <c:ptCount val="28"/>
                <c:pt idx="0" formatCode="0">
                  <c:v>94.894000000000005</c:v>
                </c:pt>
                <c:pt idx="1">
                  <c:v>62</c:v>
                </c:pt>
                <c:pt idx="2">
                  <c:v>28.5</c:v>
                </c:pt>
                <c:pt idx="3">
                  <c:v>40.200000000000003</c:v>
                </c:pt>
                <c:pt idx="4">
                  <c:v>64.900000000000006</c:v>
                </c:pt>
                <c:pt idx="5">
                  <c:v>6.5</c:v>
                </c:pt>
                <c:pt idx="6">
                  <c:v>45.3</c:v>
                </c:pt>
                <c:pt idx="7">
                  <c:v>58.8</c:v>
                </c:pt>
                <c:pt idx="8">
                  <c:v>65.7</c:v>
                </c:pt>
                <c:pt idx="9">
                  <c:v>39.800000000000004</c:v>
                </c:pt>
                <c:pt idx="10">
                  <c:v>72</c:v>
                </c:pt>
                <c:pt idx="11">
                  <c:v>64.8</c:v>
                </c:pt>
                <c:pt idx="12">
                  <c:v>64.7</c:v>
                </c:pt>
                <c:pt idx="13">
                  <c:v>42.7</c:v>
                </c:pt>
                <c:pt idx="14">
                  <c:v>26.8</c:v>
                </c:pt>
                <c:pt idx="15">
                  <c:v>18.7</c:v>
                </c:pt>
                <c:pt idx="16">
                  <c:v>14.2</c:v>
                </c:pt>
                <c:pt idx="17">
                  <c:v>5.0999999999999996</c:v>
                </c:pt>
                <c:pt idx="18">
                  <c:v>100</c:v>
                </c:pt>
                <c:pt idx="19">
                  <c:v>50</c:v>
                </c:pt>
                <c:pt idx="20">
                  <c:v>18.600000000000001</c:v>
                </c:pt>
                <c:pt idx="21">
                  <c:v>47.9</c:v>
                </c:pt>
                <c:pt idx="22">
                  <c:v>45.3</c:v>
                </c:pt>
                <c:pt idx="23">
                  <c:v>40.6</c:v>
                </c:pt>
                <c:pt idx="24">
                  <c:v>28.3</c:v>
                </c:pt>
                <c:pt idx="25">
                  <c:v>96.6</c:v>
                </c:pt>
                <c:pt idx="26">
                  <c:v>44.2</c:v>
                </c:pt>
                <c:pt idx="27">
                  <c:v>36.1</c:v>
                </c:pt>
              </c:numCache>
            </c:numRef>
          </c:val>
        </c:ser>
        <c:ser>
          <c:idx val="6"/>
          <c:order val="6"/>
          <c:tx>
            <c:strRef>
              <c:f>Sheet5!$H$3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Sheet5!$H$4:$H$31</c:f>
              <c:numCache>
                <c:formatCode>General</c:formatCode>
                <c:ptCount val="28"/>
                <c:pt idx="0" formatCode="0">
                  <c:v>98.125999999999976</c:v>
                </c:pt>
                <c:pt idx="1">
                  <c:v>67.400000000000006</c:v>
                </c:pt>
                <c:pt idx="2">
                  <c:v>28</c:v>
                </c:pt>
                <c:pt idx="3">
                  <c:v>41.6</c:v>
                </c:pt>
                <c:pt idx="4">
                  <c:v>67.099999999999994</c:v>
                </c:pt>
                <c:pt idx="5">
                  <c:v>6.3</c:v>
                </c:pt>
                <c:pt idx="6">
                  <c:v>46.7</c:v>
                </c:pt>
                <c:pt idx="7">
                  <c:v>60.8</c:v>
                </c:pt>
                <c:pt idx="8">
                  <c:v>67.2</c:v>
                </c:pt>
                <c:pt idx="9">
                  <c:v>40.700000000000003</c:v>
                </c:pt>
                <c:pt idx="10">
                  <c:v>70.099999999999994</c:v>
                </c:pt>
                <c:pt idx="11">
                  <c:v>68.3</c:v>
                </c:pt>
                <c:pt idx="12">
                  <c:v>63.4</c:v>
                </c:pt>
                <c:pt idx="13">
                  <c:v>40</c:v>
                </c:pt>
                <c:pt idx="14">
                  <c:v>26.3</c:v>
                </c:pt>
                <c:pt idx="15">
                  <c:v>17.600000000000001</c:v>
                </c:pt>
                <c:pt idx="16">
                  <c:v>11.7</c:v>
                </c:pt>
                <c:pt idx="17">
                  <c:v>4.5</c:v>
                </c:pt>
                <c:pt idx="18">
                  <c:v>101.9</c:v>
                </c:pt>
                <c:pt idx="19">
                  <c:v>49.4</c:v>
                </c:pt>
                <c:pt idx="20">
                  <c:v>15.7</c:v>
                </c:pt>
                <c:pt idx="21">
                  <c:v>48.2</c:v>
                </c:pt>
                <c:pt idx="22">
                  <c:v>42.3</c:v>
                </c:pt>
                <c:pt idx="23">
                  <c:v>33.800000000000004</c:v>
                </c:pt>
                <c:pt idx="24">
                  <c:v>26.2</c:v>
                </c:pt>
                <c:pt idx="25">
                  <c:v>94.7</c:v>
                </c:pt>
                <c:pt idx="26">
                  <c:v>37.4</c:v>
                </c:pt>
                <c:pt idx="27">
                  <c:v>27.1</c:v>
                </c:pt>
              </c:numCache>
            </c:numRef>
          </c:val>
        </c:ser>
        <c:ser>
          <c:idx val="7"/>
          <c:order val="7"/>
          <c:tx>
            <c:strRef>
              <c:f>Sheet5!$I$3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Sheet5!$I$4:$I$31</c:f>
              <c:numCache>
                <c:formatCode>General</c:formatCode>
                <c:ptCount val="28"/>
                <c:pt idx="0" formatCode="0">
                  <c:v>102.926</c:v>
                </c:pt>
                <c:pt idx="1">
                  <c:v>69.2</c:v>
                </c:pt>
                <c:pt idx="2">
                  <c:v>27.9</c:v>
                </c:pt>
                <c:pt idx="3">
                  <c:v>42.5</c:v>
                </c:pt>
                <c:pt idx="4">
                  <c:v>66.5</c:v>
                </c:pt>
                <c:pt idx="5">
                  <c:v>7</c:v>
                </c:pt>
                <c:pt idx="6">
                  <c:v>47.1</c:v>
                </c:pt>
                <c:pt idx="7">
                  <c:v>65</c:v>
                </c:pt>
                <c:pt idx="8">
                  <c:v>64.400000000000006</c:v>
                </c:pt>
                <c:pt idx="9">
                  <c:v>38.300000000000004</c:v>
                </c:pt>
                <c:pt idx="10">
                  <c:v>64.599999999999994</c:v>
                </c:pt>
                <c:pt idx="11">
                  <c:v>67</c:v>
                </c:pt>
                <c:pt idx="12">
                  <c:v>59.3</c:v>
                </c:pt>
                <c:pt idx="13">
                  <c:v>38.200000000000003</c:v>
                </c:pt>
                <c:pt idx="14">
                  <c:v>26</c:v>
                </c:pt>
                <c:pt idx="15">
                  <c:v>17.2</c:v>
                </c:pt>
                <c:pt idx="16">
                  <c:v>9.9</c:v>
                </c:pt>
                <c:pt idx="17">
                  <c:v>4.4000000000000004</c:v>
                </c:pt>
                <c:pt idx="18">
                  <c:v>102.5</c:v>
                </c:pt>
                <c:pt idx="19">
                  <c:v>44.9</c:v>
                </c:pt>
                <c:pt idx="20">
                  <c:v>12.3</c:v>
                </c:pt>
                <c:pt idx="21">
                  <c:v>43.1</c:v>
                </c:pt>
                <c:pt idx="22">
                  <c:v>38.9</c:v>
                </c:pt>
                <c:pt idx="23">
                  <c:v>30.7</c:v>
                </c:pt>
                <c:pt idx="24">
                  <c:v>23.8</c:v>
                </c:pt>
                <c:pt idx="25">
                  <c:v>90.7</c:v>
                </c:pt>
                <c:pt idx="26">
                  <c:v>31.5</c:v>
                </c:pt>
                <c:pt idx="27">
                  <c:v>21.3</c:v>
                </c:pt>
              </c:numCache>
            </c:numRef>
          </c:val>
        </c:ser>
        <c:ser>
          <c:idx val="8"/>
          <c:order val="8"/>
          <c:tx>
            <c:strRef>
              <c:f>Sheet5!$J$3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Sheet5!$J$4:$J$31</c:f>
              <c:numCache>
                <c:formatCode>General</c:formatCode>
                <c:ptCount val="28"/>
                <c:pt idx="0" formatCode="0">
                  <c:v>102.77800000000001</c:v>
                </c:pt>
                <c:pt idx="1">
                  <c:v>68.400000000000006</c:v>
                </c:pt>
                <c:pt idx="2">
                  <c:v>27.8</c:v>
                </c:pt>
                <c:pt idx="3">
                  <c:v>43.6</c:v>
                </c:pt>
                <c:pt idx="4">
                  <c:v>63.7</c:v>
                </c:pt>
                <c:pt idx="5">
                  <c:v>7.2</c:v>
                </c:pt>
                <c:pt idx="6">
                  <c:v>44.2</c:v>
                </c:pt>
                <c:pt idx="7">
                  <c:v>65.900000000000006</c:v>
                </c:pt>
                <c:pt idx="8">
                  <c:v>64.400000000000006</c:v>
                </c:pt>
                <c:pt idx="9">
                  <c:v>37.1</c:v>
                </c:pt>
                <c:pt idx="10">
                  <c:v>62.4</c:v>
                </c:pt>
                <c:pt idx="11">
                  <c:v>64.8</c:v>
                </c:pt>
                <c:pt idx="12">
                  <c:v>54.1</c:v>
                </c:pt>
                <c:pt idx="13">
                  <c:v>34</c:v>
                </c:pt>
                <c:pt idx="14">
                  <c:v>22.7</c:v>
                </c:pt>
                <c:pt idx="15">
                  <c:v>15.9</c:v>
                </c:pt>
                <c:pt idx="16">
                  <c:v>8.4</c:v>
                </c:pt>
                <c:pt idx="17">
                  <c:v>3.7</c:v>
                </c:pt>
                <c:pt idx="18">
                  <c:v>99.7</c:v>
                </c:pt>
                <c:pt idx="19">
                  <c:v>42.7</c:v>
                </c:pt>
                <c:pt idx="20">
                  <c:v>12.7</c:v>
                </c:pt>
                <c:pt idx="21">
                  <c:v>38.200000000000003</c:v>
                </c:pt>
                <c:pt idx="22">
                  <c:v>35.5</c:v>
                </c:pt>
                <c:pt idx="23">
                  <c:v>29.8</c:v>
                </c:pt>
                <c:pt idx="24">
                  <c:v>24</c:v>
                </c:pt>
                <c:pt idx="25">
                  <c:v>86.8</c:v>
                </c:pt>
                <c:pt idx="26">
                  <c:v>27.3</c:v>
                </c:pt>
                <c:pt idx="27">
                  <c:v>16.600000000000001</c:v>
                </c:pt>
              </c:numCache>
            </c:numRef>
          </c:val>
        </c:ser>
        <c:ser>
          <c:idx val="9"/>
          <c:order val="9"/>
          <c:tx>
            <c:strRef>
              <c:f>Sheet5!#REF!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Sheet5!$A$4:$A$31</c:f>
              <c:strCache>
                <c:ptCount val="28"/>
                <c:pt idx="0">
                  <c:v>Гърция</c:v>
                </c:pt>
                <c:pt idx="1">
                  <c:v>Португалия</c:v>
                </c:pt>
                <c:pt idx="2">
                  <c:v>Чехия</c:v>
                </c:pt>
                <c:pt idx="3">
                  <c:v>Великобрит</c:v>
                </c:pt>
                <c:pt idx="4">
                  <c:v>Германия</c:v>
                </c:pt>
                <c:pt idx="5">
                  <c:v>Люксембург</c:v>
                </c:pt>
                <c:pt idx="6">
                  <c:v>Полша</c:v>
                </c:pt>
                <c:pt idx="7">
                  <c:v>Унгария</c:v>
                </c:pt>
                <c:pt idx="8">
                  <c:v>Франция</c:v>
                </c:pt>
                <c:pt idx="9">
                  <c:v>Хърватия</c:v>
                </c:pt>
                <c:pt idx="10">
                  <c:v>Малта</c:v>
                </c:pt>
                <c:pt idx="11">
                  <c:v>Австрия</c:v>
                </c:pt>
                <c:pt idx="12">
                  <c:v>Кипър</c:v>
                </c:pt>
                <c:pt idx="13">
                  <c:v>Финландия</c:v>
                </c:pt>
                <c:pt idx="14">
                  <c:v>Словения</c:v>
                </c:pt>
                <c:pt idx="15">
                  <c:v>Литва</c:v>
                </c:pt>
                <c:pt idx="16">
                  <c:v>Латвия</c:v>
                </c:pt>
                <c:pt idx="17">
                  <c:v>Естония</c:v>
                </c:pt>
                <c:pt idx="18">
                  <c:v>Италия</c:v>
                </c:pt>
                <c:pt idx="19">
                  <c:v>Нидерланд</c:v>
                </c:pt>
                <c:pt idx="20">
                  <c:v>Румъния</c:v>
                </c:pt>
                <c:pt idx="21">
                  <c:v>Швеция</c:v>
                </c:pt>
                <c:pt idx="22">
                  <c:v>Испания</c:v>
                </c:pt>
                <c:pt idx="23">
                  <c:v>Словакия</c:v>
                </c:pt>
                <c:pt idx="24">
                  <c:v>Ирландия</c:v>
                </c:pt>
                <c:pt idx="25">
                  <c:v>Белгия</c:v>
                </c:pt>
                <c:pt idx="26">
                  <c:v>Дания</c:v>
                </c:pt>
                <c:pt idx="27">
                  <c:v>България</c:v>
                </c:pt>
              </c:strCache>
            </c:strRef>
          </c:cat>
          <c:val>
            <c:numRef>
              <c:f>Sheet5!#REF!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dLbls/>
        <c:axId val="49768320"/>
        <c:axId val="49769856"/>
      </c:barChart>
      <c:catAx>
        <c:axId val="49768320"/>
        <c:scaling>
          <c:orientation val="minMax"/>
        </c:scaling>
        <c:axPos val="b"/>
        <c:tickLblPos val="nextTo"/>
        <c:txPr>
          <a:bodyPr rot="-3000000"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n-US"/>
          </a:p>
        </c:txPr>
        <c:crossAx val="49769856"/>
        <c:crosses val="autoZero"/>
        <c:auto val="1"/>
        <c:lblAlgn val="ctr"/>
        <c:lblOffset val="100"/>
      </c:catAx>
      <c:valAx>
        <c:axId val="49769856"/>
        <c:scaling>
          <c:orientation val="minMax"/>
          <c:max val="120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baseline="0">
                <a:solidFill>
                  <a:schemeClr val="bg1"/>
                </a:solidFill>
              </a:defRPr>
            </a:pPr>
            <a:endParaRPr lang="en-US"/>
          </a:p>
        </c:txPr>
        <c:crossAx val="49768320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</c:spPr>
    </c:plotArea>
    <c:legend>
      <c:legendPos val="r"/>
      <c:legendEntry>
        <c:idx val="9"/>
        <c:delete val="1"/>
      </c:legendEntry>
      <c:layout>
        <c:manualLayout>
          <c:xMode val="edge"/>
          <c:yMode val="edge"/>
          <c:x val="0.92254012256495466"/>
          <c:y val="7.6747951658134014E-2"/>
          <c:w val="6.5991987526788504E-2"/>
          <c:h val="0.73243565561909418"/>
        </c:manualLayout>
      </c:layout>
      <c:spPr>
        <a:solidFill>
          <a:schemeClr val="bg1">
            <a:lumMod val="85000"/>
          </a:schemeClr>
        </a:solidFill>
      </c:spPr>
      <c:txPr>
        <a:bodyPr/>
        <a:lstStyle/>
        <a:p>
          <a:pPr>
            <a:defRPr baseline="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</c:chart>
  <c:spPr>
    <a:solidFill>
      <a:srgbClr val="0070C0"/>
    </a:solidFill>
  </c:spPr>
  <c:txPr>
    <a:bodyPr/>
    <a:lstStyle/>
    <a:p>
      <a:pPr>
        <a:defRPr b="1">
          <a:latin typeface="Arial Narrow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Sheet6!$C$3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Sheet6!$C$4:$C$31</c:f>
              <c:numCache>
                <c:formatCode>0</c:formatCode>
                <c:ptCount val="28"/>
                <c:pt idx="0" formatCode="General">
                  <c:v>42.6</c:v>
                </c:pt>
                <c:pt idx="1">
                  <c:v>108.752</c:v>
                </c:pt>
                <c:pt idx="2" formatCode="General">
                  <c:v>71.7</c:v>
                </c:pt>
                <c:pt idx="3" formatCode="General">
                  <c:v>39.4</c:v>
                </c:pt>
                <c:pt idx="4" formatCode="General">
                  <c:v>45.3</c:v>
                </c:pt>
                <c:pt idx="5" formatCode="General">
                  <c:v>21.6</c:v>
                </c:pt>
                <c:pt idx="6" formatCode="General">
                  <c:v>51.8</c:v>
                </c:pt>
                <c:pt idx="7" formatCode="General">
                  <c:v>38.9</c:v>
                </c:pt>
                <c:pt idx="8" formatCode="General">
                  <c:v>102.3</c:v>
                </c:pt>
                <c:pt idx="9" formatCode="General">
                  <c:v>68.099999999999994</c:v>
                </c:pt>
                <c:pt idx="10" formatCode="General">
                  <c:v>18.600000000000001</c:v>
                </c:pt>
                <c:pt idx="11" formatCode="General">
                  <c:v>54.8</c:v>
                </c:pt>
                <c:pt idx="12" formatCode="General">
                  <c:v>32.700000000000003</c:v>
                </c:pt>
                <c:pt idx="13" formatCode="General">
                  <c:v>28.2</c:v>
                </c:pt>
                <c:pt idx="14" formatCode="General">
                  <c:v>14.6</c:v>
                </c:pt>
                <c:pt idx="15" formatCode="General">
                  <c:v>13.2</c:v>
                </c:pt>
                <c:pt idx="16" formatCode="General">
                  <c:v>92.2</c:v>
                </c:pt>
                <c:pt idx="17" formatCode="General">
                  <c:v>68.5</c:v>
                </c:pt>
                <c:pt idx="18" formatCode="General">
                  <c:v>71.900000000000006</c:v>
                </c:pt>
                <c:pt idx="19" formatCode="General">
                  <c:v>65.099999999999994</c:v>
                </c:pt>
                <c:pt idx="20" formatCode="General">
                  <c:v>33.4</c:v>
                </c:pt>
                <c:pt idx="21" formatCode="General">
                  <c:v>28.7</c:v>
                </c:pt>
                <c:pt idx="22" formatCode="General">
                  <c:v>13.3</c:v>
                </c:pt>
                <c:pt idx="23" formatCode="General">
                  <c:v>14.4</c:v>
                </c:pt>
                <c:pt idx="24" formatCode="General">
                  <c:v>62.7</c:v>
                </c:pt>
                <c:pt idx="25" formatCode="General">
                  <c:v>46.6</c:v>
                </c:pt>
                <c:pt idx="26" formatCode="General">
                  <c:v>36.800000000000004</c:v>
                </c:pt>
                <c:pt idx="27" formatCode="General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Sheet6!$D$3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Sheet6!$D$4:$D$31</c:f>
              <c:numCache>
                <c:formatCode>0</c:formatCode>
                <c:ptCount val="28"/>
                <c:pt idx="0" formatCode="General">
                  <c:v>62.3</c:v>
                </c:pt>
                <c:pt idx="1">
                  <c:v>126.22</c:v>
                </c:pt>
                <c:pt idx="2" formatCode="General">
                  <c:v>83.6</c:v>
                </c:pt>
                <c:pt idx="3" formatCode="General">
                  <c:v>52.7</c:v>
                </c:pt>
                <c:pt idx="4" formatCode="General">
                  <c:v>54.1</c:v>
                </c:pt>
                <c:pt idx="5" formatCode="General">
                  <c:v>34.5</c:v>
                </c:pt>
                <c:pt idx="6" formatCode="General">
                  <c:v>65.8</c:v>
                </c:pt>
                <c:pt idx="7" formatCode="General">
                  <c:v>48</c:v>
                </c:pt>
                <c:pt idx="8" formatCode="General">
                  <c:v>112.5</c:v>
                </c:pt>
                <c:pt idx="9" formatCode="General">
                  <c:v>79</c:v>
                </c:pt>
                <c:pt idx="10" formatCode="General">
                  <c:v>36.4</c:v>
                </c:pt>
                <c:pt idx="11" formatCode="General">
                  <c:v>56.5</c:v>
                </c:pt>
                <c:pt idx="12" formatCode="General">
                  <c:v>41.7</c:v>
                </c:pt>
                <c:pt idx="13" formatCode="General">
                  <c:v>36</c:v>
                </c:pt>
                <c:pt idx="14" formatCode="General">
                  <c:v>29</c:v>
                </c:pt>
                <c:pt idx="15" formatCode="General">
                  <c:v>23.2</c:v>
                </c:pt>
                <c:pt idx="16" formatCode="General">
                  <c:v>99.2</c:v>
                </c:pt>
                <c:pt idx="17" formatCode="General">
                  <c:v>79.7</c:v>
                </c:pt>
                <c:pt idx="18" formatCode="General">
                  <c:v>78.2</c:v>
                </c:pt>
                <c:pt idx="19" formatCode="General">
                  <c:v>72.599999999999994</c:v>
                </c:pt>
                <c:pt idx="20" formatCode="General">
                  <c:v>40.4</c:v>
                </c:pt>
                <c:pt idx="21" formatCode="General">
                  <c:v>34.1</c:v>
                </c:pt>
                <c:pt idx="22" formatCode="General">
                  <c:v>14.2</c:v>
                </c:pt>
                <c:pt idx="23" formatCode="General">
                  <c:v>15.5</c:v>
                </c:pt>
                <c:pt idx="24" formatCode="General">
                  <c:v>67.8</c:v>
                </c:pt>
                <c:pt idx="25" formatCode="General">
                  <c:v>49.8</c:v>
                </c:pt>
                <c:pt idx="26" formatCode="General">
                  <c:v>40.300000000000004</c:v>
                </c:pt>
                <c:pt idx="27" formatCode="General">
                  <c:v>7</c:v>
                </c:pt>
              </c:numCache>
            </c:numRef>
          </c:val>
        </c:ser>
        <c:ser>
          <c:idx val="2"/>
          <c:order val="2"/>
          <c:tx>
            <c:strRef>
              <c:f>Sheet6!$E$3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Sheet6!$E$4:$E$31</c:f>
              <c:numCache>
                <c:formatCode>0</c:formatCode>
                <c:ptCount val="28"/>
                <c:pt idx="0" formatCode="General">
                  <c:v>87.4</c:v>
                </c:pt>
                <c:pt idx="1">
                  <c:v>145.66800000000001</c:v>
                </c:pt>
                <c:pt idx="2" formatCode="General">
                  <c:v>96.2</c:v>
                </c:pt>
                <c:pt idx="3" formatCode="General">
                  <c:v>60.1</c:v>
                </c:pt>
                <c:pt idx="4" formatCode="General">
                  <c:v>56.5</c:v>
                </c:pt>
                <c:pt idx="5" formatCode="General">
                  <c:v>38.200000000000003</c:v>
                </c:pt>
                <c:pt idx="6" formatCode="General">
                  <c:v>76.400000000000006</c:v>
                </c:pt>
                <c:pt idx="7" formatCode="General">
                  <c:v>57</c:v>
                </c:pt>
                <c:pt idx="8" formatCode="General">
                  <c:v>115.3</c:v>
                </c:pt>
                <c:pt idx="9" formatCode="General">
                  <c:v>81.7</c:v>
                </c:pt>
                <c:pt idx="10" formatCode="General">
                  <c:v>46.8</c:v>
                </c:pt>
                <c:pt idx="11" formatCode="General">
                  <c:v>59</c:v>
                </c:pt>
                <c:pt idx="12" formatCode="General">
                  <c:v>47.1</c:v>
                </c:pt>
                <c:pt idx="13" formatCode="General">
                  <c:v>40.9</c:v>
                </c:pt>
                <c:pt idx="14" formatCode="General">
                  <c:v>36.200000000000003</c:v>
                </c:pt>
                <c:pt idx="15" formatCode="General">
                  <c:v>29.9</c:v>
                </c:pt>
                <c:pt idx="16" formatCode="General">
                  <c:v>99.5</c:v>
                </c:pt>
                <c:pt idx="17" formatCode="General">
                  <c:v>82.4</c:v>
                </c:pt>
                <c:pt idx="18" formatCode="General">
                  <c:v>80.900000000000006</c:v>
                </c:pt>
                <c:pt idx="19" formatCode="General">
                  <c:v>80.5</c:v>
                </c:pt>
                <c:pt idx="20" formatCode="General">
                  <c:v>42.9</c:v>
                </c:pt>
                <c:pt idx="21" formatCode="General">
                  <c:v>38.200000000000003</c:v>
                </c:pt>
                <c:pt idx="22" formatCode="General">
                  <c:v>15.9</c:v>
                </c:pt>
                <c:pt idx="23" formatCode="General">
                  <c:v>19.600000000000001</c:v>
                </c:pt>
                <c:pt idx="24" formatCode="General">
                  <c:v>67.599999999999994</c:v>
                </c:pt>
                <c:pt idx="25" formatCode="General">
                  <c:v>53.6</c:v>
                </c:pt>
                <c:pt idx="26" formatCode="General">
                  <c:v>36.800000000000004</c:v>
                </c:pt>
                <c:pt idx="27" formatCode="General">
                  <c:v>6.5</c:v>
                </c:pt>
              </c:numCache>
            </c:numRef>
          </c:val>
        </c:ser>
        <c:ser>
          <c:idx val="3"/>
          <c:order val="3"/>
          <c:tx>
            <c:strRef>
              <c:f>Sheet6!$F$3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Sheet6!$F$4:$F$31</c:f>
              <c:numCache>
                <c:formatCode>General</c:formatCode>
                <c:ptCount val="28"/>
                <c:pt idx="0">
                  <c:v>111.2</c:v>
                </c:pt>
                <c:pt idx="1">
                  <c:v>171.3</c:v>
                </c:pt>
                <c:pt idx="2">
                  <c:v>111.1</c:v>
                </c:pt>
                <c:pt idx="3">
                  <c:v>69.2</c:v>
                </c:pt>
                <c:pt idx="4">
                  <c:v>66</c:v>
                </c:pt>
                <c:pt idx="5">
                  <c:v>46.5</c:v>
                </c:pt>
                <c:pt idx="6">
                  <c:v>81.8</c:v>
                </c:pt>
                <c:pt idx="7">
                  <c:v>63.7</c:v>
                </c:pt>
                <c:pt idx="8">
                  <c:v>116.4</c:v>
                </c:pt>
                <c:pt idx="9">
                  <c:v>85.2</c:v>
                </c:pt>
                <c:pt idx="10">
                  <c:v>42.7</c:v>
                </c:pt>
                <c:pt idx="11">
                  <c:v>61.3</c:v>
                </c:pt>
                <c:pt idx="12">
                  <c:v>48.5</c:v>
                </c:pt>
                <c:pt idx="13">
                  <c:v>43.4</c:v>
                </c:pt>
                <c:pt idx="14">
                  <c:v>37.200000000000003</c:v>
                </c:pt>
                <c:pt idx="15">
                  <c:v>34.200000000000003</c:v>
                </c:pt>
                <c:pt idx="16">
                  <c:v>102</c:v>
                </c:pt>
                <c:pt idx="17">
                  <c:v>82.1</c:v>
                </c:pt>
                <c:pt idx="18">
                  <c:v>81</c:v>
                </c:pt>
                <c:pt idx="19">
                  <c:v>77.900000000000006</c:v>
                </c:pt>
                <c:pt idx="20">
                  <c:v>46.4</c:v>
                </c:pt>
                <c:pt idx="21">
                  <c:v>39.9</c:v>
                </c:pt>
                <c:pt idx="22">
                  <c:v>15.7</c:v>
                </c:pt>
                <c:pt idx="23">
                  <c:v>19.100000000000001</c:v>
                </c:pt>
                <c:pt idx="24">
                  <c:v>69.7</c:v>
                </c:pt>
                <c:pt idx="25">
                  <c:v>54.8</c:v>
                </c:pt>
                <c:pt idx="26">
                  <c:v>36.200000000000003</c:v>
                </c:pt>
                <c:pt idx="27">
                  <c:v>6</c:v>
                </c:pt>
              </c:numCache>
            </c:numRef>
          </c:val>
        </c:ser>
        <c:ser>
          <c:idx val="4"/>
          <c:order val="4"/>
          <c:tx>
            <c:strRef>
              <c:f>Sheet6!$G$3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Sheet6!$G$4:$G$31</c:f>
              <c:numCache>
                <c:formatCode>General</c:formatCode>
                <c:ptCount val="28"/>
                <c:pt idx="0">
                  <c:v>121.7</c:v>
                </c:pt>
                <c:pt idx="1">
                  <c:v>156.9</c:v>
                </c:pt>
                <c:pt idx="2">
                  <c:v>125.8</c:v>
                </c:pt>
                <c:pt idx="3">
                  <c:v>84.4</c:v>
                </c:pt>
                <c:pt idx="4">
                  <c:v>79.5</c:v>
                </c:pt>
                <c:pt idx="5">
                  <c:v>53.7</c:v>
                </c:pt>
                <c:pt idx="6">
                  <c:v>85.8</c:v>
                </c:pt>
                <c:pt idx="7">
                  <c:v>69.2</c:v>
                </c:pt>
                <c:pt idx="8">
                  <c:v>123.1</c:v>
                </c:pt>
                <c:pt idx="9">
                  <c:v>89.6</c:v>
                </c:pt>
                <c:pt idx="10">
                  <c:v>40.9</c:v>
                </c:pt>
                <c:pt idx="11">
                  <c:v>66.5</c:v>
                </c:pt>
                <c:pt idx="12">
                  <c:v>52.9</c:v>
                </c:pt>
                <c:pt idx="13">
                  <c:v>52.1</c:v>
                </c:pt>
                <c:pt idx="14">
                  <c:v>39.800000000000004</c:v>
                </c:pt>
                <c:pt idx="15">
                  <c:v>37.300000000000004</c:v>
                </c:pt>
                <c:pt idx="16">
                  <c:v>103.8</c:v>
                </c:pt>
                <c:pt idx="17">
                  <c:v>81.5</c:v>
                </c:pt>
                <c:pt idx="18">
                  <c:v>78.5</c:v>
                </c:pt>
                <c:pt idx="19">
                  <c:v>79.3</c:v>
                </c:pt>
                <c:pt idx="20">
                  <c:v>45.6</c:v>
                </c:pt>
                <c:pt idx="21">
                  <c:v>44.6</c:v>
                </c:pt>
                <c:pt idx="22">
                  <c:v>18</c:v>
                </c:pt>
                <c:pt idx="23">
                  <c:v>21.9</c:v>
                </c:pt>
                <c:pt idx="24">
                  <c:v>67.400000000000006</c:v>
                </c:pt>
                <c:pt idx="25">
                  <c:v>54.4</c:v>
                </c:pt>
                <c:pt idx="26">
                  <c:v>36.6</c:v>
                </c:pt>
                <c:pt idx="27">
                  <c:v>9.7000000000000011</c:v>
                </c:pt>
              </c:numCache>
            </c:numRef>
          </c:val>
        </c:ser>
        <c:ser>
          <c:idx val="5"/>
          <c:order val="5"/>
          <c:tx>
            <c:strRef>
              <c:f>Sheet6!$H$3</c:f>
              <c:strCache>
                <c:ptCount val="1"/>
                <c:pt idx="0">
                  <c:v>2013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Sheet6!$H$4:$H$31</c:f>
              <c:numCache>
                <c:formatCode>General</c:formatCode>
                <c:ptCount val="28"/>
                <c:pt idx="0">
                  <c:v>123.2</c:v>
                </c:pt>
                <c:pt idx="1">
                  <c:v>175</c:v>
                </c:pt>
                <c:pt idx="2">
                  <c:v>129.69999999999999</c:v>
                </c:pt>
                <c:pt idx="3">
                  <c:v>92.1</c:v>
                </c:pt>
                <c:pt idx="4">
                  <c:v>102.2</c:v>
                </c:pt>
                <c:pt idx="5">
                  <c:v>70.3</c:v>
                </c:pt>
                <c:pt idx="6">
                  <c:v>87.3</c:v>
                </c:pt>
                <c:pt idx="7">
                  <c:v>80.599999999999994</c:v>
                </c:pt>
                <c:pt idx="8">
                  <c:v>128.5</c:v>
                </c:pt>
                <c:pt idx="9">
                  <c:v>92.3</c:v>
                </c:pt>
                <c:pt idx="10">
                  <c:v>38.200000000000003</c:v>
                </c:pt>
                <c:pt idx="11">
                  <c:v>68.599999999999994</c:v>
                </c:pt>
                <c:pt idx="12">
                  <c:v>55.8</c:v>
                </c:pt>
                <c:pt idx="13">
                  <c:v>54.6</c:v>
                </c:pt>
                <c:pt idx="14">
                  <c:v>38.800000000000004</c:v>
                </c:pt>
                <c:pt idx="15">
                  <c:v>38</c:v>
                </c:pt>
                <c:pt idx="16">
                  <c:v>104.4</c:v>
                </c:pt>
                <c:pt idx="17">
                  <c:v>80.900000000000006</c:v>
                </c:pt>
                <c:pt idx="18">
                  <c:v>77.3</c:v>
                </c:pt>
                <c:pt idx="19">
                  <c:v>77.099999999999994</c:v>
                </c:pt>
                <c:pt idx="20">
                  <c:v>45</c:v>
                </c:pt>
                <c:pt idx="21">
                  <c:v>45</c:v>
                </c:pt>
                <c:pt idx="22">
                  <c:v>18.3</c:v>
                </c:pt>
                <c:pt idx="23">
                  <c:v>24</c:v>
                </c:pt>
                <c:pt idx="24">
                  <c:v>69.2</c:v>
                </c:pt>
                <c:pt idx="25">
                  <c:v>55.7</c:v>
                </c:pt>
                <c:pt idx="26">
                  <c:v>38.700000000000003</c:v>
                </c:pt>
                <c:pt idx="27">
                  <c:v>10.1</c:v>
                </c:pt>
              </c:numCache>
            </c:numRef>
          </c:val>
        </c:ser>
        <c:ser>
          <c:idx val="6"/>
          <c:order val="6"/>
          <c:tx>
            <c:strRef>
              <c:f>Sheet6!$I$3</c:f>
              <c:strCache>
                <c:ptCount val="1"/>
                <c:pt idx="0">
                  <c:v>2014</c:v>
                </c:pt>
              </c:strCache>
            </c:strRef>
          </c:tx>
          <c:cat>
            <c:strRef>
              <c:f>Sheet6!$A$4:$A$31</c:f>
              <c:strCache>
                <c:ptCount val="28"/>
                <c:pt idx="0">
                  <c:v>Ирландия</c:v>
                </c:pt>
                <c:pt idx="1">
                  <c:v>Гърция</c:v>
                </c:pt>
                <c:pt idx="2">
                  <c:v>Португалия</c:v>
                </c:pt>
                <c:pt idx="3">
                  <c:v>Испания</c:v>
                </c:pt>
                <c:pt idx="4">
                  <c:v>Кипър</c:v>
                </c:pt>
                <c:pt idx="5">
                  <c:v>Словения</c:v>
                </c:pt>
                <c:pt idx="6">
                  <c:v>Великобрит</c:v>
                </c:pt>
                <c:pt idx="7">
                  <c:v>Хърватия</c:v>
                </c:pt>
                <c:pt idx="8">
                  <c:v>Италия</c:v>
                </c:pt>
                <c:pt idx="9">
                  <c:v>Франция</c:v>
                </c:pt>
                <c:pt idx="10">
                  <c:v>Латвия</c:v>
                </c:pt>
                <c:pt idx="11">
                  <c:v>Нидерланд</c:v>
                </c:pt>
                <c:pt idx="12">
                  <c:v>Финландия</c:v>
                </c:pt>
                <c:pt idx="13">
                  <c:v>Словакия</c:v>
                </c:pt>
                <c:pt idx="14">
                  <c:v>Литва</c:v>
                </c:pt>
                <c:pt idx="15">
                  <c:v>Румъния</c:v>
                </c:pt>
                <c:pt idx="16">
                  <c:v>Белгия</c:v>
                </c:pt>
                <c:pt idx="17">
                  <c:v>Австрия</c:v>
                </c:pt>
                <c:pt idx="18">
                  <c:v>Унгария</c:v>
                </c:pt>
                <c:pt idx="19">
                  <c:v>Германия</c:v>
                </c:pt>
                <c:pt idx="20">
                  <c:v>Дания</c:v>
                </c:pt>
                <c:pt idx="21">
                  <c:v>Чехия</c:v>
                </c:pt>
                <c:pt idx="22">
                  <c:v>България</c:v>
                </c:pt>
                <c:pt idx="23">
                  <c:v>Люксембург</c:v>
                </c:pt>
                <c:pt idx="24">
                  <c:v>Малта</c:v>
                </c:pt>
                <c:pt idx="25">
                  <c:v>Полша</c:v>
                </c:pt>
                <c:pt idx="26">
                  <c:v>Швеция</c:v>
                </c:pt>
                <c:pt idx="27">
                  <c:v>Естония</c:v>
                </c:pt>
              </c:strCache>
            </c:strRef>
          </c:cat>
          <c:val>
            <c:numRef>
              <c:f>Sheet6!$I$4:$I$31</c:f>
              <c:numCache>
                <c:formatCode>General</c:formatCode>
                <c:ptCount val="28"/>
                <c:pt idx="0">
                  <c:v>109.7</c:v>
                </c:pt>
                <c:pt idx="1">
                  <c:v>177.1</c:v>
                </c:pt>
                <c:pt idx="2">
                  <c:v>130.19999999999999</c:v>
                </c:pt>
                <c:pt idx="3">
                  <c:v>97.7</c:v>
                </c:pt>
                <c:pt idx="4">
                  <c:v>107.5</c:v>
                </c:pt>
                <c:pt idx="5">
                  <c:v>80.900000000000006</c:v>
                </c:pt>
                <c:pt idx="6">
                  <c:v>89.4</c:v>
                </c:pt>
                <c:pt idx="7">
                  <c:v>85</c:v>
                </c:pt>
                <c:pt idx="8">
                  <c:v>132.1</c:v>
                </c:pt>
                <c:pt idx="9">
                  <c:v>95</c:v>
                </c:pt>
                <c:pt idx="10">
                  <c:v>40</c:v>
                </c:pt>
                <c:pt idx="11">
                  <c:v>68.8</c:v>
                </c:pt>
                <c:pt idx="12">
                  <c:v>59.3</c:v>
                </c:pt>
                <c:pt idx="13">
                  <c:v>53.6</c:v>
                </c:pt>
                <c:pt idx="14">
                  <c:v>40.9</c:v>
                </c:pt>
                <c:pt idx="15">
                  <c:v>39.800000000000004</c:v>
                </c:pt>
                <c:pt idx="16">
                  <c:v>106.5</c:v>
                </c:pt>
                <c:pt idx="17">
                  <c:v>84.5</c:v>
                </c:pt>
                <c:pt idx="18">
                  <c:v>76.900000000000006</c:v>
                </c:pt>
                <c:pt idx="19">
                  <c:v>74.7</c:v>
                </c:pt>
                <c:pt idx="20">
                  <c:v>45.2</c:v>
                </c:pt>
                <c:pt idx="21">
                  <c:v>42.6</c:v>
                </c:pt>
                <c:pt idx="22">
                  <c:v>27.6</c:v>
                </c:pt>
                <c:pt idx="23">
                  <c:v>23.6</c:v>
                </c:pt>
                <c:pt idx="24">
                  <c:v>68</c:v>
                </c:pt>
                <c:pt idx="25">
                  <c:v>50.1</c:v>
                </c:pt>
                <c:pt idx="26">
                  <c:v>43.9</c:v>
                </c:pt>
                <c:pt idx="27">
                  <c:v>10.6</c:v>
                </c:pt>
              </c:numCache>
            </c:numRef>
          </c:val>
        </c:ser>
        <c:dLbls/>
        <c:axId val="49891200"/>
        <c:axId val="49892736"/>
      </c:barChart>
      <c:catAx>
        <c:axId val="49891200"/>
        <c:scaling>
          <c:orientation val="minMax"/>
        </c:scaling>
        <c:axPos val="b"/>
        <c:tickLblPos val="nextTo"/>
        <c:txPr>
          <a:bodyPr rot="-3000000"/>
          <a:lstStyle/>
          <a:p>
            <a:pPr>
              <a:defRPr/>
            </a:pPr>
            <a:endParaRPr lang="en-US"/>
          </a:p>
        </c:txPr>
        <c:crossAx val="49892736"/>
        <c:crosses val="autoZero"/>
        <c:auto val="1"/>
        <c:lblAlgn val="ctr"/>
        <c:lblOffset val="100"/>
      </c:catAx>
      <c:valAx>
        <c:axId val="49892736"/>
        <c:scaling>
          <c:orientation val="minMax"/>
          <c:max val="180"/>
        </c:scaling>
        <c:axPos val="l"/>
        <c:majorGridlines/>
        <c:numFmt formatCode="General" sourceLinked="1"/>
        <c:tickLblPos val="nextTo"/>
        <c:crossAx val="49891200"/>
        <c:crosses val="autoZero"/>
        <c:crossBetween val="between"/>
        <c:majorUnit val="10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9228938206354349"/>
          <c:y val="0.19966704161979756"/>
          <c:w val="6.5690654250410555E-2"/>
          <c:h val="0.61653868266466694"/>
        </c:manualLayout>
      </c:layout>
      <c:spPr>
        <a:solidFill>
          <a:schemeClr val="bg1">
            <a:lumMod val="85000"/>
          </a:schemeClr>
        </a:solidFill>
      </c:spPr>
    </c:legend>
    <c:plotVisOnly val="1"/>
    <c:dispBlanksAs val="gap"/>
  </c:chart>
  <c:spPr>
    <a:solidFill>
      <a:srgbClr val="0070C0"/>
    </a:solidFill>
  </c:spPr>
  <c:txPr>
    <a:bodyPr/>
    <a:lstStyle/>
    <a:p>
      <a:pPr>
        <a:defRPr b="1">
          <a:latin typeface="Arial Narrow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9942430545238498E-2"/>
          <c:y val="3.1073446327683631E-2"/>
          <c:w val="0.74123681473778069"/>
          <c:h val="0.85104986876640443"/>
        </c:manualLayout>
      </c:layout>
      <c:lineChart>
        <c:grouping val="standard"/>
        <c:ser>
          <c:idx val="4"/>
          <c:order val="0"/>
          <c:tx>
            <c:strRef>
              <c:f>Sheet2!$A$91</c:f>
              <c:strCache>
                <c:ptCount val="1"/>
                <c:pt idx="0">
                  <c:v>Slovak R</c:v>
                </c:pt>
              </c:strCache>
            </c:strRef>
          </c:tx>
          <c:marker>
            <c:symbol val="none"/>
          </c:marker>
          <c:dLbls>
            <c:dLbl>
              <c:idx val="28"/>
              <c:layout/>
              <c:dLblPos val="t"/>
              <c:showVal val="1"/>
            </c:dLbl>
            <c:delete val="1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dLblPos val="t"/>
          </c:dLbls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Sheet2!$B$91:$AD$91</c:f>
              <c:numCache>
                <c:formatCode>General</c:formatCode>
                <c:ptCount val="29"/>
                <c:pt idx="6" formatCode="0">
                  <c:v>8209.2279999999955</c:v>
                </c:pt>
                <c:pt idx="7" formatCode="0">
                  <c:v>8854.34</c:v>
                </c:pt>
                <c:pt idx="8" formatCode="0">
                  <c:v>9696.3189999999922</c:v>
                </c:pt>
                <c:pt idx="9" formatCode="0">
                  <c:v>10536.714000000004</c:v>
                </c:pt>
                <c:pt idx="10" formatCode="0">
                  <c:v>11254.555999999995</c:v>
                </c:pt>
                <c:pt idx="11" formatCode="0">
                  <c:v>11811.924999999996</c:v>
                </c:pt>
                <c:pt idx="12" formatCode="0">
                  <c:v>11944.672</c:v>
                </c:pt>
                <c:pt idx="13" formatCode="0">
                  <c:v>12346.035</c:v>
                </c:pt>
                <c:pt idx="14" formatCode="0">
                  <c:v>13043.316999999992</c:v>
                </c:pt>
                <c:pt idx="15" formatCode="0">
                  <c:v>13853.789000000002</c:v>
                </c:pt>
                <c:pt idx="16" formatCode="0">
                  <c:v>14880.97</c:v>
                </c:pt>
                <c:pt idx="17" formatCode="0">
                  <c:v>16150.588</c:v>
                </c:pt>
                <c:pt idx="18" formatCode="0">
                  <c:v>17727.393</c:v>
                </c:pt>
                <c:pt idx="19" formatCode="0">
                  <c:v>19745.362000000001</c:v>
                </c:pt>
                <c:pt idx="20" formatCode="0">
                  <c:v>22426.755000000001</c:v>
                </c:pt>
                <c:pt idx="21" formatCode="0">
                  <c:v>24092.452000000001</c:v>
                </c:pt>
                <c:pt idx="22" formatCode="0">
                  <c:v>22933.194</c:v>
                </c:pt>
                <c:pt idx="23" formatCode="0">
                  <c:v>24278.746999999999</c:v>
                </c:pt>
                <c:pt idx="24" formatCode="0">
                  <c:v>25588.417000000001</c:v>
                </c:pt>
                <c:pt idx="25" formatCode="0">
                  <c:v>26407.091</c:v>
                </c:pt>
                <c:pt idx="26" formatCode="0">
                  <c:v>27149.695</c:v>
                </c:pt>
                <c:pt idx="27" formatCode="0">
                  <c:v>28175.34</c:v>
                </c:pt>
                <c:pt idx="28" formatCode="0">
                  <c:v>29209.563999999998</c:v>
                </c:pt>
              </c:numCache>
            </c:numRef>
          </c:val>
        </c:ser>
        <c:ser>
          <c:idx val="5"/>
          <c:order val="1"/>
          <c:tx>
            <c:strRef>
              <c:f>Sheet2!$A$92</c:f>
              <c:strCache>
                <c:ptCount val="1"/>
                <c:pt idx="0">
                  <c:v>Lithuania</c:v>
                </c:pt>
              </c:strCache>
            </c:strRef>
          </c:tx>
          <c:marker>
            <c:symbol val="none"/>
          </c:marker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Sheet2!$B$92:$AD$92</c:f>
              <c:numCache>
                <c:formatCode>General</c:formatCode>
                <c:ptCount val="29"/>
                <c:pt idx="12" formatCode="0">
                  <c:v>9173.0300000000007</c:v>
                </c:pt>
                <c:pt idx="13" formatCode="0">
                  <c:v>9790.107</c:v>
                </c:pt>
                <c:pt idx="14" formatCode="0">
                  <c:v>10739.929</c:v>
                </c:pt>
                <c:pt idx="15" formatCode="0">
                  <c:v>11691.449999999997</c:v>
                </c:pt>
                <c:pt idx="16" formatCode="0">
                  <c:v>13206.651</c:v>
                </c:pt>
                <c:pt idx="17" formatCode="0">
                  <c:v>14648.264999999996</c:v>
                </c:pt>
                <c:pt idx="18" formatCode="0">
                  <c:v>16399.651999999991</c:v>
                </c:pt>
                <c:pt idx="19" formatCode="0">
                  <c:v>18447.518</c:v>
                </c:pt>
                <c:pt idx="20" formatCode="0">
                  <c:v>21289.467000000008</c:v>
                </c:pt>
                <c:pt idx="21" formatCode="0">
                  <c:v>22507.777999999998</c:v>
                </c:pt>
                <c:pt idx="22" formatCode="0">
                  <c:v>19534.653999999991</c:v>
                </c:pt>
                <c:pt idx="23" formatCode="0">
                  <c:v>20521.332999999991</c:v>
                </c:pt>
                <c:pt idx="24" formatCode="0">
                  <c:v>22733.658999999996</c:v>
                </c:pt>
                <c:pt idx="25" formatCode="0">
                  <c:v>24352.210999999996</c:v>
                </c:pt>
                <c:pt idx="26" formatCode="0">
                  <c:v>25779.331999999991</c:v>
                </c:pt>
                <c:pt idx="27" formatCode="0">
                  <c:v>27051.085999999999</c:v>
                </c:pt>
                <c:pt idx="28" formatCode="0">
                  <c:v>28210.268000000007</c:v>
                </c:pt>
              </c:numCache>
            </c:numRef>
          </c:val>
        </c:ser>
        <c:ser>
          <c:idx val="6"/>
          <c:order val="2"/>
          <c:tx>
            <c:strRef>
              <c:f>Sheet2!$A$93</c:f>
              <c:strCache>
                <c:ptCount val="1"/>
                <c:pt idx="0">
                  <c:v>Estonia</c:v>
                </c:pt>
              </c:strCache>
            </c:strRef>
          </c:tx>
          <c:marker>
            <c:symbol val="none"/>
          </c:marker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Sheet2!$B$93:$AD$93</c:f>
              <c:numCache>
                <c:formatCode>General</c:formatCode>
                <c:ptCount val="29"/>
                <c:pt idx="6" formatCode="0">
                  <c:v>6782.14</c:v>
                </c:pt>
                <c:pt idx="7" formatCode="0">
                  <c:v>6971.1810000000014</c:v>
                </c:pt>
                <c:pt idx="8" formatCode="0">
                  <c:v>7414.93</c:v>
                </c:pt>
                <c:pt idx="9" formatCode="0">
                  <c:v>8107.9110000000001</c:v>
                </c:pt>
                <c:pt idx="10" formatCode="0">
                  <c:v>9340.6970000000001</c:v>
                </c:pt>
                <c:pt idx="11" formatCode="0">
                  <c:v>10170.315000000001</c:v>
                </c:pt>
                <c:pt idx="12" formatCode="0">
                  <c:v>10398.268</c:v>
                </c:pt>
                <c:pt idx="13" formatCode="0">
                  <c:v>11756.692999999996</c:v>
                </c:pt>
                <c:pt idx="14" formatCode="0">
                  <c:v>12843.304999999995</c:v>
                </c:pt>
                <c:pt idx="15" formatCode="0">
                  <c:v>13930.887000000001</c:v>
                </c:pt>
                <c:pt idx="16" formatCode="0">
                  <c:v>15363.937</c:v>
                </c:pt>
                <c:pt idx="17" formatCode="0">
                  <c:v>16918.966000000008</c:v>
                </c:pt>
                <c:pt idx="18" formatCode="0">
                  <c:v>19221.37</c:v>
                </c:pt>
                <c:pt idx="19" formatCode="0">
                  <c:v>22006.944000000007</c:v>
                </c:pt>
                <c:pt idx="20" formatCode="0">
                  <c:v>24518.762999999999</c:v>
                </c:pt>
                <c:pt idx="21" formatCode="0">
                  <c:v>23746.907999999999</c:v>
                </c:pt>
                <c:pt idx="22" formatCode="0">
                  <c:v>20442.191999999992</c:v>
                </c:pt>
                <c:pt idx="23" formatCode="0">
                  <c:v>21245.695</c:v>
                </c:pt>
                <c:pt idx="24" formatCode="0">
                  <c:v>23540.361000000001</c:v>
                </c:pt>
                <c:pt idx="25" formatCode="0">
                  <c:v>25161.422999999999</c:v>
                </c:pt>
                <c:pt idx="26" formatCode="0">
                  <c:v>26051.751</c:v>
                </c:pt>
                <c:pt idx="27" formatCode="0">
                  <c:v>26998.782999999999</c:v>
                </c:pt>
                <c:pt idx="28" formatCode="0">
                  <c:v>27994.86</c:v>
                </c:pt>
              </c:numCache>
            </c:numRef>
          </c:val>
        </c:ser>
        <c:ser>
          <c:idx val="7"/>
          <c:order val="3"/>
          <c:tx>
            <c:strRef>
              <c:f>Sheet2!$A$94</c:f>
              <c:strCache>
                <c:ptCount val="1"/>
                <c:pt idx="0">
                  <c:v>Portugal</c:v>
                </c:pt>
              </c:strCache>
            </c:strRef>
          </c:tx>
          <c:marker>
            <c:symbol val="none"/>
          </c:marker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Sheet2!$B$94:$AD$94</c:f>
              <c:numCache>
                <c:formatCode>0</c:formatCode>
                <c:ptCount val="29"/>
                <c:pt idx="0">
                  <c:v>5991.1960000000017</c:v>
                </c:pt>
                <c:pt idx="1">
                  <c:v>8095.9560000000001</c:v>
                </c:pt>
                <c:pt idx="2">
                  <c:v>11380.996999999992</c:v>
                </c:pt>
                <c:pt idx="3">
                  <c:v>12752.449000000002</c:v>
                </c:pt>
                <c:pt idx="4">
                  <c:v>13655.864999999994</c:v>
                </c:pt>
                <c:pt idx="5">
                  <c:v>14411.781000000004</c:v>
                </c:pt>
                <c:pt idx="6">
                  <c:v>14639.589</c:v>
                </c:pt>
                <c:pt idx="7">
                  <c:v>15149.525</c:v>
                </c:pt>
                <c:pt idx="8">
                  <c:v>15779.694000000003</c:v>
                </c:pt>
                <c:pt idx="9">
                  <c:v>16606.643</c:v>
                </c:pt>
                <c:pt idx="10">
                  <c:v>17560.031999999996</c:v>
                </c:pt>
                <c:pt idx="11">
                  <c:v>18507.373</c:v>
                </c:pt>
                <c:pt idx="12">
                  <c:v>19411.128999999997</c:v>
                </c:pt>
                <c:pt idx="13">
                  <c:v>20460.401000000005</c:v>
                </c:pt>
                <c:pt idx="14">
                  <c:v>21183.448000000008</c:v>
                </c:pt>
                <c:pt idx="15">
                  <c:v>21555.638999999996</c:v>
                </c:pt>
                <c:pt idx="16">
                  <c:v>21698.441999999999</c:v>
                </c:pt>
                <c:pt idx="17">
                  <c:v>22644.811000000002</c:v>
                </c:pt>
                <c:pt idx="18">
                  <c:v>23508.920000000006</c:v>
                </c:pt>
                <c:pt idx="19">
                  <c:v>24563.282999999999</c:v>
                </c:pt>
                <c:pt idx="20">
                  <c:v>25794.62</c:v>
                </c:pt>
                <c:pt idx="21">
                  <c:v>26315.026000000005</c:v>
                </c:pt>
                <c:pt idx="22">
                  <c:v>25700.734</c:v>
                </c:pt>
                <c:pt idx="23">
                  <c:v>26496.504000000001</c:v>
                </c:pt>
                <c:pt idx="24">
                  <c:v>26588.504000000001</c:v>
                </c:pt>
                <c:pt idx="25">
                  <c:v>26081.144</c:v>
                </c:pt>
                <c:pt idx="26">
                  <c:v>26188.302</c:v>
                </c:pt>
                <c:pt idx="27">
                  <c:v>26974.631999999994</c:v>
                </c:pt>
                <c:pt idx="28">
                  <c:v>27624.226999999999</c:v>
                </c:pt>
              </c:numCache>
            </c:numRef>
          </c:val>
        </c:ser>
        <c:ser>
          <c:idx val="8"/>
          <c:order val="4"/>
          <c:tx>
            <c:strRef>
              <c:f>Sheet2!$A$95</c:f>
              <c:strCache>
                <c:ptCount val="1"/>
                <c:pt idx="0">
                  <c:v>Greece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Sheet2!$B$95:$AD$95</c:f>
              <c:numCache>
                <c:formatCode>0</c:formatCode>
                <c:ptCount val="29"/>
                <c:pt idx="0">
                  <c:v>8998.982</c:v>
                </c:pt>
                <c:pt idx="1">
                  <c:v>11344.459000000001</c:v>
                </c:pt>
                <c:pt idx="2">
                  <c:v>13357.347</c:v>
                </c:pt>
                <c:pt idx="3">
                  <c:v>13760.737999999996</c:v>
                </c:pt>
                <c:pt idx="4">
                  <c:v>14536.151</c:v>
                </c:pt>
                <c:pt idx="5">
                  <c:v>14822.258</c:v>
                </c:pt>
                <c:pt idx="6">
                  <c:v>14771.712000000003</c:v>
                </c:pt>
                <c:pt idx="7">
                  <c:v>15227.558999999992</c:v>
                </c:pt>
                <c:pt idx="8">
                  <c:v>15723.811</c:v>
                </c:pt>
                <c:pt idx="9">
                  <c:v>16351.276</c:v>
                </c:pt>
                <c:pt idx="10">
                  <c:v>17395.605</c:v>
                </c:pt>
                <c:pt idx="11">
                  <c:v>18190.010999999991</c:v>
                </c:pt>
                <c:pt idx="12">
                  <c:v>18943.147000000001</c:v>
                </c:pt>
                <c:pt idx="13">
                  <c:v>20064.550999999996</c:v>
                </c:pt>
                <c:pt idx="14">
                  <c:v>21227.919999999991</c:v>
                </c:pt>
                <c:pt idx="15">
                  <c:v>22167.418000000001</c:v>
                </c:pt>
                <c:pt idx="16">
                  <c:v>24043.666000000001</c:v>
                </c:pt>
                <c:pt idx="17">
                  <c:v>25837.108</c:v>
                </c:pt>
                <c:pt idx="18">
                  <c:v>26818.502</c:v>
                </c:pt>
                <c:pt idx="19">
                  <c:v>29148.966000000008</c:v>
                </c:pt>
                <c:pt idx="20">
                  <c:v>30895.186000000005</c:v>
                </c:pt>
                <c:pt idx="21">
                  <c:v>31253.456999999999</c:v>
                </c:pt>
                <c:pt idx="22">
                  <c:v>30084.16</c:v>
                </c:pt>
                <c:pt idx="23">
                  <c:v>28810.864000000001</c:v>
                </c:pt>
                <c:pt idx="24">
                  <c:v>26944.004000000001</c:v>
                </c:pt>
                <c:pt idx="25">
                  <c:v>25626.03</c:v>
                </c:pt>
                <c:pt idx="26">
                  <c:v>25131.575000000001</c:v>
                </c:pt>
                <c:pt idx="27">
                  <c:v>25858.773000000001</c:v>
                </c:pt>
                <c:pt idx="28">
                  <c:v>26773.368999999999</c:v>
                </c:pt>
              </c:numCache>
            </c:numRef>
          </c:val>
        </c:ser>
        <c:ser>
          <c:idx val="9"/>
          <c:order val="5"/>
          <c:tx>
            <c:strRef>
              <c:f>Sheet2!$A$96</c:f>
              <c:strCache>
                <c:ptCount val="1"/>
                <c:pt idx="0">
                  <c:v>Poland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Sheet2!$B$96:$AD$96</c:f>
              <c:numCache>
                <c:formatCode>0</c:formatCode>
                <c:ptCount val="29"/>
                <c:pt idx="0">
                  <c:v>4724.0120000000024</c:v>
                </c:pt>
                <c:pt idx="1">
                  <c:v>5433.4550000000008</c:v>
                </c:pt>
                <c:pt idx="2">
                  <c:v>6847.7330000000002</c:v>
                </c:pt>
                <c:pt idx="3">
                  <c:v>6529.3060000000014</c:v>
                </c:pt>
                <c:pt idx="4">
                  <c:v>6257.6170000000002</c:v>
                </c:pt>
                <c:pt idx="5">
                  <c:v>6513.375</c:v>
                </c:pt>
                <c:pt idx="6">
                  <c:v>6933.4190000000008</c:v>
                </c:pt>
                <c:pt idx="7">
                  <c:v>7436.4939999999997</c:v>
                </c:pt>
                <c:pt idx="8">
                  <c:v>8102.3950000000004</c:v>
                </c:pt>
                <c:pt idx="9">
                  <c:v>8758.4740000000002</c:v>
                </c:pt>
                <c:pt idx="10">
                  <c:v>9532.3320000000003</c:v>
                </c:pt>
                <c:pt idx="11">
                  <c:v>10110.385999999995</c:v>
                </c:pt>
                <c:pt idx="12">
                  <c:v>10727.592000000002</c:v>
                </c:pt>
                <c:pt idx="13">
                  <c:v>11559.724000000004</c:v>
                </c:pt>
                <c:pt idx="14">
                  <c:v>11968.602000000004</c:v>
                </c:pt>
                <c:pt idx="15">
                  <c:v>12331.545</c:v>
                </c:pt>
                <c:pt idx="16">
                  <c:v>13033.566999999992</c:v>
                </c:pt>
                <c:pt idx="17">
                  <c:v>14090.034000000003</c:v>
                </c:pt>
                <c:pt idx="18">
                  <c:v>15065.817999999992</c:v>
                </c:pt>
                <c:pt idx="19">
                  <c:v>16497.652999999991</c:v>
                </c:pt>
                <c:pt idx="20">
                  <c:v>18171.405999999999</c:v>
                </c:pt>
                <c:pt idx="21">
                  <c:v>19259.192999999996</c:v>
                </c:pt>
                <c:pt idx="22">
                  <c:v>19906.061000000005</c:v>
                </c:pt>
                <c:pt idx="23">
                  <c:v>20956.666000000001</c:v>
                </c:pt>
                <c:pt idx="24">
                  <c:v>22384.329000000002</c:v>
                </c:pt>
                <c:pt idx="25">
                  <c:v>23186.862000000001</c:v>
                </c:pt>
                <c:pt idx="26">
                  <c:v>23925.690999999992</c:v>
                </c:pt>
                <c:pt idx="27">
                  <c:v>25105.403999999999</c:v>
                </c:pt>
                <c:pt idx="28">
                  <c:v>26210.055</c:v>
                </c:pt>
              </c:numCache>
            </c:numRef>
          </c:val>
        </c:ser>
        <c:ser>
          <c:idx val="10"/>
          <c:order val="6"/>
          <c:tx>
            <c:strRef>
              <c:f>Sheet2!$A$97</c:f>
              <c:strCache>
                <c:ptCount val="1"/>
                <c:pt idx="0">
                  <c:v>Hungary</c:v>
                </c:pt>
              </c:strCache>
            </c:strRef>
          </c:tx>
          <c:spPr>
            <a:ln w="31750">
              <a:solidFill>
                <a:schemeClr val="bg2">
                  <a:lumMod val="25000"/>
                </a:schemeClr>
              </a:solidFill>
            </a:ln>
          </c:spPr>
          <c:marker>
            <c:symbol val="none"/>
          </c:marker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Sheet2!$B$97:$AD$97</c:f>
              <c:numCache>
                <c:formatCode>0</c:formatCode>
                <c:ptCount val="29"/>
                <c:pt idx="0">
                  <c:v>6288.2170000000015</c:v>
                </c:pt>
                <c:pt idx="1">
                  <c:v>8942.5569999999934</c:v>
                </c:pt>
                <c:pt idx="2">
                  <c:v>10881.308999999992</c:v>
                </c:pt>
                <c:pt idx="3">
                  <c:v>10937.897000000001</c:v>
                </c:pt>
                <c:pt idx="4">
                  <c:v>9959.5310000000009</c:v>
                </c:pt>
                <c:pt idx="5">
                  <c:v>9873.9779999999919</c:v>
                </c:pt>
                <c:pt idx="6">
                  <c:v>10058.986999999992</c:v>
                </c:pt>
                <c:pt idx="7">
                  <c:v>10591.2</c:v>
                </c:pt>
                <c:pt idx="8">
                  <c:v>11101.114000000003</c:v>
                </c:pt>
                <c:pt idx="9">
                  <c:v>11325.083000000002</c:v>
                </c:pt>
                <c:pt idx="10">
                  <c:v>11930.571</c:v>
                </c:pt>
                <c:pt idx="11">
                  <c:v>12593.244000000006</c:v>
                </c:pt>
                <c:pt idx="12">
                  <c:v>13234.758</c:v>
                </c:pt>
                <c:pt idx="13">
                  <c:v>14152.654</c:v>
                </c:pt>
                <c:pt idx="14">
                  <c:v>15048.25</c:v>
                </c:pt>
                <c:pt idx="15">
                  <c:v>16004.710000000003</c:v>
                </c:pt>
                <c:pt idx="16">
                  <c:v>16995.73</c:v>
                </c:pt>
                <c:pt idx="17">
                  <c:v>18344.687000000005</c:v>
                </c:pt>
                <c:pt idx="18">
                  <c:v>19778.596000000001</c:v>
                </c:pt>
                <c:pt idx="19">
                  <c:v>21238.405999999999</c:v>
                </c:pt>
                <c:pt idx="20">
                  <c:v>21938.973999999998</c:v>
                </c:pt>
                <c:pt idx="21">
                  <c:v>22613.044999999998</c:v>
                </c:pt>
                <c:pt idx="22">
                  <c:v>21321.850999999991</c:v>
                </c:pt>
                <c:pt idx="23">
                  <c:v>21789.596000000001</c:v>
                </c:pt>
                <c:pt idx="24">
                  <c:v>22704.66</c:v>
                </c:pt>
                <c:pt idx="25">
                  <c:v>22894.526999999998</c:v>
                </c:pt>
                <c:pt idx="26">
                  <c:v>23644.797999999999</c:v>
                </c:pt>
                <c:pt idx="27">
                  <c:v>24942.157999999996</c:v>
                </c:pt>
                <c:pt idx="28">
                  <c:v>25895.110999999994</c:v>
                </c:pt>
              </c:numCache>
            </c:numRef>
          </c:val>
        </c:ser>
        <c:ser>
          <c:idx val="11"/>
          <c:order val="7"/>
          <c:tx>
            <c:strRef>
              <c:f>Sheet2!$A$98</c:f>
              <c:strCache>
                <c:ptCount val="1"/>
                <c:pt idx="0">
                  <c:v>Latvia</c:v>
                </c:pt>
              </c:strCache>
            </c:strRef>
          </c:tx>
          <c:marker>
            <c:symbol val="none"/>
          </c:marker>
          <c:dLbls>
            <c:dLbl>
              <c:idx val="28"/>
              <c:layout/>
              <c:dLblPos val="b"/>
              <c:showVal val="1"/>
            </c:dLbl>
            <c:delete val="1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en-US"/>
              </a:p>
            </c:txPr>
            <c:dLblPos val="b"/>
          </c:dLbls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Sheet2!$B$98:$AD$98</c:f>
              <c:numCache>
                <c:formatCode>General</c:formatCode>
                <c:ptCount val="29"/>
                <c:pt idx="5" formatCode="0">
                  <c:v>5965.0520000000015</c:v>
                </c:pt>
                <c:pt idx="6" formatCode="0">
                  <c:v>5427.0450000000001</c:v>
                </c:pt>
                <c:pt idx="7" formatCode="0">
                  <c:v>5753.3470000000007</c:v>
                </c:pt>
                <c:pt idx="8" formatCode="0">
                  <c:v>6042.5220000000027</c:v>
                </c:pt>
                <c:pt idx="9" formatCode="0">
                  <c:v>6387.143</c:v>
                </c:pt>
                <c:pt idx="10" formatCode="0">
                  <c:v>7138.24</c:v>
                </c:pt>
                <c:pt idx="11" formatCode="0">
                  <c:v>7745.31</c:v>
                </c:pt>
                <c:pt idx="12" formatCode="0">
                  <c:v>8105.8070000000016</c:v>
                </c:pt>
                <c:pt idx="13" formatCode="0">
                  <c:v>8797.9959999999919</c:v>
                </c:pt>
                <c:pt idx="14" formatCode="0">
                  <c:v>9758.2520000000004</c:v>
                </c:pt>
                <c:pt idx="15" formatCode="0">
                  <c:v>10768.776</c:v>
                </c:pt>
                <c:pt idx="16" formatCode="0">
                  <c:v>12043.353999999992</c:v>
                </c:pt>
                <c:pt idx="17" formatCode="0">
                  <c:v>13613.221000000003</c:v>
                </c:pt>
                <c:pt idx="18" formatCode="0">
                  <c:v>15664.804</c:v>
                </c:pt>
                <c:pt idx="19" formatCode="0">
                  <c:v>18199.308000000001</c:v>
                </c:pt>
                <c:pt idx="20" formatCode="0">
                  <c:v>20690.099999999991</c:v>
                </c:pt>
                <c:pt idx="21" formatCode="0">
                  <c:v>20584.794999999998</c:v>
                </c:pt>
                <c:pt idx="22" formatCode="0">
                  <c:v>18037.291000000001</c:v>
                </c:pt>
                <c:pt idx="23" formatCode="0">
                  <c:v>18087.005000000001</c:v>
                </c:pt>
                <c:pt idx="24" formatCode="0">
                  <c:v>19811.698</c:v>
                </c:pt>
                <c:pt idx="25" formatCode="0">
                  <c:v>21450.409</c:v>
                </c:pt>
                <c:pt idx="26" formatCode="0">
                  <c:v>22758.370999999996</c:v>
                </c:pt>
                <c:pt idx="27" formatCode="0">
                  <c:v>23706.557000000001</c:v>
                </c:pt>
                <c:pt idx="28" formatCode="0">
                  <c:v>24540.593000000001</c:v>
                </c:pt>
              </c:numCache>
            </c:numRef>
          </c:val>
        </c:ser>
        <c:ser>
          <c:idx val="15"/>
          <c:order val="8"/>
          <c:tx>
            <c:strRef>
              <c:f>Sheet2!$A$100</c:f>
              <c:strCache>
                <c:ptCount val="1"/>
                <c:pt idx="0">
                  <c:v>Bulgaria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28"/>
              <c:layout/>
              <c:dLblPos val="b"/>
              <c:showVal val="1"/>
            </c:dLbl>
            <c:delete val="1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aseline="0">
                    <a:solidFill>
                      <a:srgbClr val="FF0000"/>
                    </a:solidFill>
                  </a:defRPr>
                </a:pPr>
                <a:endParaRPr lang="en-US"/>
              </a:p>
            </c:txPr>
            <c:dLblPos val="b"/>
          </c:dLbls>
          <c:cat>
            <c:numRef>
              <c:f>Sheet2!$B$90:$AD$90</c:f>
              <c:numCache>
                <c:formatCode>General</c:formatCode>
                <c:ptCount val="29"/>
                <c:pt idx="0">
                  <c:v>1980</c:v>
                </c:pt>
                <c:pt idx="1">
                  <c:v>1985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</c:numCache>
            </c:numRef>
          </c:cat>
          <c:val>
            <c:numRef>
              <c:f>Sheet2!$B$100:$AD$100</c:f>
              <c:numCache>
                <c:formatCode>0</c:formatCode>
                <c:ptCount val="29"/>
                <c:pt idx="0">
                  <c:v>4652.2539999999999</c:v>
                </c:pt>
                <c:pt idx="1">
                  <c:v>7141.7970000000005</c:v>
                </c:pt>
                <c:pt idx="2">
                  <c:v>9200.5210000000006</c:v>
                </c:pt>
                <c:pt idx="3">
                  <c:v>8743.0659999999934</c:v>
                </c:pt>
                <c:pt idx="4">
                  <c:v>8136.1990000000014</c:v>
                </c:pt>
                <c:pt idx="5">
                  <c:v>7697.5240000000003</c:v>
                </c:pt>
                <c:pt idx="6">
                  <c:v>7038.0630000000001</c:v>
                </c:pt>
                <c:pt idx="7">
                  <c:v>6996.1310000000003</c:v>
                </c:pt>
                <c:pt idx="8">
                  <c:v>7095.4450000000006</c:v>
                </c:pt>
                <c:pt idx="9">
                  <c:v>6701.3860000000004</c:v>
                </c:pt>
                <c:pt idx="10">
                  <c:v>6467.5190000000002</c:v>
                </c:pt>
                <c:pt idx="11">
                  <c:v>6854.835</c:v>
                </c:pt>
                <c:pt idx="12">
                  <c:v>7152.0450000000001</c:v>
                </c:pt>
                <c:pt idx="13">
                  <c:v>7631.3160000000025</c:v>
                </c:pt>
                <c:pt idx="14">
                  <c:v>8367.0450000000001</c:v>
                </c:pt>
                <c:pt idx="15">
                  <c:v>8927.3609999999953</c:v>
                </c:pt>
                <c:pt idx="16">
                  <c:v>9648.0040000000008</c:v>
                </c:pt>
                <c:pt idx="17">
                  <c:v>10618.317999999992</c:v>
                </c:pt>
                <c:pt idx="18">
                  <c:v>11676.2</c:v>
                </c:pt>
                <c:pt idx="19">
                  <c:v>12879.532999999996</c:v>
                </c:pt>
                <c:pt idx="20">
                  <c:v>14207.814</c:v>
                </c:pt>
                <c:pt idx="21">
                  <c:v>15388.022999999996</c:v>
                </c:pt>
                <c:pt idx="22">
                  <c:v>14811.205</c:v>
                </c:pt>
                <c:pt idx="23">
                  <c:v>15208.728999999996</c:v>
                </c:pt>
                <c:pt idx="24">
                  <c:v>16214.140000000003</c:v>
                </c:pt>
                <c:pt idx="25">
                  <c:v>16689.407999999999</c:v>
                </c:pt>
                <c:pt idx="26">
                  <c:v>17221.952000000001</c:v>
                </c:pt>
                <c:pt idx="27">
                  <c:v>17860.307000000001</c:v>
                </c:pt>
                <c:pt idx="28">
                  <c:v>18326.951000000001</c:v>
                </c:pt>
              </c:numCache>
            </c:numRef>
          </c:val>
        </c:ser>
        <c:dLbls/>
        <c:marker val="1"/>
        <c:axId val="63998208"/>
        <c:axId val="50167808"/>
      </c:lineChart>
      <c:catAx>
        <c:axId val="63998208"/>
        <c:scaling>
          <c:orientation val="minMax"/>
        </c:scaling>
        <c:axPos val="b"/>
        <c:numFmt formatCode="General" sourceLinked="1"/>
        <c:tickLblPos val="nextTo"/>
        <c:txPr>
          <a:bodyPr rot="-4980000" vert="horz"/>
          <a:lstStyle/>
          <a:p>
            <a:pPr>
              <a:defRPr sz="1400"/>
            </a:pPr>
            <a:endParaRPr lang="en-US"/>
          </a:p>
        </c:txPr>
        <c:crossAx val="50167808"/>
        <c:crosses val="autoZero"/>
        <c:auto val="1"/>
        <c:lblAlgn val="ctr"/>
        <c:lblOffset val="100"/>
      </c:catAx>
      <c:valAx>
        <c:axId val="50167808"/>
        <c:scaling>
          <c:orientation val="minMax"/>
          <c:max val="32000"/>
          <c:min val="4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63998208"/>
        <c:crosses val="autoZero"/>
        <c:crossBetween val="between"/>
        <c:majorUnit val="2000"/>
      </c:valAx>
      <c:spPr>
        <a:solidFill>
          <a:schemeClr val="bg1">
            <a:lumMod val="95000"/>
          </a:schemeClr>
        </a:solidFill>
      </c:spPr>
    </c:plotArea>
    <c:legend>
      <c:legendPos val="r"/>
      <c:layout/>
      <c:spPr>
        <a:solidFill>
          <a:schemeClr val="bg1">
            <a:lumMod val="85000"/>
          </a:schemeClr>
        </a:solidFill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</c:chart>
  <c:spPr>
    <a:solidFill>
      <a:srgbClr val="0070C0"/>
    </a:solidFill>
    <a:ln>
      <a:solidFill>
        <a:schemeClr val="accent1"/>
      </a:solidFill>
    </a:ln>
  </c:spPr>
  <c:txPr>
    <a:bodyPr/>
    <a:lstStyle/>
    <a:p>
      <a:pPr>
        <a:defRPr b="1">
          <a:latin typeface="Arial Narrow" pitchFamily="34" charset="0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C14E4-12F0-434C-A1F4-50305DFC2F62}" type="datetimeFigureOut">
              <a:rPr lang="en-US" smtClean="0"/>
              <a:pPr/>
              <a:t>23-Jul-15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1F5A6-7BD7-4FA1-BEEE-5B2160AFFF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3202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1F5A6-7BD7-4FA1-BEEE-5B2160AFFFC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1F5A6-7BD7-4FA1-BEEE-5B2160AFFF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1F5A6-7BD7-4FA1-BEEE-5B2160AFFF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1F5A6-7BD7-4FA1-BEEE-5B2160AFFF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6987-18D9-4613-B578-0D0EEC7DFC95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3D322-283C-49E1-9EDC-1ADEB9DA36F8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22134-9606-43A1-9DAF-8B5781A543F6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419C2-4DF8-4448-B452-C7B31265692C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C6987-18D9-4613-B578-0D0EEC7DFC95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3A2E-20A3-4B5C-9097-7CD9A858F49E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EBB-C625-47F3-9DE0-106B9928F132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D22E1-F1A0-4E4F-93CF-3D4940269FBF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330BA-887B-4D66-9DD9-D97FBB3B41C6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FE856-8A43-4C92-BDE1-D35EDA59F23E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2A25-1C2F-45FF-BCED-58A20C42148C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4BE-F628-4A9E-B009-12EE4FBA9CD7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7C6987-18D9-4613-B578-0D0EEC7DFC95}" type="datetime1">
              <a:rPr lang="en-US" smtClean="0"/>
              <a:pPr/>
              <a:t>23-Jul-15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  Workshop on Comparing National Academies of Sciences in Central and Eastern Europe, Budapest, 7-8 April 2015 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F0FD33-96AC-4EC9-8E1F-568C517FD42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534400" cy="13716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bg-BG" sz="1800" b="1" dirty="0" smtClean="0">
                <a:latin typeface="+mn-lt"/>
              </a:rPr>
              <a:t>Кръгла маса “</a:t>
            </a:r>
            <a:r>
              <a:rPr lang="en-US" sz="1800" b="1" dirty="0" smtClean="0">
                <a:latin typeface="+mn-lt"/>
              </a:rPr>
              <a:t>ГРЪЦКАТА ДЪЛГОВА КРИЗА:</a:t>
            </a:r>
            <a:r>
              <a:rPr lang="bg-BG" sz="1800" b="1" dirty="0" smtClean="0">
                <a:latin typeface="+mn-lt"/>
              </a:rPr>
              <a:t> </a:t>
            </a:r>
            <a:r>
              <a:rPr lang="en-US" sz="1800" b="1" dirty="0" smtClean="0">
                <a:latin typeface="+mn-lt"/>
              </a:rPr>
              <a:t>ПОТЕНЦИАЛНИ РИСКОВЕ И ПОСЛЕДИЦИ ЗА</a:t>
            </a:r>
            <a:r>
              <a:rPr lang="bg-BG" sz="1800" b="1" dirty="0" smtClean="0">
                <a:latin typeface="+mn-lt"/>
              </a:rPr>
              <a:t> </a:t>
            </a:r>
            <a:r>
              <a:rPr lang="en-US" sz="1800" b="1" dirty="0" smtClean="0">
                <a:latin typeface="+mn-lt"/>
              </a:rPr>
              <a:t>Б</a:t>
            </a:r>
            <a:r>
              <a:rPr lang="bg-BG" sz="1800" b="1" dirty="0" smtClean="0">
                <a:latin typeface="+mn-lt"/>
              </a:rPr>
              <a:t>Ъ</a:t>
            </a:r>
            <a:r>
              <a:rPr lang="en-US" sz="1800" b="1" dirty="0" smtClean="0">
                <a:latin typeface="+mn-lt"/>
              </a:rPr>
              <a:t>ЛГАРСКАТА ИКОН</a:t>
            </a:r>
            <a:r>
              <a:rPr lang="bg-BG" sz="1800" b="1" dirty="0" smtClean="0">
                <a:latin typeface="+mn-lt"/>
              </a:rPr>
              <a:t>О</a:t>
            </a:r>
            <a:r>
              <a:rPr lang="en-US" sz="1800" b="1" dirty="0" smtClean="0">
                <a:latin typeface="+mn-lt"/>
              </a:rPr>
              <a:t>МИКА</a:t>
            </a:r>
            <a:r>
              <a:rPr lang="bg-BG" sz="1800" b="1" dirty="0" smtClean="0">
                <a:latin typeface="+mn-lt"/>
              </a:rPr>
              <a:t>”</a:t>
            </a:r>
            <a:br>
              <a:rPr lang="bg-BG" sz="1800" b="1" dirty="0" smtClean="0">
                <a:latin typeface="+mn-lt"/>
              </a:rPr>
            </a:br>
            <a:r>
              <a:rPr lang="bg-BG" sz="1800" b="1" dirty="0" smtClean="0">
                <a:latin typeface="+mn-lt"/>
              </a:rPr>
              <a:t> ИИИ-БАН, 23.07.2015г.</a:t>
            </a:r>
            <a:endParaRPr lang="en-US" sz="1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67000"/>
            <a:ext cx="7772400" cy="2514600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ts val="0"/>
              </a:spcBef>
            </a:pPr>
            <a:r>
              <a:rPr lang="bg-BG" sz="9600" b="1" i="1" dirty="0" smtClean="0"/>
              <a:t>ЗАЩО ГЪРЦИЯ                                                                          И КАКВИ СА </a:t>
            </a:r>
            <a:r>
              <a:rPr lang="bg-BG" sz="9600" b="1" i="1" dirty="0" smtClean="0"/>
              <a:t>БЪЛГАРСКИТЕ</a:t>
            </a:r>
            <a:r>
              <a:rPr lang="en-US" sz="9600" b="1" i="1" dirty="0" smtClean="0"/>
              <a:t> </a:t>
            </a:r>
            <a:r>
              <a:rPr lang="bg-BG" sz="9600" b="1" i="1" dirty="0" smtClean="0"/>
              <a:t>ПРОБЛЕМИ</a:t>
            </a:r>
            <a:r>
              <a:rPr lang="bg-BG" sz="9600" b="1" i="1" dirty="0" smtClean="0"/>
              <a:t>?</a:t>
            </a:r>
            <a:r>
              <a:rPr lang="en-US" sz="9600" b="1" i="1" dirty="0"/>
              <a:t> </a:t>
            </a:r>
            <a:endParaRPr lang="bg-BG" sz="9600" b="1" i="1" dirty="0" smtClean="0"/>
          </a:p>
          <a:p>
            <a:pPr algn="ctr">
              <a:lnSpc>
                <a:spcPct val="170000"/>
              </a:lnSpc>
              <a:spcBef>
                <a:spcPts val="0"/>
              </a:spcBef>
            </a:pPr>
            <a:endParaRPr lang="bg-BG" sz="9600" b="1" i="1" dirty="0" smtClean="0"/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bg-BG" sz="6400" b="1" i="1" dirty="0" smtClean="0"/>
              <a:t>Проф. Митко Димитров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bg-BG" sz="6400" b="1" i="1" dirty="0" smtClean="0"/>
              <a:t>ИИИ на БАН</a:t>
            </a:r>
          </a:p>
          <a:p>
            <a:pPr>
              <a:lnSpc>
                <a:spcPct val="160000"/>
              </a:lnSpc>
            </a:pPr>
            <a:endParaRPr lang="bg-BG" sz="6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Брутен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държавен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дълг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Процент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от</a:t>
            </a:r>
            <a:r>
              <a:rPr lang="en-US" sz="2400" b="1" dirty="0" smtClean="0">
                <a:solidFill>
                  <a:schemeClr val="tx1"/>
                </a:solidFill>
              </a:rPr>
              <a:t> БВП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162800" y="1142994"/>
          <a:ext cx="1524000" cy="515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482600"/>
                <a:gridCol w="228600"/>
              </a:tblGrid>
              <a:tr h="228606">
                <a:tc>
                  <a:txBody>
                    <a:bodyPr/>
                    <a:lstStyle/>
                    <a:p>
                      <a:pPr indent="-226695" algn="r"/>
                      <a:endParaRPr lang="en-US" sz="10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2014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26695" algn="r"/>
                      <a:endParaRPr lang="en-US" sz="10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25312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Гърция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177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Италия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132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Португалия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130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Ирландия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110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Кипър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108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Белгия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107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5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Испания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98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Франция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95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Великобрит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89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Хърватия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Австрия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85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Словения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81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Унгария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77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Германия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75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Нидерланд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69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Малта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000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Финландия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59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Словакия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Полша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50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latin typeface="Arial Narrow" pitchFamily="34" charset="0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Дания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Швеция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Чехия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43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Литва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Латвия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Румъния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40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България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Люксембург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73941">
                <a:tc>
                  <a:txBody>
                    <a:bodyPr/>
                    <a:lstStyle/>
                    <a:p>
                      <a:pPr indent="-22669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i="1" dirty="0" err="1">
                          <a:solidFill>
                            <a:srgbClr val="000000"/>
                          </a:solidFill>
                          <a:latin typeface="Arial Narrow" pitchFamily="34" charset="0"/>
                          <a:ea typeface="Times New Roman"/>
                          <a:cs typeface="Times New Roman"/>
                        </a:rPr>
                        <a:t>Естония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Arial Narrow" pitchFamily="34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 pitchFamily="34" charset="0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077200" cy="365125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bg-BG" sz="800" b="1" dirty="0" smtClean="0"/>
              <a:t>Кръгла маса “</a:t>
            </a:r>
            <a:r>
              <a:rPr lang="en-US" sz="800" b="1" dirty="0" smtClean="0"/>
              <a:t>ГРЪЦКАТА ДЪЛГОВА КРИЗА:</a:t>
            </a:r>
            <a:r>
              <a:rPr lang="bg-BG" sz="800" b="1" dirty="0" smtClean="0"/>
              <a:t> </a:t>
            </a:r>
            <a:r>
              <a:rPr lang="en-US" sz="800" b="1" dirty="0" smtClean="0"/>
              <a:t>ПОТЕНЦИАЛНИ РИСКОВЕ И ПОСЛЕДИЦИ ЗА</a:t>
            </a:r>
            <a:r>
              <a:rPr lang="bg-BG" sz="800" b="1" dirty="0" smtClean="0"/>
              <a:t> </a:t>
            </a:r>
            <a:r>
              <a:rPr lang="en-US" sz="800" b="1" dirty="0" smtClean="0"/>
              <a:t>Б</a:t>
            </a:r>
            <a:r>
              <a:rPr lang="bg-BG" sz="800" b="1" dirty="0" smtClean="0"/>
              <a:t>Ъ</a:t>
            </a:r>
            <a:r>
              <a:rPr lang="en-US" sz="800" b="1" dirty="0" smtClean="0"/>
              <a:t>ЛГАРСКАТА ИКОН</a:t>
            </a:r>
            <a:r>
              <a:rPr lang="bg-BG" sz="800" b="1" dirty="0" smtClean="0"/>
              <a:t>О</a:t>
            </a:r>
            <a:r>
              <a:rPr lang="en-US" sz="800" b="1" dirty="0" smtClean="0"/>
              <a:t>МИКА</a:t>
            </a:r>
            <a:r>
              <a:rPr lang="bg-BG" sz="800" b="1" dirty="0" smtClean="0"/>
              <a:t>” ИИИ-БАН, 23.07.2015г.</a:t>
            </a:r>
            <a:endParaRPr lang="en-US" sz="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143000"/>
          <a:ext cx="65532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Брутен държавен дълг Процент от БВП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200" b="1" i="1" dirty="0" smtClean="0">
                <a:solidFill>
                  <a:schemeClr val="tx1"/>
                </a:solidFill>
              </a:rPr>
              <a:t>Увеличение/намаление преди кризата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542605" y="1142995"/>
          <a:ext cx="915595" cy="5229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035"/>
                <a:gridCol w="162560"/>
              </a:tblGrid>
              <a:tr h="148744">
                <a:tc>
                  <a:txBody>
                    <a:bodyPr/>
                    <a:lstStyle/>
                    <a:p>
                      <a:pPr indent="-226695" algn="r"/>
                      <a:endParaRPr lang="en-US" sz="10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Гърция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Португалия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Чехия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265138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Великобрит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Германия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Люксембург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Полша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Унгария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Франция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Хърватия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Малта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Австрия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Кипър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Финландия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Словения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Литва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Латвия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Естония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Италия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Нидерланд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Румъния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Швеция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Испания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Словакия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Ирландия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Белгия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Дания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България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077200" cy="365125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bg-BG" sz="800" b="1" dirty="0" smtClean="0"/>
              <a:t>Кръгла маса “</a:t>
            </a:r>
            <a:r>
              <a:rPr lang="en-US" sz="800" b="1" dirty="0" smtClean="0"/>
              <a:t>ГРЪЦКАТА ДЪЛГОВА КРИЗА:</a:t>
            </a:r>
            <a:r>
              <a:rPr lang="bg-BG" sz="800" b="1" dirty="0" smtClean="0"/>
              <a:t> </a:t>
            </a:r>
            <a:r>
              <a:rPr lang="en-US" sz="800" b="1" dirty="0" smtClean="0"/>
              <a:t>ПОТЕНЦИАЛНИ РИСКОВЕ И ПОСЛЕДИЦИ ЗА</a:t>
            </a:r>
            <a:r>
              <a:rPr lang="bg-BG" sz="800" b="1" dirty="0" smtClean="0"/>
              <a:t> </a:t>
            </a:r>
            <a:r>
              <a:rPr lang="en-US" sz="800" b="1" dirty="0" smtClean="0"/>
              <a:t>Б</a:t>
            </a:r>
            <a:r>
              <a:rPr lang="bg-BG" sz="800" b="1" dirty="0" smtClean="0"/>
              <a:t>Ъ</a:t>
            </a:r>
            <a:r>
              <a:rPr lang="en-US" sz="800" b="1" dirty="0" smtClean="0"/>
              <a:t>ЛГАРСКАТА ИКОН</a:t>
            </a:r>
            <a:r>
              <a:rPr lang="bg-BG" sz="800" b="1" dirty="0" smtClean="0"/>
              <a:t>О</a:t>
            </a:r>
            <a:r>
              <a:rPr lang="en-US" sz="800" b="1" dirty="0" smtClean="0"/>
              <a:t>МИКА</a:t>
            </a:r>
            <a:r>
              <a:rPr lang="bg-BG" sz="800" b="1" dirty="0" smtClean="0"/>
              <a:t>” ИИИ-БАН, 23.07.2015г.</a:t>
            </a:r>
            <a:endParaRPr lang="en-US" sz="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</p:nvPr>
        </p:nvGraphicFramePr>
        <p:xfrm>
          <a:off x="457200" y="1143000"/>
          <a:ext cx="68580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Брутен държавен дълг Процент от БВП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200" b="1" i="1" dirty="0" smtClean="0">
                <a:solidFill>
                  <a:schemeClr val="tx1"/>
                </a:solidFill>
              </a:rPr>
              <a:t>Увеличение/намаление по време на кризата</a:t>
            </a:r>
            <a:endParaRPr lang="en-US" sz="2200" b="1" i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7542605" y="1142995"/>
          <a:ext cx="915595" cy="5229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035"/>
                <a:gridCol w="162560"/>
              </a:tblGrid>
              <a:tr h="148744">
                <a:tc>
                  <a:txBody>
                    <a:bodyPr/>
                    <a:lstStyle/>
                    <a:p>
                      <a:pPr indent="-226695" algn="r"/>
                      <a:endParaRPr lang="en-US" sz="1000" dirty="0"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Ирландия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Гърция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8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Португалия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265138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Испания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Кипър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Словения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Великобрит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Хърватия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Италия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Франция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Латвия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Нидерланд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Финландия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Словакия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Литва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Румъния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Белгия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Австрия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Унгария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Германия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Дания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Чехия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България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Люксембург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Малта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Полша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48744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Швеция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  <a:tr h="198853">
                <a:tc>
                  <a:txBody>
                    <a:bodyPr/>
                    <a:lstStyle/>
                    <a:p>
                      <a:pPr algn="l" fontAlgn="b"/>
                      <a:r>
                        <a:rPr lang="bg-BG" sz="10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Естония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077200" cy="365125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bg-BG" sz="800" b="1" dirty="0" smtClean="0"/>
              <a:t>Кръгла маса “</a:t>
            </a:r>
            <a:r>
              <a:rPr lang="en-US" sz="800" b="1" dirty="0" smtClean="0"/>
              <a:t>ГРЪЦКАТА ДЪЛГОВА КРИЗА:</a:t>
            </a:r>
            <a:r>
              <a:rPr lang="bg-BG" sz="800" b="1" dirty="0" smtClean="0"/>
              <a:t> </a:t>
            </a:r>
            <a:r>
              <a:rPr lang="en-US" sz="800" b="1" dirty="0" smtClean="0"/>
              <a:t>ПОТЕНЦИАЛНИ РИСКОВЕ И ПОСЛЕДИЦИ ЗА</a:t>
            </a:r>
            <a:r>
              <a:rPr lang="bg-BG" sz="800" b="1" dirty="0" smtClean="0"/>
              <a:t> </a:t>
            </a:r>
            <a:r>
              <a:rPr lang="en-US" sz="800" b="1" dirty="0" smtClean="0"/>
              <a:t>Б</a:t>
            </a:r>
            <a:r>
              <a:rPr lang="bg-BG" sz="800" b="1" dirty="0" smtClean="0"/>
              <a:t>Ъ</a:t>
            </a:r>
            <a:r>
              <a:rPr lang="en-US" sz="800" b="1" dirty="0" smtClean="0"/>
              <a:t>ЛГАРСКАТА ИКОН</a:t>
            </a:r>
            <a:r>
              <a:rPr lang="bg-BG" sz="800" b="1" dirty="0" smtClean="0"/>
              <a:t>О</a:t>
            </a:r>
            <a:r>
              <a:rPr lang="en-US" sz="800" b="1" dirty="0" smtClean="0"/>
              <a:t>МИКА</a:t>
            </a:r>
            <a:r>
              <a:rPr lang="bg-BG" sz="800" b="1" dirty="0" smtClean="0"/>
              <a:t>” ИИИ-БАН, 23.07.2015г.</a:t>
            </a:r>
            <a:endParaRPr lang="en-US" sz="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</p:nvPr>
        </p:nvGraphicFramePr>
        <p:xfrm>
          <a:off x="457200" y="1143000"/>
          <a:ext cx="6934200" cy="5211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Реален</a:t>
            </a:r>
            <a:r>
              <a:rPr lang="en-US" sz="2400" b="1" dirty="0" smtClean="0">
                <a:solidFill>
                  <a:schemeClr val="tx1"/>
                </a:solidFill>
              </a:rPr>
              <a:t> БВП </a:t>
            </a:r>
            <a:r>
              <a:rPr lang="en-US" sz="2400" b="1" dirty="0" err="1" smtClean="0">
                <a:solidFill>
                  <a:schemeClr val="tx1"/>
                </a:solidFill>
              </a:rPr>
              <a:t>на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глава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от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населението</a:t>
            </a:r>
            <a:r>
              <a:rPr lang="en-US" sz="2400" b="1" dirty="0" smtClean="0">
                <a:solidFill>
                  <a:schemeClr val="tx1"/>
                </a:solidFill>
              </a:rPr>
              <a:t> и </a:t>
            </a:r>
            <a:r>
              <a:rPr lang="en-US" sz="2400" b="1" dirty="0" err="1" smtClean="0">
                <a:solidFill>
                  <a:schemeClr val="tx1"/>
                </a:solidFill>
              </a:rPr>
              <a:t>темп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на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прираст</a:t>
            </a:r>
            <a:r>
              <a:rPr lang="bg-BG" sz="2000" b="1" dirty="0" smtClean="0">
                <a:solidFill>
                  <a:schemeClr val="tx1"/>
                </a:solidFill>
              </a:rPr>
              <a:t/>
            </a:r>
            <a:br>
              <a:rPr lang="bg-BG" sz="2000" b="1" dirty="0" smtClean="0">
                <a:solidFill>
                  <a:schemeClr val="tx1"/>
                </a:solidFill>
              </a:rPr>
            </a:br>
            <a:r>
              <a:rPr lang="en-US" sz="1800" b="1" i="1" dirty="0" err="1" smtClean="0">
                <a:solidFill>
                  <a:schemeClr val="tx1"/>
                </a:solidFill>
              </a:rPr>
              <a:t>Верижни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обеми</a:t>
            </a:r>
            <a:r>
              <a:rPr lang="en-US" sz="1800" b="1" i="1" dirty="0" smtClean="0">
                <a:solidFill>
                  <a:schemeClr val="tx1"/>
                </a:solidFill>
              </a:rPr>
              <a:t>,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процентна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промяна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спрямо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предходен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период</a:t>
            </a:r>
            <a:r>
              <a:rPr lang="en-US" sz="1800" b="1" i="1" dirty="0" smtClean="0">
                <a:solidFill>
                  <a:schemeClr val="tx1"/>
                </a:solidFill>
              </a:rPr>
              <a:t>,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на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глава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от</a:t>
            </a:r>
            <a:r>
              <a:rPr lang="en-US" sz="1800" b="1" i="1" dirty="0" smtClean="0">
                <a:solidFill>
                  <a:schemeClr val="tx1"/>
                </a:solidFill>
              </a:rPr>
              <a:t> </a:t>
            </a:r>
            <a:r>
              <a:rPr lang="en-US" sz="1800" b="1" i="1" dirty="0" err="1" smtClean="0">
                <a:solidFill>
                  <a:schemeClr val="tx1"/>
                </a:solidFill>
              </a:rPr>
              <a:t>населението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1000" y="6477000"/>
            <a:ext cx="8153400" cy="244475"/>
          </a:xfrm>
        </p:spPr>
        <p:txBody>
          <a:bodyPr/>
          <a:lstStyle/>
          <a:p>
            <a:r>
              <a:rPr lang="en-US" sz="800" dirty="0" smtClean="0"/>
              <a:t> </a:t>
            </a:r>
            <a:r>
              <a:rPr lang="bg-BG" sz="800" b="1" dirty="0" smtClean="0"/>
              <a:t>Кръгла маса “</a:t>
            </a:r>
            <a:r>
              <a:rPr lang="en-US" sz="800" b="1" dirty="0" smtClean="0"/>
              <a:t>ГРЪЦКАТА ДЪЛГОВА КРИЗА:</a:t>
            </a:r>
            <a:r>
              <a:rPr lang="bg-BG" sz="800" b="1" dirty="0" smtClean="0"/>
              <a:t> </a:t>
            </a:r>
            <a:r>
              <a:rPr lang="en-US" sz="800" b="1" dirty="0" smtClean="0"/>
              <a:t>ПОТЕНЦИАЛНИ РИСКОВЕ И ПОСЛЕДИЦИ ЗА</a:t>
            </a:r>
            <a:r>
              <a:rPr lang="bg-BG" sz="800" b="1" dirty="0" smtClean="0"/>
              <a:t> </a:t>
            </a:r>
            <a:r>
              <a:rPr lang="en-US" sz="800" b="1" dirty="0" smtClean="0"/>
              <a:t>Б</a:t>
            </a:r>
            <a:r>
              <a:rPr lang="bg-BG" sz="800" b="1" dirty="0" smtClean="0"/>
              <a:t>Ъ</a:t>
            </a:r>
            <a:r>
              <a:rPr lang="en-US" sz="800" b="1" dirty="0" smtClean="0"/>
              <a:t>ЛГАРСКАТА ИКОН</a:t>
            </a:r>
            <a:r>
              <a:rPr lang="bg-BG" sz="800" b="1" dirty="0" smtClean="0"/>
              <a:t>О</a:t>
            </a:r>
            <a:r>
              <a:rPr lang="en-US" sz="800" b="1" dirty="0" smtClean="0"/>
              <a:t>МИКА</a:t>
            </a:r>
            <a:r>
              <a:rPr lang="bg-BG" sz="800" b="1" dirty="0" smtClean="0"/>
              <a:t>” ИИИ-БАН, 23.07.2015г</a:t>
            </a:r>
            <a:r>
              <a:rPr lang="bg-BG" b="1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7200" y="1981200"/>
          <a:ext cx="8237538" cy="4473575"/>
        </p:xfrm>
        <a:graphic>
          <a:graphicData uri="http://schemas.openxmlformats.org/presentationml/2006/ole">
            <p:oleObj spid="_x0000_s1027" name="Worksheet" r:id="rId3" imgW="6408418" imgH="5288328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bg-BG" sz="2400" b="1" i="1" dirty="0" smtClean="0">
                <a:solidFill>
                  <a:schemeClr val="tx1"/>
                </a:solidFill>
              </a:rPr>
              <a:t>ОБОБЩАВАЩА </a:t>
            </a:r>
            <a:r>
              <a:rPr lang="bg-BG" sz="2400" b="1" i="1" dirty="0" smtClean="0">
                <a:solidFill>
                  <a:schemeClr val="tx1"/>
                </a:solidFill>
              </a:rPr>
              <a:t>ТАБЛИЦА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457200" y="838207"/>
          <a:ext cx="5029200" cy="5582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786"/>
                <a:gridCol w="780393"/>
                <a:gridCol w="693683"/>
                <a:gridCol w="780393"/>
                <a:gridCol w="780393"/>
                <a:gridCol w="433552"/>
              </a:tblGrid>
              <a:tr h="17084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Размер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преди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по време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продълж.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Общо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Гърция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Португалия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Италия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Кипър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Ирландия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Испания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Хърватия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 smtClean="0">
                          <a:solidFill>
                            <a:srgbClr val="000000"/>
                          </a:solidFill>
                          <a:latin typeface="Arial Narrow"/>
                        </a:rPr>
                        <a:t>Великобритания</a:t>
                      </a:r>
                      <a:endParaRPr lang="bg-BG" sz="1200" b="1" i="1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Франция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Словения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Австрия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Белгия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Унгария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Финландия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Чехия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Нидерланд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Германия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Дания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Люксембург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Латвия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Литва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Малта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Румъния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Швеция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Естония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Словакия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Полша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Arial Narrow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</a:tr>
              <a:tr h="192562">
                <a:tc>
                  <a:txBody>
                    <a:bodyPr/>
                    <a:lstStyle/>
                    <a:p>
                      <a:pPr algn="l" fontAlgn="b"/>
                      <a:r>
                        <a:rPr lang="bg-BG" sz="12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България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5867401" y="838197"/>
          <a:ext cx="2819399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410"/>
                <a:gridCol w="306456"/>
                <a:gridCol w="306456"/>
                <a:gridCol w="306456"/>
                <a:gridCol w="245165"/>
                <a:gridCol w="306456"/>
              </a:tblGrid>
              <a:tr h="100065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Размер</a:t>
                      </a: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преди</a:t>
                      </a: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по време</a:t>
                      </a: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 err="1">
                          <a:solidFill>
                            <a:srgbClr val="000000"/>
                          </a:solidFill>
                          <a:latin typeface="Arial Narrow"/>
                        </a:rPr>
                        <a:t>продълж</a:t>
                      </a:r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.</a:t>
                      </a:r>
                    </a:p>
                  </a:txBody>
                  <a:tcPr marL="7620" marR="7620" marT="7620" marB="0" vert="vert27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800" b="1" i="0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Общо</a:t>
                      </a:r>
                    </a:p>
                  </a:txBody>
                  <a:tcPr marL="7620" marR="7620" marT="7620" marB="0" vert="vert27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Гърция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Португалия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23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Италия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19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Кипър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17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Ирландия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13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Испания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FF0000"/>
                          </a:solidFill>
                          <a:latin typeface="Arial Narrow"/>
                        </a:rPr>
                        <a:t>11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Латвия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Литва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</a:tr>
              <a:tr h="371416">
                <a:tc>
                  <a:txBody>
                    <a:bodyPr/>
                    <a:lstStyle/>
                    <a:p>
                      <a:pPr algn="l" fontAlgn="b"/>
                      <a:r>
                        <a:rPr lang="bg-BG" sz="1800" b="1" i="1" u="none" strike="noStrike" dirty="0">
                          <a:solidFill>
                            <a:srgbClr val="000000"/>
                          </a:solidFill>
                          <a:latin typeface="Arial Narrow"/>
                        </a:rPr>
                        <a:t>Естония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00B050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077200" cy="365125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bg-BG" sz="800" b="1" dirty="0" smtClean="0"/>
              <a:t>Кръгла маса “</a:t>
            </a:r>
            <a:r>
              <a:rPr lang="en-US" sz="800" b="1" dirty="0" smtClean="0"/>
              <a:t>ГРЪЦКАТА ДЪЛГОВА КРИЗА:</a:t>
            </a:r>
            <a:r>
              <a:rPr lang="bg-BG" sz="800" b="1" dirty="0" smtClean="0"/>
              <a:t> </a:t>
            </a:r>
            <a:r>
              <a:rPr lang="en-US" sz="800" b="1" dirty="0" smtClean="0"/>
              <a:t>ПОТЕНЦИАЛНИ РИСКОВЕ И ПОСЛЕДИЦИ ЗА</a:t>
            </a:r>
            <a:r>
              <a:rPr lang="bg-BG" sz="800" b="1" dirty="0" smtClean="0"/>
              <a:t> </a:t>
            </a:r>
            <a:r>
              <a:rPr lang="en-US" sz="800" b="1" dirty="0" smtClean="0"/>
              <a:t>Б</a:t>
            </a:r>
            <a:r>
              <a:rPr lang="bg-BG" sz="800" b="1" dirty="0" smtClean="0"/>
              <a:t>Ъ</a:t>
            </a:r>
            <a:r>
              <a:rPr lang="en-US" sz="800" b="1" dirty="0" smtClean="0"/>
              <a:t>ЛГАРСКАТА ИКОН</a:t>
            </a:r>
            <a:r>
              <a:rPr lang="bg-BG" sz="800" b="1" dirty="0" smtClean="0"/>
              <a:t>О</a:t>
            </a:r>
            <a:r>
              <a:rPr lang="en-US" sz="800" b="1" dirty="0" smtClean="0"/>
              <a:t>МИКА</a:t>
            </a:r>
            <a:r>
              <a:rPr lang="bg-BG" sz="800" b="1" dirty="0" smtClean="0"/>
              <a:t>” ИИИ-БАН, 23.07.2015г.</a:t>
            </a:r>
            <a:endParaRPr lang="en-US" sz="8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6096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GDP based on purchasing-power-party (PPP) per capita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</a:rPr>
              <a:t>Current international dollar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33400" y="6400800"/>
            <a:ext cx="8001000" cy="320675"/>
          </a:xfrm>
        </p:spPr>
        <p:txBody>
          <a:bodyPr/>
          <a:lstStyle/>
          <a:p>
            <a:r>
              <a:rPr lang="en-US" dirty="0" smtClean="0"/>
              <a:t>  </a:t>
            </a:r>
            <a:r>
              <a:rPr lang="bg-BG" sz="800" b="1" dirty="0" smtClean="0"/>
              <a:t>Кръгла маса “</a:t>
            </a:r>
            <a:r>
              <a:rPr lang="en-US" sz="800" b="1" dirty="0" smtClean="0"/>
              <a:t>ГРЪЦКАТА ДЪЛГОВА КРИЗА:</a:t>
            </a:r>
            <a:r>
              <a:rPr lang="bg-BG" sz="800" b="1" dirty="0" smtClean="0"/>
              <a:t> </a:t>
            </a:r>
            <a:r>
              <a:rPr lang="en-US" sz="800" b="1" dirty="0" smtClean="0"/>
              <a:t>ПОТЕНЦИАЛНИ РИСКОВЕ И ПОСЛЕДИЦИ ЗА</a:t>
            </a:r>
            <a:r>
              <a:rPr lang="bg-BG" sz="800" b="1" dirty="0" smtClean="0"/>
              <a:t> </a:t>
            </a:r>
            <a:r>
              <a:rPr lang="en-US" sz="800" b="1" dirty="0" smtClean="0"/>
              <a:t>Б</a:t>
            </a:r>
            <a:r>
              <a:rPr lang="bg-BG" sz="800" b="1" dirty="0" smtClean="0"/>
              <a:t>Ъ</a:t>
            </a:r>
            <a:r>
              <a:rPr lang="en-US" sz="800" b="1" dirty="0" smtClean="0"/>
              <a:t>ЛГАРСКАТА ИКОН</a:t>
            </a:r>
            <a:r>
              <a:rPr lang="bg-BG" sz="800" b="1" dirty="0" smtClean="0"/>
              <a:t>О</a:t>
            </a:r>
            <a:r>
              <a:rPr lang="en-US" sz="800" b="1" dirty="0" smtClean="0"/>
              <a:t>МИКА</a:t>
            </a:r>
            <a:r>
              <a:rPr lang="bg-BG" sz="800" b="1" dirty="0" smtClean="0"/>
              <a:t>” ИИИ-БАН, 23.07.2015г.</a:t>
            </a:r>
            <a:endParaRPr lang="en-US" sz="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FD33-96AC-4EC9-8E1F-568C517FD421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Chart 4"/>
          <p:cNvGraphicFramePr/>
          <p:nvPr/>
        </p:nvGraphicFramePr>
        <p:xfrm>
          <a:off x="685800" y="1371600"/>
          <a:ext cx="807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</TotalTime>
  <Words>659</Words>
  <Application>Microsoft Office PowerPoint</Application>
  <PresentationFormat>On-screen Show (4:3)</PresentationFormat>
  <Paragraphs>462</Paragraphs>
  <Slides>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Flow</vt:lpstr>
      <vt:lpstr>Worksheet</vt:lpstr>
      <vt:lpstr>Кръгла маса “ГРЪЦКАТА ДЪЛГОВА КРИЗА: ПОТЕНЦИАЛНИ РИСКОВЕ И ПОСЛЕДИЦИ ЗА БЪЛГАРСКАТА ИКОНОМИКА”  ИИИ-БАН, 23.07.2015г.</vt:lpstr>
      <vt:lpstr>Брутен държавен дълг Процент от БВП</vt:lpstr>
      <vt:lpstr>Брутен държавен дълг Процент от БВП  Увеличение/намаление преди кризата</vt:lpstr>
      <vt:lpstr>Брутен държавен дълг Процент от БВП  Увеличение/намаление по време на кризата</vt:lpstr>
      <vt:lpstr>Реален БВП на глава от населението и темп на прираст Верижни обеми, процентна промяна спрямо предходен период, на глава от населението</vt:lpstr>
      <vt:lpstr>ОБОБЩАВАЩА ТАБЛИЦА</vt:lpstr>
      <vt:lpstr>GDP based on purchasing-power-party (PPP) per capita  Current international dollar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12</dc:title>
  <dc:creator>DIMITROV</dc:creator>
  <cp:lastModifiedBy>DIANA</cp:lastModifiedBy>
  <cp:revision>34</cp:revision>
  <dcterms:created xsi:type="dcterms:W3CDTF">2015-04-04T08:29:47Z</dcterms:created>
  <dcterms:modified xsi:type="dcterms:W3CDTF">2015-07-23T12:01:03Z</dcterms:modified>
</cp:coreProperties>
</file>