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20"/>
  </p:notesMasterIdLst>
  <p:handoutMasterIdLst>
    <p:handoutMasterId r:id="rId21"/>
  </p:handoutMasterIdLst>
  <p:sldIdLst>
    <p:sldId id="1015" r:id="rId2"/>
    <p:sldId id="1017" r:id="rId3"/>
    <p:sldId id="1016" r:id="rId4"/>
    <p:sldId id="1028" r:id="rId5"/>
    <p:sldId id="1032" r:id="rId6"/>
    <p:sldId id="1018" r:id="rId7"/>
    <p:sldId id="1026" r:id="rId8"/>
    <p:sldId id="1029" r:id="rId9"/>
    <p:sldId id="1027" r:id="rId10"/>
    <p:sldId id="1019" r:id="rId11"/>
    <p:sldId id="1023" r:id="rId12"/>
    <p:sldId id="1024" r:id="rId13"/>
    <p:sldId id="1037" r:id="rId14"/>
    <p:sldId id="1025" r:id="rId15"/>
    <p:sldId id="1033" r:id="rId16"/>
    <p:sldId id="1034" r:id="rId17"/>
    <p:sldId id="1035" r:id="rId18"/>
    <p:sldId id="1036" r:id="rId19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1E09"/>
    <a:srgbClr val="292929"/>
    <a:srgbClr val="4D4D4D"/>
    <a:srgbClr val="003300"/>
    <a:srgbClr val="015F46"/>
    <a:srgbClr val="FFFF00"/>
    <a:srgbClr val="FFFF66"/>
    <a:srgbClr val="FFFFCC"/>
    <a:srgbClr val="FF782D"/>
    <a:srgbClr val="F78D9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 autoAdjust="0"/>
    <p:restoredTop sz="96629" autoAdjust="0"/>
  </p:normalViewPr>
  <p:slideViewPr>
    <p:cSldViewPr>
      <p:cViewPr>
        <p:scale>
          <a:sx n="80" d="100"/>
          <a:sy n="80" d="100"/>
        </p:scale>
        <p:origin x="-1670" y="-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3264"/>
    </p:cViewPr>
  </p:sorterViewPr>
  <p:notesViewPr>
    <p:cSldViewPr>
      <p:cViewPr varScale="1">
        <p:scale>
          <a:sx n="72" d="100"/>
          <a:sy n="72" d="100"/>
        </p:scale>
        <p:origin x="-2250" y="-114"/>
      </p:cViewPr>
      <p:guideLst>
        <p:guide orient="horz" pos="3109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3" y="8"/>
            <a:ext cx="2919415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94" y="8"/>
            <a:ext cx="2919413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r">
              <a:defRPr sz="1300"/>
            </a:lvl1pPr>
          </a:lstStyle>
          <a:p>
            <a:fld id="{7D1D3CE9-0417-4C0F-9A07-7B8D14992865}" type="datetimeFigureOut">
              <a:rPr lang="ko-KR" altLang="en-US" smtClean="0"/>
              <a:pPr/>
              <a:t>2016-02-24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3" y="9371044"/>
            <a:ext cx="2919415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94" y="9371044"/>
            <a:ext cx="2919413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r">
              <a:defRPr sz="1300"/>
            </a:lvl1pPr>
          </a:lstStyle>
          <a:p>
            <a:fld id="{D5AEB282-7E55-4C2F-BAB6-B90619A7CC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85485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3" y="8"/>
            <a:ext cx="2919415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4794" y="8"/>
            <a:ext cx="2919413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r">
              <a:defRPr sz="1300"/>
            </a:lvl1pPr>
          </a:lstStyle>
          <a:p>
            <a:fld id="{A04B547F-4776-447B-B580-5976E6686518}" type="datetimeFigureOut">
              <a:rPr lang="ko-KR" altLang="en-US" smtClean="0"/>
              <a:pPr/>
              <a:t>2016-02-24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77863"/>
            <a:ext cx="3514725" cy="2636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0" rIns="91303" bIns="4565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430883" y="3508017"/>
            <a:ext cx="5796441" cy="5540738"/>
          </a:xfrm>
          <a:prstGeom prst="rect">
            <a:avLst/>
          </a:prstGeom>
        </p:spPr>
        <p:txBody>
          <a:bodyPr vert="horz" lIns="91303" tIns="45650" rIns="91303" bIns="45650" rtlCol="0">
            <a:noAutofit/>
          </a:bodyPr>
          <a:lstStyle/>
          <a:p>
            <a:pPr lvl="0"/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3" y="9371044"/>
            <a:ext cx="2919415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342041" y="681060"/>
            <a:ext cx="2919413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r">
              <a:defRPr sz="2400" b="1"/>
            </a:lvl1pPr>
          </a:lstStyle>
          <a:p>
            <a:fld id="{E1540905-E7BF-42C0-B4F2-08D7B1462C4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5479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B7AC2D-8C6D-4F01-B354-53C5FD51A5C1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BDB25-5A9E-412A-8002-0473ABAA137A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773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0" descr="표지배경_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직선 연결선 4"/>
          <p:cNvCxnSpPr/>
          <p:nvPr userDrawn="1"/>
        </p:nvCxnSpPr>
        <p:spPr>
          <a:xfrm>
            <a:off x="4427538" y="3429000"/>
            <a:ext cx="4733925" cy="0"/>
          </a:xfrm>
          <a:prstGeom prst="line">
            <a:avLst/>
          </a:prstGeom>
          <a:ln w="76200">
            <a:solidFill>
              <a:srgbClr val="00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15" descr="KSP풀네임조합_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9425" y="549275"/>
            <a:ext cx="172243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432448" y="2797548"/>
            <a:ext cx="4716000" cy="6070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4620" y="3867150"/>
            <a:ext cx="4716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0626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0" descr="ppt속지상부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201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16016" y="1988840"/>
            <a:ext cx="3528392" cy="346050"/>
          </a:xfrm>
          <a:prstGeom prst="rect">
            <a:avLst/>
          </a:prstGeom>
        </p:spPr>
        <p:txBody>
          <a:bodyPr/>
          <a:lstStyle>
            <a:lvl1pPr algn="l">
              <a:defRPr sz="2000" b="1" spc="300" baseline="0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99992" y="2780927"/>
            <a:ext cx="3816424" cy="3660601"/>
          </a:xfrm>
          <a:prstGeom prst="rect">
            <a:avLst/>
          </a:prstGeom>
          <a:ln>
            <a:noFill/>
            <a:prstDash val="lgDash"/>
          </a:ln>
        </p:spPr>
        <p:txBody>
          <a:bodyPr/>
          <a:lstStyle>
            <a:lvl1pPr marL="360000" indent="36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+mj-lt"/>
              <a:buAutoNum type="romanUcPeriod"/>
              <a:defRPr sz="2000" b="1">
                <a:solidFill>
                  <a:srgbClr val="0070C0"/>
                </a:solidFill>
              </a:defRPr>
            </a:lvl1pPr>
            <a:lvl2pPr marL="360000" indent="360000">
              <a:lnSpc>
                <a:spcPct val="120000"/>
              </a:lnSpc>
              <a:buClr>
                <a:srgbClr val="0070C0"/>
              </a:buClr>
              <a:buSzPct val="7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2pPr>
            <a:lvl3pPr marL="360000" indent="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None/>
              <a:defRPr sz="1600" spc="-150"/>
            </a:lvl3pPr>
            <a:lvl4pPr marL="360000" indent="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None/>
              <a:defRPr sz="1600" spc="-150"/>
            </a:lvl4pPr>
            <a:lvl5pPr marL="540000" indent="180000">
              <a:lnSpc>
                <a:spcPct val="120000"/>
              </a:lnSpc>
              <a:buClr>
                <a:srgbClr val="0070C0"/>
              </a:buClr>
              <a:buSzPct val="50000"/>
              <a:buFont typeface="Wingdings" pitchFamily="2" charset="2"/>
              <a:buChar char="l"/>
              <a:defRPr sz="1600" b="0" spc="-15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3419475" y="6519863"/>
            <a:ext cx="2133600" cy="3651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C00187CB-D2A0-4CB0-AAEB-E08C0D1499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87803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1995" y="1052736"/>
            <a:ext cx="8640960" cy="5112568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txBody>
          <a:bodyPr/>
          <a:lstStyle>
            <a:lvl1pPr marL="180000" indent="18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맑은 고딕" pitchFamily="50" charset="-127"/>
              <a:buChar char="▶"/>
              <a:defRPr sz="1200"/>
            </a:lvl1pPr>
            <a:lvl2pPr marL="252000" indent="180000">
              <a:lnSpc>
                <a:spcPct val="120000"/>
              </a:lnSpc>
              <a:buClr>
                <a:srgbClr val="0070C0"/>
              </a:buClr>
              <a:buSzPct val="70000"/>
              <a:buFont typeface="맑은 고딕" pitchFamily="50" charset="-127"/>
              <a:buChar char="▷"/>
              <a:defRPr sz="1200"/>
            </a:lvl2pPr>
            <a:lvl3pPr marL="360000" indent="18000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Char char="▶"/>
              <a:defRPr sz="1200" b="1" spc="0"/>
            </a:lvl3pPr>
            <a:lvl4pPr marL="468000" indent="18000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Char char="▷"/>
              <a:defRPr sz="1200" spc="-15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540000" indent="18000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l"/>
              <a:defRPr sz="1200" spc="-3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13978" y="331788"/>
            <a:ext cx="4386014" cy="346050"/>
          </a:xfrm>
          <a:prstGeom prst="rect">
            <a:avLst/>
          </a:prstGeom>
        </p:spPr>
        <p:txBody>
          <a:bodyPr/>
          <a:lstStyle>
            <a:lvl1pPr algn="l">
              <a:defRPr sz="1600" b="1" spc="0" baseline="0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3419475" y="6519863"/>
            <a:ext cx="2133600" cy="3651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D6DEC2FE-B0DB-4456-877E-D7AACC38A9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533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18628"/>
            <a:ext cx="9144000" cy="6858000"/>
          </a:xfrm>
          <a:prstGeom prst="rect">
            <a:avLst/>
          </a:prstGeom>
          <a:gradFill flip="none" rotWithShape="1">
            <a:gsLst>
              <a:gs pos="1000">
                <a:schemeClr val="bg1"/>
              </a:gs>
              <a:gs pos="20000">
                <a:schemeClr val="bg1"/>
              </a:gs>
              <a:gs pos="50000">
                <a:schemeClr val="bg1"/>
              </a:gs>
              <a:gs pos="63000">
                <a:schemeClr val="bg1"/>
              </a:gs>
              <a:gs pos="95000">
                <a:schemeClr val="accent5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pc="-150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011141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400" b="1" cap="all" spc="-150"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276872"/>
            <a:ext cx="77724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spc="-150">
                <a:solidFill>
                  <a:schemeClr val="tx1">
                    <a:tint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47936" y="635774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pc="-150"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solidFill>
                  <a:prstClr val="black"/>
                </a:solidFill>
              </a:rPr>
              <a:t>Practice and Plan of Financing Innovation for Creative Finance Activation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3212976"/>
            <a:ext cx="146568" cy="36724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1916832"/>
            <a:ext cx="146568" cy="19874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0" y="3904297"/>
            <a:ext cx="7668344" cy="0"/>
          </a:xfrm>
          <a:prstGeom prst="line">
            <a:avLst/>
          </a:prstGeom>
          <a:ln>
            <a:gradFill>
              <a:gsLst>
                <a:gs pos="0">
                  <a:schemeClr val="tx2">
                    <a:lumMod val="50000"/>
                  </a:schemeClr>
                </a:gs>
                <a:gs pos="50000">
                  <a:schemeClr val="tx2">
                    <a:lumMod val="50000"/>
                    <a:alpha val="52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2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C:\Users\Risingdream\Pictures\121f47_6ee7ddc1c5fa460983336fcaf7ec8494_png_srz_1185_905_85_22_0_50_1_20_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29101" t="97" r="-9231" b="40986"/>
          <a:stretch/>
        </p:blipFill>
        <p:spPr bwMode="auto">
          <a:xfrm>
            <a:off x="4947408" y="5509502"/>
            <a:ext cx="4499928" cy="135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슬라이드 번호 개체 틀 5"/>
          <p:cNvSpPr txBox="1">
            <a:spLocks/>
          </p:cNvSpPr>
          <p:nvPr userDrawn="1"/>
        </p:nvSpPr>
        <p:spPr>
          <a:xfrm>
            <a:off x="234504" y="6356350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 spc="-150">
                <a:solidFill>
                  <a:schemeClr val="tx1">
                    <a:tint val="75000"/>
                  </a:schemeClr>
                </a:solidFill>
                <a:latin typeface="나눔고딕 ExtraBold" pitchFamily="50" charset="-127"/>
                <a:ea typeface="나눔고딕 ExtraBold" pitchFamily="50" charset="-127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DAA355-F848-4121-921E-58CC0DD21412}" type="slidenum">
              <a:rPr kumimoji="1" lang="ko-KR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104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8" descr="ppt속지상부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2015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419475" y="65373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0070C0"/>
                </a:solidFill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85ABBD-4B6A-48A4-8ECE-02522B80636C}" type="slidenum">
              <a:rPr kumimoji="1"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49238" y="6353175"/>
            <a:ext cx="8891587" cy="0"/>
          </a:xfrm>
          <a:prstGeom prst="line">
            <a:avLst/>
          </a:prstGeom>
          <a:ln w="38100">
            <a:solidFill>
              <a:srgbClr val="0194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그림 11" descr="좌우조합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432550"/>
            <a:ext cx="70008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그림 12" descr="기획재정부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3600" y="6484938"/>
            <a:ext cx="6715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그림 14" descr="kdi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524625"/>
            <a:ext cx="88900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106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부제목 2"/>
          <p:cNvSpPr>
            <a:spLocks noGrp="1"/>
          </p:cNvSpPr>
          <p:nvPr>
            <p:ph type="subTitle" idx="1"/>
          </p:nvPr>
        </p:nvSpPr>
        <p:spPr bwMode="auto">
          <a:xfrm>
            <a:off x="0" y="5885656"/>
            <a:ext cx="9143999" cy="10080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en-US" altLang="ko-KR" sz="1300" b="1" dirty="0" smtClean="0">
                <a:latin typeface="Trebuchet MS" pitchFamily="34" charset="0"/>
              </a:rPr>
              <a:t>Ministry </a:t>
            </a:r>
            <a:r>
              <a:rPr lang="en-US" altLang="ko-KR" sz="1300" b="1" dirty="0">
                <a:latin typeface="Trebuchet MS" pitchFamily="34" charset="0"/>
              </a:rPr>
              <a:t>of Strategy and Finance of Korea</a:t>
            </a:r>
          </a:p>
          <a:p>
            <a:pPr algn="ctr" eaLnBrk="1" hangingPunct="1"/>
            <a:r>
              <a:rPr lang="en-US" altLang="ko-KR" sz="1300" b="1" dirty="0" smtClean="0">
                <a:latin typeface="Trebuchet MS" pitchFamily="34" charset="0"/>
              </a:rPr>
              <a:t>Korea Development Institute (KDI)</a:t>
            </a:r>
            <a:endParaRPr lang="en-US" altLang="ko-KR" sz="1300" b="1" dirty="0">
              <a:latin typeface="Trebuchet MS" pitchFamily="34" charset="0"/>
            </a:endParaRPr>
          </a:p>
          <a:p>
            <a:pPr algn="ctr" eaLnBrk="1" hangingPunct="1"/>
            <a:r>
              <a:rPr lang="en-US" altLang="ko-KR" sz="1300" b="1" dirty="0" smtClean="0">
                <a:latin typeface="Trebuchet MS" pitchFamily="34" charset="0"/>
              </a:rPr>
              <a:t>Economic Research Institute </a:t>
            </a:r>
            <a:r>
              <a:rPr lang="en-US" altLang="ko-KR" sz="1300" b="1" smtClean="0">
                <a:latin typeface="Trebuchet MS" pitchFamily="34" charset="0"/>
              </a:rPr>
              <a:t>at the Bulgarian </a:t>
            </a:r>
            <a:r>
              <a:rPr lang="en-US" altLang="ko-KR" sz="1300" b="1" dirty="0" smtClean="0">
                <a:latin typeface="Trebuchet MS" pitchFamily="34" charset="0"/>
              </a:rPr>
              <a:t>Academy of Sciences</a:t>
            </a:r>
            <a:endParaRPr lang="ko-KR" altLang="en-US" sz="1300" b="1" dirty="0" smtClean="0">
              <a:latin typeface="Trebuchet MS" pitchFamily="34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163160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ko-KR" dirty="0" smtClean="0">
                <a:latin typeface="Trebuchet MS" pitchFamily="34" charset="0"/>
              </a:rPr>
              <a:t>2015/16 Korea-Bulgaria Knowledge Sharing Program </a:t>
            </a:r>
            <a:br>
              <a:rPr lang="en-US" altLang="ko-KR" dirty="0" smtClean="0">
                <a:latin typeface="Trebuchet MS" pitchFamily="34" charset="0"/>
              </a:rPr>
            </a:br>
            <a:r>
              <a:rPr lang="en-US" altLang="ko-KR" dirty="0" smtClean="0">
                <a:latin typeface="Trebuchet MS" pitchFamily="34" charset="0"/>
              </a:rPr>
              <a:t> </a:t>
            </a:r>
            <a:br>
              <a:rPr lang="en-US" altLang="ko-KR" dirty="0" smtClean="0">
                <a:latin typeface="Trebuchet MS" pitchFamily="34" charset="0"/>
              </a:rPr>
            </a:br>
            <a:r>
              <a:rPr lang="en-US" altLang="ko-KR" sz="2000" dirty="0" smtClean="0">
                <a:latin typeface="Trebuchet MS" pitchFamily="34" charset="0"/>
              </a:rPr>
              <a:t>Governance Innovation for SOEs in Bulgaria</a:t>
            </a:r>
            <a:br>
              <a:rPr lang="en-US" altLang="ko-KR" sz="2000" dirty="0" smtClean="0">
                <a:latin typeface="Trebuchet MS" pitchFamily="34" charset="0"/>
              </a:rPr>
            </a:br>
            <a:r>
              <a:rPr lang="en-US" altLang="ko-KR" sz="2000" dirty="0" smtClean="0">
                <a:latin typeface="Trebuchet MS" pitchFamily="34" charset="0"/>
              </a:rPr>
              <a:t>: Based on Korean Experience</a:t>
            </a:r>
            <a:r>
              <a:rPr lang="en-US" altLang="ko-KR" dirty="0" smtClean="0">
                <a:latin typeface="Trebuchet MS" pitchFamily="34" charset="0"/>
              </a:rPr>
              <a:t/>
            </a:r>
            <a:br>
              <a:rPr lang="en-US" altLang="ko-KR" dirty="0" smtClean="0">
                <a:latin typeface="Trebuchet MS" pitchFamily="34" charset="0"/>
              </a:rPr>
            </a:br>
            <a:r>
              <a:rPr lang="en-US" altLang="ko-KR" dirty="0" smtClean="0">
                <a:latin typeface="Trebuchet MS" pitchFamily="34" charset="0"/>
              </a:rPr>
              <a:t/>
            </a:r>
            <a:br>
              <a:rPr lang="en-US" altLang="ko-KR" dirty="0" smtClean="0">
                <a:latin typeface="Trebuchet MS" pitchFamily="34" charset="0"/>
              </a:rPr>
            </a:br>
            <a:endParaRPr lang="ko-KR" altLang="en-US" sz="2200" dirty="0">
              <a:latin typeface="Trebuchet MS" pitchFamily="34" charset="0"/>
            </a:endParaRPr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 bwMode="gray">
          <a:xfrm>
            <a:off x="0" y="3969073"/>
            <a:ext cx="9144000" cy="11881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en-US" altLang="ko-KR" sz="2800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나눔고딕 ExtraBold" pitchFamily="50" charset="-127"/>
                <a:cs typeface="Arial"/>
              </a:rPr>
              <a:t>Review of SOEs  sector in Bulgaria </a:t>
            </a:r>
          </a:p>
          <a:p>
            <a:pPr algn="ctr">
              <a:spcAft>
                <a:spcPts val="0"/>
              </a:spcAft>
              <a:defRPr/>
            </a:pPr>
            <a:r>
              <a:rPr lang="en-US" altLang="ko-KR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나눔고딕 ExtraBold" pitchFamily="50" charset="-127"/>
                <a:cs typeface="Arial"/>
              </a:rPr>
              <a:t>Mitko Dimitrov  </a:t>
            </a:r>
            <a:endParaRPr lang="en-US" altLang="ko-KR" b="1" kern="0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나눔고딕 ExtraBold" pitchFamily="50" charset="-127"/>
              <a:cs typeface="Arial"/>
            </a:endParaRPr>
          </a:p>
          <a:p>
            <a:pPr algn="ctr">
              <a:spcAft>
                <a:spcPts val="0"/>
              </a:spcAft>
              <a:defRPr/>
            </a:pPr>
            <a:r>
              <a:rPr lang="en-US" altLang="ko-KR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나눔고딕 ExtraBold" pitchFamily="50" charset="-127"/>
                <a:cs typeface="Arial"/>
              </a:rPr>
              <a:t>Economic Research Institute </a:t>
            </a:r>
          </a:p>
          <a:p>
            <a:pPr algn="ctr">
              <a:spcAft>
                <a:spcPts val="0"/>
              </a:spcAft>
              <a:defRPr/>
            </a:pPr>
            <a:r>
              <a:rPr lang="en-US" altLang="ko-KR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나눔고딕 ExtraBold" pitchFamily="50" charset="-127"/>
                <a:cs typeface="Arial"/>
              </a:rPr>
              <a:t>Bulgarian Academy of Sciences </a:t>
            </a:r>
            <a:endParaRPr lang="en-US" altLang="ko-KR" b="1" kern="0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나눔고딕 ExtraBold" pitchFamily="50" charset="-127"/>
              <a:cs typeface="Arial"/>
            </a:endParaRPr>
          </a:p>
          <a:p>
            <a:pPr algn="ctr">
              <a:spcAft>
                <a:spcPts val="0"/>
              </a:spcAft>
              <a:defRPr/>
            </a:pPr>
            <a:endParaRPr lang="en-US" altLang="ko-KR" sz="1300" b="1" kern="0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ea typeface="나눔고딕 ExtraBold" pitchFamily="50" charset="-127"/>
              <a:cs typeface="Arial"/>
            </a:endParaRPr>
          </a:p>
          <a:p>
            <a:pPr algn="ctr">
              <a:spcAft>
                <a:spcPts val="0"/>
              </a:spcAft>
              <a:defRPr/>
            </a:pPr>
            <a:r>
              <a:rPr lang="en-US" altLang="ko-KR" sz="1300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ea typeface="나눔고딕 ExtraBold" pitchFamily="50" charset="-127"/>
                <a:cs typeface="Arial"/>
              </a:rPr>
              <a:t>Feb. 24, 2016</a:t>
            </a:r>
          </a:p>
        </p:txBody>
      </p:sp>
    </p:spTree>
    <p:extLst>
      <p:ext uri="{BB962C8B-B14F-4D97-AF65-F5344CB8AC3E}">
        <p14:creationId xmlns:p14="http://schemas.microsoft.com/office/powerpoint/2010/main" xmlns="" val="874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8634486" cy="720080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weaknesses of SOEs in Bulgaria: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declining employment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5038" y="1052513"/>
            <a:ext cx="8434873" cy="51133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402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362453" cy="439248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latin typeface="Calibri" pitchFamily="34" charset="0"/>
              </a:rPr>
              <a:t>Fragmented and often changed </a:t>
            </a:r>
            <a:r>
              <a:rPr lang="en-US" sz="2000" b="1" i="1" dirty="0">
                <a:latin typeface="Calibri" pitchFamily="34" charset="0"/>
              </a:rPr>
              <a:t>legal framework </a:t>
            </a:r>
            <a:r>
              <a:rPr lang="en-US" sz="2000" dirty="0">
                <a:latin typeface="Calibri" pitchFamily="34" charset="0"/>
              </a:rPr>
              <a:t>for </a:t>
            </a:r>
            <a:r>
              <a:rPr lang="en-US" sz="2000" dirty="0" smtClean="0">
                <a:latin typeface="Calibri" pitchFamily="34" charset="0"/>
              </a:rPr>
              <a:t>SOEs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latin typeface="Calibri" pitchFamily="34" charset="0"/>
              </a:rPr>
              <a:t>Since 2010 the financial performance of SOEs is subject of regular monitoring and analysis according to regulation 114/2010 of the Council of Ministers. </a:t>
            </a:r>
            <a:r>
              <a:rPr lang="en-US" sz="2000" b="1" i="1" dirty="0" smtClean="0">
                <a:latin typeface="Calibri" pitchFamily="34" charset="0"/>
              </a:rPr>
              <a:t>The  regulation has failed </a:t>
            </a:r>
            <a:r>
              <a:rPr lang="en-US" sz="2000" dirty="0" smtClean="0">
                <a:latin typeface="Calibri" pitchFamily="34" charset="0"/>
              </a:rPr>
              <a:t>to deliver stricter control on financial performance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 smtClean="0">
                <a:latin typeface="Calibri" pitchFamily="34" charset="0"/>
              </a:rPr>
              <a:t>The autonomy was misused </a:t>
            </a:r>
            <a:r>
              <a:rPr lang="en-US" sz="2000" dirty="0" smtClean="0">
                <a:latin typeface="Calibri" pitchFamily="34" charset="0"/>
              </a:rPr>
              <a:t>by many enterprises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</a:rPr>
              <a:t>Recently</a:t>
            </a:r>
            <a:r>
              <a:rPr lang="en-US" sz="2000" dirty="0">
                <a:latin typeface="Calibri" pitchFamily="34" charset="0"/>
              </a:rPr>
              <a:t>, two reports of the Bulgarian National Audit revealed that the line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b="1" i="1" dirty="0" smtClean="0">
                <a:latin typeface="Calibri" pitchFamily="34" charset="0"/>
              </a:rPr>
              <a:t>ministries </a:t>
            </a:r>
            <a:r>
              <a:rPr lang="en-US" sz="2000" b="1" i="1" dirty="0">
                <a:latin typeface="Calibri" pitchFamily="34" charset="0"/>
              </a:rPr>
              <a:t>do not efficiently exercise their responsibilities </a:t>
            </a:r>
            <a:r>
              <a:rPr lang="en-US" sz="2000" dirty="0">
                <a:latin typeface="Calibri" pitchFamily="34" charset="0"/>
              </a:rPr>
              <a:t>in managing state </a:t>
            </a:r>
            <a:r>
              <a:rPr lang="en-US" sz="2000" dirty="0" smtClean="0">
                <a:latin typeface="Calibri" pitchFamily="34" charset="0"/>
              </a:rPr>
              <a:t>     participation </a:t>
            </a:r>
            <a:r>
              <a:rPr lang="en-US" sz="2000" dirty="0">
                <a:latin typeface="Calibri" pitchFamily="34" charset="0"/>
              </a:rPr>
              <a:t>in the companies: in many ministries there are </a:t>
            </a:r>
            <a:r>
              <a:rPr lang="en-US" sz="2000" b="1" i="1" dirty="0">
                <a:latin typeface="Calibri" pitchFamily="34" charset="0"/>
              </a:rPr>
              <a:t>no internal rules </a:t>
            </a:r>
            <a:r>
              <a:rPr lang="en-US" sz="2000" b="1" i="1" dirty="0" smtClean="0">
                <a:latin typeface="Calibri" pitchFamily="34" charset="0"/>
              </a:rPr>
              <a:t>   </a:t>
            </a:r>
            <a:r>
              <a:rPr lang="en-US" sz="2000" dirty="0" smtClean="0">
                <a:latin typeface="Calibri" pitchFamily="34" charset="0"/>
              </a:rPr>
              <a:t>for </a:t>
            </a:r>
            <a:r>
              <a:rPr lang="en-US" sz="2000" dirty="0">
                <a:latin typeface="Calibri" pitchFamily="34" charset="0"/>
              </a:rPr>
              <a:t>the </a:t>
            </a:r>
            <a:r>
              <a:rPr lang="en-US" sz="2000" b="1" i="1" dirty="0">
                <a:latin typeface="Calibri" pitchFamily="34" charset="0"/>
              </a:rPr>
              <a:t>control </a:t>
            </a:r>
            <a:r>
              <a:rPr lang="en-US" sz="2000" dirty="0">
                <a:latin typeface="Calibri" pitchFamily="34" charset="0"/>
              </a:rPr>
              <a:t>over their performance, for the </a:t>
            </a:r>
            <a:r>
              <a:rPr lang="en-US" sz="2000" b="1" i="1" dirty="0">
                <a:latin typeface="Calibri" pitchFamily="34" charset="0"/>
              </a:rPr>
              <a:t>monitoring</a:t>
            </a:r>
            <a:r>
              <a:rPr lang="en-US" sz="2000" dirty="0">
                <a:latin typeface="Calibri" pitchFamily="34" charset="0"/>
              </a:rPr>
              <a:t> of business </a:t>
            </a:r>
            <a:r>
              <a:rPr lang="en-US" sz="2000" dirty="0" smtClean="0">
                <a:latin typeface="Calibri" pitchFamily="34" charset="0"/>
              </a:rPr>
              <a:t>               </a:t>
            </a:r>
            <a:r>
              <a:rPr lang="en-US" sz="2000" dirty="0" err="1" smtClean="0">
                <a:latin typeface="Calibri" pitchFamily="34" charset="0"/>
              </a:rPr>
              <a:t>programme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</a:rPr>
              <a:t>for the </a:t>
            </a:r>
            <a:r>
              <a:rPr lang="en-US" sz="2000" b="1" i="1" dirty="0">
                <a:latin typeface="Calibri" pitchFamily="34" charset="0"/>
              </a:rPr>
              <a:t>evaluation</a:t>
            </a:r>
            <a:r>
              <a:rPr lang="en-US" sz="2000" dirty="0">
                <a:latin typeface="Calibri" pitchFamily="34" charset="0"/>
              </a:rPr>
              <a:t> of management, </a:t>
            </a:r>
            <a:r>
              <a:rPr lang="en-US" sz="2000" dirty="0" smtClean="0">
                <a:latin typeface="Calibri" pitchFamily="34" charset="0"/>
              </a:rPr>
              <a:t>etc.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7194326" cy="720080"/>
          </a:xfrm>
        </p:spPr>
        <p:txBody>
          <a:bodyPr/>
          <a:lstStyle/>
          <a:p>
            <a:r>
              <a:rPr lang="en-US" altLang="ko-KR" sz="2400" dirty="0">
                <a:latin typeface="Times New Roman" pitchFamily="18" charset="0"/>
                <a:ea typeface="문체부 제목 돋음체" pitchFamily="49" charset="-127"/>
                <a:cs typeface="Times New Roman" pitchFamily="18" charset="0"/>
              </a:rPr>
              <a:t>Why the current governance system fails 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5528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434461" cy="5112568"/>
          </a:xfrm>
        </p:spPr>
        <p:txBody>
          <a:bodyPr/>
          <a:lstStyle/>
          <a:p>
            <a:pPr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Institutional framework for SOEs in Bulgaria was </a:t>
            </a:r>
            <a:r>
              <a:rPr lang="en-US" sz="2000" b="1" i="1" dirty="0">
                <a:latin typeface="Calibri" pitchFamily="34" charset="0"/>
              </a:rPr>
              <a:t>changed </a:t>
            </a:r>
            <a:r>
              <a:rPr lang="en-US" sz="2000" dirty="0">
                <a:latin typeface="Calibri" pitchFamily="34" charset="0"/>
              </a:rPr>
              <a:t>several times </a:t>
            </a:r>
            <a:r>
              <a:rPr lang="en-US" sz="2000" dirty="0" smtClean="0">
                <a:latin typeface="Calibri" pitchFamily="34" charset="0"/>
              </a:rPr>
              <a:t>           starting </a:t>
            </a:r>
            <a:r>
              <a:rPr lang="en-US" sz="2000" dirty="0">
                <a:latin typeface="Calibri" pitchFamily="34" charset="0"/>
              </a:rPr>
              <a:t>from a more strong Council of Ministers control on the key SOEs to </a:t>
            </a:r>
            <a:r>
              <a:rPr lang="en-US" sz="2000" dirty="0" smtClean="0">
                <a:latin typeface="Calibri" pitchFamily="34" charset="0"/>
              </a:rPr>
              <a:t>       a </a:t>
            </a:r>
            <a:r>
              <a:rPr lang="en-US" sz="2000" dirty="0">
                <a:latin typeface="Calibri" pitchFamily="34" charset="0"/>
              </a:rPr>
              <a:t>fully decentralized structure where </a:t>
            </a:r>
            <a:r>
              <a:rPr lang="en-US" sz="2000" b="1" i="1" dirty="0">
                <a:latin typeface="Calibri" pitchFamily="34" charset="0"/>
              </a:rPr>
              <a:t>the ministers exercise fully </a:t>
            </a:r>
            <a:r>
              <a:rPr lang="en-US" sz="2000" dirty="0">
                <a:latin typeface="Calibri" pitchFamily="34" charset="0"/>
              </a:rPr>
              <a:t>the state </a:t>
            </a:r>
            <a:r>
              <a:rPr lang="en-US" sz="2000" dirty="0" smtClean="0">
                <a:latin typeface="Calibri" pitchFamily="34" charset="0"/>
              </a:rPr>
              <a:t>          ownership </a:t>
            </a:r>
            <a:r>
              <a:rPr lang="en-US" sz="2000" dirty="0">
                <a:latin typeface="Calibri" pitchFamily="34" charset="0"/>
              </a:rPr>
              <a:t>rights. </a:t>
            </a:r>
            <a:endParaRPr lang="en-US" sz="2000" dirty="0" smtClean="0">
              <a:latin typeface="Calibri" pitchFamily="34" charset="0"/>
            </a:endParaRPr>
          </a:p>
          <a:p>
            <a:pPr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One </a:t>
            </a:r>
            <a:r>
              <a:rPr lang="en-US" sz="2000" dirty="0">
                <a:latin typeface="Calibri" pitchFamily="34" charset="0"/>
              </a:rPr>
              <a:t>of the main changes in the last years was the establishment of </a:t>
            </a:r>
            <a:r>
              <a:rPr lang="en-US" sz="2000" b="1" i="1" dirty="0">
                <a:latin typeface="Calibri" pitchFamily="34" charset="0"/>
              </a:rPr>
              <a:t>holding </a:t>
            </a:r>
            <a:r>
              <a:rPr lang="en-US" sz="2000" b="1" i="1" dirty="0" smtClean="0">
                <a:latin typeface="Calibri" pitchFamily="34" charset="0"/>
              </a:rPr>
              <a:t>    companies </a:t>
            </a:r>
            <a:r>
              <a:rPr lang="en-US" sz="2000" dirty="0">
                <a:latin typeface="Calibri" pitchFamily="34" charset="0"/>
              </a:rPr>
              <a:t>in the sectors controlled by the state, like energy and road </a:t>
            </a:r>
            <a:r>
              <a:rPr lang="en-US" sz="2000" dirty="0" smtClean="0">
                <a:latin typeface="Calibri" pitchFamily="34" charset="0"/>
              </a:rPr>
              <a:t>                  infrastructure</a:t>
            </a:r>
            <a:r>
              <a:rPr lang="en-US" sz="2000" dirty="0">
                <a:latin typeface="Calibri" pitchFamily="34" charset="0"/>
              </a:rPr>
              <a:t>. </a:t>
            </a:r>
            <a:endParaRPr lang="en-US" sz="2000" dirty="0" smtClean="0">
              <a:latin typeface="Calibri" pitchFamily="34" charset="0"/>
            </a:endParaRPr>
          </a:p>
          <a:p>
            <a:pPr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Most </a:t>
            </a:r>
            <a:r>
              <a:rPr lang="en-US" sz="2000" dirty="0">
                <a:latin typeface="Calibri" pitchFamily="34" charset="0"/>
              </a:rPr>
              <a:t>of the ministries have in their structure </a:t>
            </a:r>
            <a:r>
              <a:rPr lang="en-US" sz="2000" b="1" i="1" dirty="0">
                <a:latin typeface="Calibri" pitchFamily="34" charset="0"/>
              </a:rPr>
              <a:t>special divisions </a:t>
            </a:r>
            <a:r>
              <a:rPr lang="en-US" sz="2000" dirty="0">
                <a:latin typeface="Calibri" pitchFamily="34" charset="0"/>
              </a:rPr>
              <a:t>that deal with </a:t>
            </a:r>
            <a:r>
              <a:rPr lang="en-US" sz="2000" dirty="0" smtClean="0">
                <a:latin typeface="Calibri" pitchFamily="34" charset="0"/>
              </a:rPr>
              <a:t>  SOEs</a:t>
            </a:r>
            <a:r>
              <a:rPr lang="en-US" sz="2000" dirty="0">
                <a:latin typeface="Calibri" pitchFamily="34" charset="0"/>
              </a:rPr>
              <a:t>. Their primary objective is to support the minister in his capacity of </a:t>
            </a:r>
            <a:r>
              <a:rPr lang="en-US" sz="2000" dirty="0" smtClean="0">
                <a:latin typeface="Calibri" pitchFamily="34" charset="0"/>
              </a:rPr>
              <a:t>            representing </a:t>
            </a:r>
            <a:r>
              <a:rPr lang="en-US" sz="2000" dirty="0">
                <a:latin typeface="Calibri" pitchFamily="34" charset="0"/>
              </a:rPr>
              <a:t>the owner (the state) in the </a:t>
            </a:r>
            <a:r>
              <a:rPr lang="en-US" sz="2000" dirty="0" smtClean="0">
                <a:latin typeface="Calibri" pitchFamily="34" charset="0"/>
              </a:rPr>
              <a:t>SOEs</a:t>
            </a:r>
          </a:p>
          <a:p>
            <a:pPr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Board </a:t>
            </a:r>
            <a:r>
              <a:rPr lang="en-US" sz="2000" dirty="0">
                <a:latin typeface="Calibri" pitchFamily="34" charset="0"/>
              </a:rPr>
              <a:t>of directors and the CEOs are directly employed </a:t>
            </a:r>
            <a:r>
              <a:rPr lang="en-US" sz="2000" b="1" i="1" dirty="0">
                <a:latin typeface="Calibri" pitchFamily="34" charset="0"/>
              </a:rPr>
              <a:t>without selective </a:t>
            </a:r>
            <a:r>
              <a:rPr lang="en-US" sz="2000" b="1" i="1" dirty="0" smtClean="0">
                <a:latin typeface="Calibri" pitchFamily="34" charset="0"/>
              </a:rPr>
              <a:t>         procedure </a:t>
            </a:r>
            <a:r>
              <a:rPr lang="en-US" sz="2000" dirty="0">
                <a:latin typeface="Calibri" pitchFamily="34" charset="0"/>
              </a:rPr>
              <a:t>and clear job requirements. </a:t>
            </a:r>
            <a:endParaRPr lang="en-US" sz="2000" dirty="0" smtClean="0">
              <a:latin typeface="Calibri" pitchFamily="34" charset="0"/>
            </a:endParaRPr>
          </a:p>
          <a:p>
            <a:pPr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The </a:t>
            </a:r>
            <a:r>
              <a:rPr lang="en-US" sz="2000" b="1" i="1" dirty="0">
                <a:latin typeface="Calibri" pitchFamily="34" charset="0"/>
              </a:rPr>
              <a:t>management </a:t>
            </a:r>
            <a:r>
              <a:rPr lang="en-US" sz="2000" dirty="0">
                <a:latin typeface="Calibri" pitchFamily="34" charset="0"/>
              </a:rPr>
              <a:t>is subject to </a:t>
            </a:r>
            <a:r>
              <a:rPr lang="en-US" sz="2000" b="1" i="1" dirty="0">
                <a:latin typeface="Calibri" pitchFamily="34" charset="0"/>
              </a:rPr>
              <a:t>frequent changes </a:t>
            </a:r>
            <a:r>
              <a:rPr lang="en-US" sz="2000" dirty="0">
                <a:latin typeface="Calibri" pitchFamily="34" charset="0"/>
              </a:rPr>
              <a:t>rarely motivated by </a:t>
            </a:r>
            <a:r>
              <a:rPr lang="en-US" sz="2000" dirty="0" smtClean="0">
                <a:latin typeface="Calibri" pitchFamily="34" charset="0"/>
              </a:rPr>
              <a:t>           </a:t>
            </a:r>
            <a:r>
              <a:rPr lang="en-US" sz="2000" b="1" i="1" dirty="0" smtClean="0">
                <a:latin typeface="Calibri" pitchFamily="34" charset="0"/>
              </a:rPr>
              <a:t>political </a:t>
            </a:r>
            <a:r>
              <a:rPr lang="en-US" sz="2000" b="1" i="1" dirty="0">
                <a:latin typeface="Calibri" pitchFamily="34" charset="0"/>
              </a:rPr>
              <a:t>preferences </a:t>
            </a:r>
            <a:r>
              <a:rPr lang="en-US" sz="2000" dirty="0">
                <a:latin typeface="Calibri" pitchFamily="34" charset="0"/>
              </a:rPr>
              <a:t>rather than the performance of the companies.</a:t>
            </a:r>
          </a:p>
          <a:p>
            <a:pPr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88640"/>
            <a:ext cx="6834286" cy="489198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Why the current governance system </a:t>
            </a:r>
            <a:r>
              <a:rPr lang="en-US" altLang="ko-KR" sz="24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fails?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524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Internal </a:t>
            </a:r>
            <a:r>
              <a:rPr lang="en-US" sz="2000" dirty="0">
                <a:latin typeface="Calibri" pitchFamily="34" charset="0"/>
              </a:rPr>
              <a:t>audit in state-owned enterprises is carried out according to the </a:t>
            </a:r>
            <a:r>
              <a:rPr lang="en-US" sz="2000" b="1" i="1" dirty="0">
                <a:latin typeface="Calibri" pitchFamily="34" charset="0"/>
              </a:rPr>
              <a:t>Law </a:t>
            </a:r>
            <a:r>
              <a:rPr lang="en-US" sz="2000" b="1" i="1" dirty="0" smtClean="0">
                <a:latin typeface="Calibri" pitchFamily="34" charset="0"/>
              </a:rPr>
              <a:t> on </a:t>
            </a:r>
            <a:r>
              <a:rPr lang="en-US" sz="2000" b="1" i="1" dirty="0">
                <a:latin typeface="Calibri" pitchFamily="34" charset="0"/>
              </a:rPr>
              <a:t>Internal Audit</a:t>
            </a:r>
            <a:r>
              <a:rPr lang="en-US" sz="2000" dirty="0">
                <a:latin typeface="Calibri" pitchFamily="34" charset="0"/>
              </a:rPr>
              <a:t> in the public sector (Prom. SG. No.</a:t>
            </a:r>
            <a:r>
              <a:rPr lang="en-US" sz="2000" strike="sngStrike" dirty="0">
                <a:latin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</a:rPr>
              <a:t>27 of March 31, 2006). </a:t>
            </a:r>
            <a:endParaRPr lang="en-US" sz="2000" dirty="0" smtClean="0">
              <a:latin typeface="Calibri" pitchFamily="34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Under </a:t>
            </a:r>
            <a:r>
              <a:rPr lang="en-US" sz="2000" dirty="0">
                <a:latin typeface="Calibri" pitchFamily="34" charset="0"/>
              </a:rPr>
              <a:t>the law, all state-owned companies should have </a:t>
            </a:r>
            <a:r>
              <a:rPr lang="en-US" sz="2000" b="1" i="1" dirty="0">
                <a:latin typeface="Calibri" pitchFamily="34" charset="0"/>
              </a:rPr>
              <a:t>internal auditors </a:t>
            </a:r>
            <a:r>
              <a:rPr lang="en-US" sz="2000" dirty="0">
                <a:latin typeface="Calibri" pitchFamily="34" charset="0"/>
              </a:rPr>
              <a:t>who </a:t>
            </a:r>
            <a:r>
              <a:rPr lang="en-US" sz="2000" dirty="0" smtClean="0">
                <a:latin typeface="Calibri" pitchFamily="34" charset="0"/>
              </a:rPr>
              <a:t> should </a:t>
            </a:r>
            <a:r>
              <a:rPr lang="en-US" sz="2000" dirty="0">
                <a:latin typeface="Calibri" pitchFamily="34" charset="0"/>
              </a:rPr>
              <a:t>have special education and qualification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Large state enterprises and designated as ‘enterprises operating in the public </a:t>
            </a:r>
            <a:r>
              <a:rPr lang="en-US" sz="2000" dirty="0" smtClean="0">
                <a:latin typeface="Calibri" pitchFamily="34" charset="0"/>
              </a:rPr>
              <a:t> interest</a:t>
            </a:r>
            <a:r>
              <a:rPr lang="en-US" sz="2000" dirty="0">
                <a:latin typeface="Calibri" pitchFamily="34" charset="0"/>
              </a:rPr>
              <a:t>’ from the following sectors: energy, trade and transit of natural gas, </a:t>
            </a:r>
            <a:r>
              <a:rPr lang="en-US" sz="2000" dirty="0" smtClean="0">
                <a:latin typeface="Calibri" pitchFamily="34" charset="0"/>
              </a:rPr>
              <a:t>     water</a:t>
            </a:r>
            <a:r>
              <a:rPr lang="en-US" sz="2000" dirty="0">
                <a:latin typeface="Calibri" pitchFamily="34" charset="0"/>
              </a:rPr>
              <a:t>, sewage and telecommunications services, and the "Bulgarian State </a:t>
            </a:r>
            <a:r>
              <a:rPr lang="en-US" sz="2000" dirty="0" smtClean="0">
                <a:latin typeface="Calibri" pitchFamily="34" charset="0"/>
              </a:rPr>
              <a:t>         Railways</a:t>
            </a:r>
            <a:r>
              <a:rPr lang="en-US" sz="2000" dirty="0">
                <a:latin typeface="Calibri" pitchFamily="34" charset="0"/>
              </a:rPr>
              <a:t>"</a:t>
            </a:r>
            <a:r>
              <a:rPr lang="en-US" sz="2000" strike="sngStrike" dirty="0">
                <a:latin typeface="Calibri" pitchFamily="34" charset="0"/>
              </a:rPr>
              <a:t> -</a:t>
            </a:r>
            <a:r>
              <a:rPr lang="en-US" sz="2000" dirty="0">
                <a:latin typeface="Calibri" pitchFamily="34" charset="0"/>
              </a:rPr>
              <a:t> EAD and its subsidiaries must have an audit </a:t>
            </a:r>
            <a:r>
              <a:rPr lang="en-US" sz="2000" dirty="0" smtClean="0">
                <a:latin typeface="Calibri" pitchFamily="34" charset="0"/>
              </a:rPr>
              <a:t>committee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External Audit of state enterprises is done by selected by the AGM auditors </a:t>
            </a:r>
            <a:r>
              <a:rPr lang="en-US" sz="2000" dirty="0" smtClean="0">
                <a:latin typeface="Calibri" pitchFamily="34" charset="0"/>
              </a:rPr>
              <a:t>   and </a:t>
            </a:r>
            <a:r>
              <a:rPr lang="en-US" sz="2000" dirty="0">
                <a:latin typeface="Calibri" pitchFamily="34" charset="0"/>
              </a:rPr>
              <a:t>by the Bulgarian National Audit Office (BNAO). The BNAO audits are </a:t>
            </a:r>
            <a:r>
              <a:rPr lang="en-US" sz="2000" dirty="0" smtClean="0">
                <a:latin typeface="Calibri" pitchFamily="34" charset="0"/>
              </a:rPr>
              <a:t>            performed </a:t>
            </a:r>
            <a:r>
              <a:rPr lang="en-US" sz="2000" dirty="0">
                <a:latin typeface="Calibri" pitchFamily="34" charset="0"/>
              </a:rPr>
              <a:t>according to the annual program.</a:t>
            </a: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smtClean="0">
                <a:latin typeface="Calibri" pitchFamily="34" charset="0"/>
              </a:rPr>
              <a:t>BUT </a:t>
            </a:r>
          </a:p>
          <a:p>
            <a:pPr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>
                <a:latin typeface="Calibri" pitchFamily="34" charset="0"/>
              </a:rPr>
              <a:t>The existing legal framework </a:t>
            </a:r>
            <a:r>
              <a:rPr lang="en-US" sz="2000" b="1" i="1" dirty="0" smtClean="0">
                <a:latin typeface="Calibri" pitchFamily="34" charset="0"/>
              </a:rPr>
              <a:t>is inefficient </a:t>
            </a:r>
            <a:r>
              <a:rPr lang="en-US" sz="2000" dirty="0" smtClean="0">
                <a:latin typeface="Calibri" pitchFamily="34" charset="0"/>
              </a:rPr>
              <a:t>demonstrated by the </a:t>
            </a:r>
            <a:r>
              <a:rPr lang="en-US" sz="2000" b="1" i="1" dirty="0" smtClean="0">
                <a:latin typeface="Calibri" pitchFamily="34" charset="0"/>
              </a:rPr>
              <a:t>large                    discrepancies</a:t>
            </a:r>
            <a:r>
              <a:rPr lang="en-US" sz="2000" dirty="0" smtClean="0">
                <a:latin typeface="Calibri" pitchFamily="34" charset="0"/>
              </a:rPr>
              <a:t> with the findings of </a:t>
            </a:r>
            <a:r>
              <a:rPr lang="en-US" sz="2000" dirty="0">
                <a:latin typeface="Calibri" pitchFamily="34" charset="0"/>
              </a:rPr>
              <a:t>BNAO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8562478" cy="792088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Why the current governance system </a:t>
            </a:r>
            <a:r>
              <a:rPr lang="en-US" altLang="ko-KR" sz="24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fails: </a:t>
            </a:r>
            <a:r>
              <a:rPr lang="en-US" altLang="ko-KR" sz="2400" i="1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inefficient internal and external audit  implementation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6660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362453" cy="5112568"/>
          </a:xfrm>
        </p:spPr>
        <p:txBody>
          <a:bodyPr/>
          <a:lstStyle/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The </a:t>
            </a:r>
            <a:r>
              <a:rPr lang="en-US" sz="2000" dirty="0" smtClean="0">
                <a:latin typeface="Calibri" pitchFamily="34" charset="0"/>
              </a:rPr>
              <a:t>state </a:t>
            </a:r>
            <a:r>
              <a:rPr lang="en-US" sz="2000" b="1" i="1" dirty="0">
                <a:latin typeface="Calibri" pitchFamily="34" charset="0"/>
              </a:rPr>
              <a:t>drains the dividend </a:t>
            </a:r>
            <a:r>
              <a:rPr lang="en-US" sz="2000" dirty="0">
                <a:latin typeface="Calibri" pitchFamily="34" charset="0"/>
              </a:rPr>
              <a:t>from the enterprises </a:t>
            </a:r>
            <a:endParaRPr lang="en-US" sz="2000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In </a:t>
            </a:r>
            <a:r>
              <a:rPr lang="en-US" sz="2000" dirty="0">
                <a:latin typeface="Calibri" pitchFamily="34" charset="0"/>
              </a:rPr>
              <a:t>the last years the budget collected  from </a:t>
            </a:r>
            <a:r>
              <a:rPr lang="en-US" sz="2000" b="1" i="1" dirty="0">
                <a:latin typeface="Calibri" pitchFamily="34" charset="0"/>
              </a:rPr>
              <a:t>60 to 80% </a:t>
            </a:r>
            <a:r>
              <a:rPr lang="en-US" sz="2000" dirty="0">
                <a:latin typeface="Calibri" pitchFamily="34" charset="0"/>
              </a:rPr>
              <a:t>(after taxation) of the dividend, which is an </a:t>
            </a:r>
            <a:r>
              <a:rPr lang="en-US" sz="2000" b="1" i="1" dirty="0">
                <a:latin typeface="Calibri" pitchFamily="34" charset="0"/>
              </a:rPr>
              <a:t>extremely unfavorable policy </a:t>
            </a:r>
            <a:r>
              <a:rPr lang="en-US" sz="2000" dirty="0">
                <a:latin typeface="Calibri" pitchFamily="34" charset="0"/>
              </a:rPr>
              <a:t>as compared to the OECD counties. </a:t>
            </a:r>
            <a:endParaRPr lang="en-US" sz="2000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Furthermore</a:t>
            </a:r>
            <a:r>
              <a:rPr lang="en-US" sz="2000" dirty="0">
                <a:latin typeface="Calibri" pitchFamily="34" charset="0"/>
              </a:rPr>
              <a:t>, a more </a:t>
            </a:r>
            <a:r>
              <a:rPr lang="en-US" sz="2000" b="1" i="1" dirty="0">
                <a:latin typeface="Calibri" pitchFamily="34" charset="0"/>
              </a:rPr>
              <a:t>stringent policy </a:t>
            </a:r>
            <a:r>
              <a:rPr lang="en-US" sz="2000" dirty="0">
                <a:latin typeface="Calibri" pitchFamily="34" charset="0"/>
              </a:rPr>
              <a:t>is applied to some SOEs which </a:t>
            </a:r>
            <a:r>
              <a:rPr lang="en-US" sz="2000" dirty="0" smtClean="0">
                <a:latin typeface="Calibri" pitchFamily="34" charset="0"/>
              </a:rPr>
              <a:t>           </a:t>
            </a:r>
            <a:r>
              <a:rPr lang="en-US" sz="2000" b="1" i="1" dirty="0" smtClean="0">
                <a:latin typeface="Calibri" pitchFamily="34" charset="0"/>
              </a:rPr>
              <a:t>perform </a:t>
            </a:r>
            <a:r>
              <a:rPr lang="en-US" sz="2000" b="1" i="1" dirty="0">
                <a:latin typeface="Calibri" pitchFamily="34" charset="0"/>
              </a:rPr>
              <a:t>well</a:t>
            </a:r>
            <a:r>
              <a:rPr lang="en-US" sz="2000" dirty="0">
                <a:latin typeface="Calibri" pitchFamily="34" charset="0"/>
              </a:rPr>
              <a:t>: for example for the Sofia Airport Ltd, the share from the profit provided to the budget </a:t>
            </a:r>
            <a:r>
              <a:rPr lang="en-US" sz="2000" b="1" i="1" dirty="0">
                <a:latin typeface="Calibri" pitchFamily="34" charset="0"/>
              </a:rPr>
              <a:t>is 90%. </a:t>
            </a:r>
            <a:endParaRPr lang="en-US" sz="2000" b="1" i="1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In </a:t>
            </a:r>
            <a:r>
              <a:rPr lang="en-US" sz="2000" dirty="0">
                <a:latin typeface="Calibri" pitchFamily="34" charset="0"/>
              </a:rPr>
              <a:t>some years the state as the owner of the SOEs established </a:t>
            </a:r>
            <a:r>
              <a:rPr lang="en-US" sz="2000" b="1" i="1" dirty="0">
                <a:latin typeface="Calibri" pitchFamily="34" charset="0"/>
              </a:rPr>
              <a:t>too flexible </a:t>
            </a:r>
            <a:r>
              <a:rPr lang="en-US" sz="2000" b="1" i="1" dirty="0" smtClean="0">
                <a:latin typeface="Calibri" pitchFamily="34" charset="0"/>
              </a:rPr>
              <a:t>    dividend </a:t>
            </a:r>
            <a:r>
              <a:rPr lang="en-US" sz="2000" b="1" i="1" dirty="0">
                <a:latin typeface="Calibri" pitchFamily="34" charset="0"/>
              </a:rPr>
              <a:t>policies</a:t>
            </a:r>
            <a:r>
              <a:rPr lang="en-US" sz="2000" dirty="0">
                <a:latin typeface="Calibri" pitchFamily="34" charset="0"/>
              </a:rPr>
              <a:t> listing 10 SOEs for which </a:t>
            </a:r>
            <a:r>
              <a:rPr lang="en-US" sz="2000" b="1" i="1" dirty="0">
                <a:latin typeface="Calibri" pitchFamily="34" charset="0"/>
              </a:rPr>
              <a:t>additional sum </a:t>
            </a:r>
            <a:r>
              <a:rPr lang="en-US" sz="2000" dirty="0">
                <a:latin typeface="Calibri" pitchFamily="34" charset="0"/>
              </a:rPr>
              <a:t>(beyond the 80%) </a:t>
            </a:r>
            <a:r>
              <a:rPr lang="en-US" sz="2000" dirty="0" smtClean="0">
                <a:latin typeface="Calibri" pitchFamily="34" charset="0"/>
              </a:rPr>
              <a:t> had </a:t>
            </a:r>
            <a:r>
              <a:rPr lang="en-US" sz="2000" dirty="0">
                <a:latin typeface="Calibri" pitchFamily="34" charset="0"/>
              </a:rPr>
              <a:t>to be provided to the state budget (Regulation № 285/2013 of the </a:t>
            </a:r>
            <a:r>
              <a:rPr lang="en-US" sz="2000" dirty="0" smtClean="0">
                <a:latin typeface="Calibri" pitchFamily="34" charset="0"/>
              </a:rPr>
              <a:t>          Council </a:t>
            </a:r>
            <a:r>
              <a:rPr lang="en-US" sz="2000" dirty="0">
                <a:latin typeface="Calibri" pitchFamily="34" charset="0"/>
              </a:rPr>
              <a:t>of Ministers). </a:t>
            </a:r>
            <a:endParaRPr lang="en-US" sz="2000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Unpredictability of dividend policy </a:t>
            </a:r>
            <a:r>
              <a:rPr lang="en-US" sz="2000" dirty="0" smtClean="0">
                <a:latin typeface="Calibri" pitchFamily="34" charset="0"/>
              </a:rPr>
              <a:t>does not give room for the SOEs to plan better their finance and investments </a:t>
            </a:r>
            <a:endParaRPr lang="en-US" sz="2000" dirty="0">
              <a:latin typeface="Calibri" pitchFamily="34" charset="0"/>
            </a:endParaRP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0"/>
            <a:ext cx="8418462" cy="908720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Why the current governance system </a:t>
            </a:r>
            <a:r>
              <a:rPr lang="en-US" altLang="ko-KR" sz="24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fails: </a:t>
            </a:r>
            <a:r>
              <a:rPr lang="en-US" altLang="ko-KR" sz="2400" i="1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wrong dividend policy 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208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 smtClean="0">
                <a:latin typeface="Calibri" pitchFamily="34" charset="0"/>
              </a:rPr>
              <a:t>OECD new Guidelines </a:t>
            </a:r>
            <a:r>
              <a:rPr lang="en-US" sz="2000" dirty="0" smtClean="0">
                <a:latin typeface="Calibri" pitchFamily="34" charset="0"/>
              </a:rPr>
              <a:t>for the management of SOEs – November 2015</a:t>
            </a:r>
          </a:p>
          <a:p>
            <a:pPr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i="1" dirty="0" smtClean="0">
                <a:latin typeface="Calibri" pitchFamily="34" charset="0"/>
              </a:rPr>
              <a:t>The EU experience</a:t>
            </a:r>
            <a:r>
              <a:rPr lang="en-US" sz="2000" dirty="0" smtClean="0">
                <a:latin typeface="Calibri" pitchFamily="34" charset="0"/>
              </a:rPr>
              <a:t>:  </a:t>
            </a:r>
            <a:r>
              <a:rPr lang="en-US" sz="2000" dirty="0">
                <a:latin typeface="Calibri" pitchFamily="34" charset="0"/>
              </a:rPr>
              <a:t>the EU SOEs management falls within the competence of DG I</a:t>
            </a:r>
            <a:r>
              <a:rPr lang="en-US" sz="2000" dirty="0" smtClean="0">
                <a:latin typeface="Calibri" pitchFamily="34" charset="0"/>
              </a:rPr>
              <a:t>ndustry and subject </a:t>
            </a:r>
          </a:p>
          <a:p>
            <a:pPr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</a:rPr>
              <a:t>The </a:t>
            </a:r>
            <a:r>
              <a:rPr lang="en-US" sz="2000" b="1" i="1" dirty="0" smtClean="0">
                <a:latin typeface="Calibri" pitchFamily="34" charset="0"/>
              </a:rPr>
              <a:t>EU member states </a:t>
            </a:r>
            <a:r>
              <a:rPr lang="en-US" sz="2000" dirty="0" smtClean="0">
                <a:latin typeface="Calibri" pitchFamily="34" charset="0"/>
              </a:rPr>
              <a:t>broadly implement OECD guidelines and recently most of them also consolidated the institutional structure of the SOEs governance      ( closing down and merging </a:t>
            </a:r>
            <a:r>
              <a:rPr lang="en-US" sz="2000" dirty="0" err="1" smtClean="0">
                <a:latin typeface="Calibri" pitchFamily="34" charset="0"/>
              </a:rPr>
              <a:t>privatisation</a:t>
            </a:r>
            <a:r>
              <a:rPr lang="en-US" sz="2000" dirty="0" smtClean="0">
                <a:latin typeface="Calibri" pitchFamily="34" charset="0"/>
              </a:rPr>
              <a:t> authorities with the SOEs management bodies)  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8418462" cy="561206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Where to find the good practices in SOEs management?</a:t>
            </a:r>
            <a:b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45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218437" cy="5112568"/>
          </a:xfrm>
        </p:spPr>
        <p:txBody>
          <a:bodyPr/>
          <a:lstStyle/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Strong </a:t>
            </a:r>
            <a:r>
              <a:rPr lang="en-US" sz="2000" b="1" i="1" dirty="0">
                <a:latin typeface="Calibri" pitchFamily="34" charset="0"/>
              </a:rPr>
              <a:t>contribution</a:t>
            </a:r>
            <a:r>
              <a:rPr lang="en-US" sz="2000" dirty="0">
                <a:latin typeface="Calibri" pitchFamily="34" charset="0"/>
              </a:rPr>
              <a:t> of Korean SOEs </a:t>
            </a:r>
            <a:r>
              <a:rPr lang="en-US" sz="2000" b="1" i="1" dirty="0">
                <a:latin typeface="Calibri" pitchFamily="34" charset="0"/>
              </a:rPr>
              <a:t>to the GDP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>
                <a:latin typeface="Calibri" pitchFamily="34" charset="0"/>
              </a:rPr>
              <a:t>Efficient </a:t>
            </a:r>
            <a:r>
              <a:rPr lang="en-US" sz="2000" dirty="0">
                <a:latin typeface="Calibri" pitchFamily="34" charset="0"/>
              </a:rPr>
              <a:t>management evaluation system 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Good performance </a:t>
            </a:r>
            <a:r>
              <a:rPr lang="en-US" sz="2000" dirty="0" smtClean="0">
                <a:latin typeface="Calibri" pitchFamily="34" charset="0"/>
              </a:rPr>
              <a:t>of </a:t>
            </a:r>
            <a:r>
              <a:rPr lang="en-US" sz="2000" dirty="0" err="1" smtClean="0">
                <a:latin typeface="Calibri" pitchFamily="34" charset="0"/>
              </a:rPr>
              <a:t>majour</a:t>
            </a:r>
            <a:r>
              <a:rPr lang="en-US" sz="2000" dirty="0" smtClean="0">
                <a:latin typeface="Calibri" pitchFamily="34" charset="0"/>
              </a:rPr>
              <a:t> SOEs in Korea that in Bulgaria have a long           history of miss performance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Similar </a:t>
            </a:r>
            <a:r>
              <a:rPr lang="en-US" sz="2000" b="1" i="1" dirty="0" err="1" smtClean="0">
                <a:latin typeface="Calibri" pitchFamily="34" charset="0"/>
              </a:rPr>
              <a:t>sectoral</a:t>
            </a:r>
            <a:r>
              <a:rPr lang="en-US" sz="2000" b="1" i="1" dirty="0" smtClean="0">
                <a:latin typeface="Calibri" pitchFamily="34" charset="0"/>
              </a:rPr>
              <a:t> structure </a:t>
            </a:r>
            <a:r>
              <a:rPr lang="en-US" sz="2000" dirty="0" smtClean="0">
                <a:latin typeface="Calibri" pitchFamily="34" charset="0"/>
              </a:rPr>
              <a:t>of SOEs sector in Bulgaria and Korea 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Transparency </a:t>
            </a:r>
            <a:r>
              <a:rPr lang="en-US" sz="2000" dirty="0" smtClean="0">
                <a:latin typeface="Calibri" pitchFamily="34" charset="0"/>
              </a:rPr>
              <a:t>of Korean SOEs 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Focus on the </a:t>
            </a:r>
            <a:r>
              <a:rPr lang="en-US" sz="2000" b="1" i="1" dirty="0" smtClean="0">
                <a:latin typeface="Calibri" pitchFamily="34" charset="0"/>
              </a:rPr>
              <a:t>customers attitudes </a:t>
            </a:r>
            <a:r>
              <a:rPr lang="en-US" sz="2000" dirty="0" smtClean="0">
                <a:latin typeface="Calibri" pitchFamily="34" charset="0"/>
              </a:rPr>
              <a:t>towards SOEs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Identified </a:t>
            </a:r>
            <a:r>
              <a:rPr lang="en-US" sz="2000" b="1" i="1" dirty="0" smtClean="0">
                <a:latin typeface="Calibri" pitchFamily="34" charset="0"/>
              </a:rPr>
              <a:t>synergies </a:t>
            </a:r>
            <a:endParaRPr lang="en-US" sz="2000" b="1" i="1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7914406" cy="792088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Where to find the good practices in SOEs </a:t>
            </a:r>
            <a:r>
              <a:rPr lang="en-US" altLang="ko-KR" sz="24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management: </a:t>
            </a:r>
            <a:r>
              <a:rPr lang="en-US" altLang="ko-KR" sz="2400" i="1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Why Korean experience 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667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844824"/>
            <a:ext cx="7560840" cy="3672408"/>
          </a:xfrm>
        </p:spPr>
        <p:txBody>
          <a:bodyPr/>
          <a:lstStyle/>
          <a:p>
            <a:pPr indent="0" algn="ctr">
              <a:buNone/>
            </a:pPr>
            <a:r>
              <a:rPr lang="en-US" sz="4800" dirty="0" smtClean="0">
                <a:latin typeface="Calibri" pitchFamily="34" charset="0"/>
              </a:rPr>
              <a:t>YES</a:t>
            </a:r>
            <a:endParaRPr lang="en-US" sz="48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88640"/>
            <a:ext cx="8418462" cy="648072"/>
          </a:xfrm>
        </p:spPr>
        <p:txBody>
          <a:bodyPr/>
          <a:lstStyle/>
          <a:p>
            <a:r>
              <a:rPr lang="en-US" altLang="ko-KR" sz="32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Is a radical reform needed </a:t>
            </a:r>
            <a:r>
              <a:rPr lang="en-US" altLang="ko-KR" sz="32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?</a:t>
            </a:r>
            <a:r>
              <a:rPr lang="en-US" altLang="ko-KR" sz="32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/>
            </a:r>
            <a:br>
              <a:rPr lang="en-US" altLang="ko-KR" sz="32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606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052736"/>
            <a:ext cx="7776864" cy="5112568"/>
          </a:xfrm>
        </p:spPr>
        <p:txBody>
          <a:bodyPr/>
          <a:lstStyle/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endParaRPr lang="en-US" dirty="0" smtClean="0"/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sz="3200" dirty="0" smtClean="0"/>
              <a:t>			</a:t>
            </a:r>
            <a:r>
              <a:rPr lang="en-US" sz="4800" dirty="0" smtClean="0">
                <a:latin typeface="Calibri" pitchFamily="34" charset="0"/>
              </a:rPr>
              <a:t>???</a:t>
            </a:r>
            <a:endParaRPr lang="en-US" sz="48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8418462" cy="561206"/>
          </a:xfrm>
        </p:spPr>
        <p:txBody>
          <a:bodyPr/>
          <a:lstStyle/>
          <a:p>
            <a:r>
              <a:rPr lang="en-US" altLang="ko-KR" sz="36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Is a radical reform </a:t>
            </a:r>
            <a:r>
              <a:rPr lang="en-US" altLang="ko-KR" sz="36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possible</a:t>
            </a:r>
            <a:r>
              <a:rPr lang="en-US" altLang="ko-KR" sz="36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?</a:t>
            </a:r>
            <a:br>
              <a:rPr lang="en-US" altLang="ko-KR" sz="36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2040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198636" y="98556"/>
            <a:ext cx="8873963" cy="710259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>
              <a:lnSpc>
                <a:spcPts val="5300"/>
              </a:lnSpc>
              <a:defRPr/>
            </a:pPr>
            <a:r>
              <a:rPr lang="en-US" altLang="ko-KR" sz="3600" b="1" spc="-1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spc="-1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of Contents</a:t>
            </a:r>
            <a:endParaRPr lang="en-US" altLang="ko-KR" sz="3200" b="1" spc="-1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755575" y="998676"/>
            <a:ext cx="7776865" cy="5580744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square" anchor="t" anchorCtr="0">
            <a:noAutofit/>
          </a:bodyPr>
          <a:lstStyle/>
          <a:p>
            <a:pPr marL="360363"/>
            <a:endParaRPr lang="en-US" altLang="ko-KR" sz="1600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Why state owned enterprise sector is important for Bulgaria 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What are the </a:t>
            </a:r>
            <a:r>
              <a:rPr lang="en-US" altLang="ko-KR" sz="2400" b="1" i="1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strengths and weaknesses </a:t>
            </a: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of SOEs in Bulgaria 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 Why the current governance system </a:t>
            </a:r>
            <a:r>
              <a:rPr lang="en-US" altLang="ko-KR" sz="2400" b="1" i="1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fails</a:t>
            </a: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 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Where to find the </a:t>
            </a:r>
            <a:r>
              <a:rPr lang="en-US" altLang="ko-KR" sz="2400" b="1" i="1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good practices </a:t>
            </a: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in SOEs management?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Is a radical reform </a:t>
            </a:r>
            <a:r>
              <a:rPr lang="en-US" altLang="ko-KR" sz="2400" b="1" i="1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needed </a:t>
            </a: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and is it </a:t>
            </a:r>
            <a:r>
              <a:rPr lang="en-US" altLang="ko-KR" sz="2400" b="1" i="1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possible</a:t>
            </a:r>
            <a:r>
              <a:rPr lang="en-US" altLang="ko-KR" sz="2400" dirty="0" smtClean="0">
                <a:latin typeface="Calibri" pitchFamily="34" charset="0"/>
                <a:ea typeface="문체부 제목 돋음체" pitchFamily="49" charset="-127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altLang="ko-KR" sz="2400" dirty="0">
              <a:latin typeface="Calibri" pitchFamily="34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294967295"/>
          </p:nvPr>
        </p:nvSpPr>
        <p:spPr>
          <a:xfrm>
            <a:off x="4392120" y="6492875"/>
            <a:ext cx="719952" cy="365125"/>
          </a:xfrm>
          <a:prstGeom prst="rect">
            <a:avLst/>
          </a:prstGeom>
        </p:spPr>
        <p:txBody>
          <a:bodyPr/>
          <a:lstStyle/>
          <a:p>
            <a:fld id="{587A251C-56D9-4C79-B223-AE7060896F75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13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418462" cy="761633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Why state owned enterprise sector is important for Bulgaria</a:t>
            </a:r>
            <a:endParaRPr lang="ko-KR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226872-C778-4CB3-9445-94599ED3F9FA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3" y="1052736"/>
            <a:ext cx="8136905" cy="511256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</a:rPr>
              <a:t>After a prolonged and hesitant privatization process public sector in </a:t>
            </a:r>
            <a:r>
              <a:rPr lang="en-US" sz="2000" dirty="0" smtClean="0">
                <a:latin typeface="Calibri" pitchFamily="34" charset="0"/>
              </a:rPr>
              <a:t>        Bulgaria  diminished </a:t>
            </a:r>
            <a:r>
              <a:rPr lang="en-US" sz="2000" dirty="0">
                <a:latin typeface="Calibri" pitchFamily="34" charset="0"/>
              </a:rPr>
              <a:t>to </a:t>
            </a:r>
            <a:r>
              <a:rPr lang="en-US" sz="2000" b="1" i="1" dirty="0">
                <a:latin typeface="Calibri" pitchFamily="34" charset="0"/>
              </a:rPr>
              <a:t>157 companies </a:t>
            </a:r>
            <a:r>
              <a:rPr lang="en-US" sz="2000" dirty="0" smtClean="0">
                <a:latin typeface="Calibri" pitchFamily="34" charset="0"/>
              </a:rPr>
              <a:t>where </a:t>
            </a:r>
            <a:r>
              <a:rPr lang="en-US" sz="2000" dirty="0">
                <a:latin typeface="Calibri" pitchFamily="34" charset="0"/>
              </a:rPr>
              <a:t>the state participation is </a:t>
            </a:r>
            <a:r>
              <a:rPr lang="en-US" sz="2000" dirty="0" smtClean="0">
                <a:latin typeface="Calibri" pitchFamily="34" charset="0"/>
              </a:rPr>
              <a:t>     </a:t>
            </a:r>
            <a:r>
              <a:rPr lang="en-US" sz="2000" b="1" i="1" dirty="0" smtClean="0">
                <a:latin typeface="Calibri" pitchFamily="34" charset="0"/>
              </a:rPr>
              <a:t>more </a:t>
            </a:r>
            <a:r>
              <a:rPr lang="en-US" sz="2000" b="1" i="1" dirty="0">
                <a:latin typeface="Calibri" pitchFamily="34" charset="0"/>
              </a:rPr>
              <a:t>than 50</a:t>
            </a:r>
            <a:r>
              <a:rPr lang="en-US" sz="2000" b="1" i="1" dirty="0" smtClean="0">
                <a:latin typeface="Calibri" pitchFamily="34" charset="0"/>
              </a:rPr>
              <a:t>%.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SOEs </a:t>
            </a:r>
            <a:r>
              <a:rPr lang="en-US" sz="2000" dirty="0">
                <a:latin typeface="Calibri" pitchFamily="34" charset="0"/>
              </a:rPr>
              <a:t>contribute about </a:t>
            </a:r>
            <a:r>
              <a:rPr lang="en-US" sz="2000" b="1" i="1" dirty="0">
                <a:latin typeface="Calibri" pitchFamily="34" charset="0"/>
              </a:rPr>
              <a:t>5% of GDP </a:t>
            </a:r>
            <a:r>
              <a:rPr lang="en-US" sz="2000" dirty="0">
                <a:latin typeface="Calibri" pitchFamily="34" charset="0"/>
              </a:rPr>
              <a:t>and employ about </a:t>
            </a:r>
            <a:r>
              <a:rPr lang="en-US" sz="2000" b="1" i="1" dirty="0">
                <a:latin typeface="Calibri" pitchFamily="34" charset="0"/>
              </a:rPr>
              <a:t>7% of </a:t>
            </a:r>
            <a:r>
              <a:rPr lang="en-US" sz="2000" b="1" i="1" dirty="0" err="1" smtClean="0">
                <a:latin typeface="Calibri" pitchFamily="34" charset="0"/>
              </a:rPr>
              <a:t>labour</a:t>
            </a:r>
            <a:r>
              <a:rPr lang="en-US" sz="2000" b="1" i="1" dirty="0" smtClean="0">
                <a:latin typeface="Calibri" pitchFamily="34" charset="0"/>
              </a:rPr>
              <a:t> force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</a:rPr>
              <a:t>They </a:t>
            </a:r>
            <a:r>
              <a:rPr lang="en-US" sz="2000" dirty="0">
                <a:latin typeface="Calibri" pitchFamily="34" charset="0"/>
              </a:rPr>
              <a:t>are concentrated in </a:t>
            </a:r>
            <a:r>
              <a:rPr lang="en-US" sz="2000" dirty="0" smtClean="0">
                <a:latin typeface="Calibri" pitchFamily="34" charset="0"/>
              </a:rPr>
              <a:t>key sectors of the economy and take decisive   market share in </a:t>
            </a:r>
            <a:r>
              <a:rPr lang="en-US" sz="2000" b="1" i="1" dirty="0" smtClean="0">
                <a:latin typeface="Calibri" pitchFamily="34" charset="0"/>
              </a:rPr>
              <a:t>energy, transportation, water supply and utilities 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000" dirty="0" smtClean="0">
                <a:latin typeface="Calibri" pitchFamily="34" charset="0"/>
              </a:rPr>
              <a:t>SOEs play a major role in provision of public good being </a:t>
            </a:r>
            <a:r>
              <a:rPr lang="en-US" sz="2000" dirty="0" err="1" smtClean="0">
                <a:latin typeface="Calibri" pitchFamily="34" charset="0"/>
              </a:rPr>
              <a:t>majour</a:t>
            </a:r>
            <a:r>
              <a:rPr lang="en-US" sz="2000" dirty="0" smtClean="0">
                <a:latin typeface="Calibri" pitchFamily="34" charset="0"/>
              </a:rPr>
              <a:t> supplier   in  several </a:t>
            </a:r>
            <a:r>
              <a:rPr lang="en-US" sz="2000" dirty="0">
                <a:latin typeface="Calibri" pitchFamily="34" charset="0"/>
              </a:rPr>
              <a:t>sectors such as </a:t>
            </a:r>
            <a:r>
              <a:rPr lang="en-US" sz="2000" b="1" i="1" dirty="0">
                <a:latin typeface="Calibri" pitchFamily="34" charset="0"/>
              </a:rPr>
              <a:t>medical services, </a:t>
            </a:r>
            <a:r>
              <a:rPr lang="en-US" sz="2000" b="1" i="1" dirty="0" smtClean="0">
                <a:latin typeface="Calibri" pitchFamily="34" charset="0"/>
              </a:rPr>
              <a:t>postal services, railway               transportation, information services, </a:t>
            </a:r>
            <a:r>
              <a:rPr lang="en-US" sz="2000" dirty="0" smtClean="0">
                <a:latin typeface="Calibri" pitchFamily="34" charset="0"/>
              </a:rPr>
              <a:t>etc. 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ko-KR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53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052736"/>
            <a:ext cx="8064896" cy="511256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Calibri" pitchFamily="34" charset="0"/>
              </a:rPr>
              <a:t>SOEs contribute to the </a:t>
            </a:r>
            <a:r>
              <a:rPr lang="en-US" sz="2000" b="1" i="1" dirty="0" smtClean="0">
                <a:latin typeface="Calibri" pitchFamily="34" charset="0"/>
              </a:rPr>
              <a:t>state budget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Calibri" pitchFamily="34" charset="0"/>
              </a:rPr>
              <a:t> A strong instrument in implementing  </a:t>
            </a:r>
            <a:r>
              <a:rPr lang="en-US" sz="2000" b="1" i="1" dirty="0" smtClean="0">
                <a:latin typeface="Calibri" pitchFamily="34" charset="0"/>
              </a:rPr>
              <a:t>government policies 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Calibri" pitchFamily="34" charset="0"/>
              </a:rPr>
              <a:t> Concentrated </a:t>
            </a:r>
            <a:r>
              <a:rPr lang="en-US" sz="2000" dirty="0">
                <a:latin typeface="Calibri" pitchFamily="34" charset="0"/>
              </a:rPr>
              <a:t>in sectors with </a:t>
            </a:r>
            <a:r>
              <a:rPr lang="en-US" sz="2000" b="1" i="1" dirty="0">
                <a:latin typeface="Calibri" pitchFamily="34" charset="0"/>
              </a:rPr>
              <a:t>controlled prices </a:t>
            </a:r>
            <a:endParaRPr lang="en-US" sz="2000" b="1" i="1" dirty="0" smtClean="0">
              <a:latin typeface="Calibri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latin typeface="Calibri" pitchFamily="34" charset="0"/>
              </a:rPr>
              <a:t> Playing an important role in tripartite system of </a:t>
            </a:r>
            <a:r>
              <a:rPr lang="en-US" sz="2000" b="1" i="1" dirty="0" smtClean="0">
                <a:latin typeface="Calibri" pitchFamily="34" charset="0"/>
              </a:rPr>
              <a:t>industrial relations </a:t>
            </a:r>
          </a:p>
          <a:p>
            <a:pPr>
              <a:lnSpc>
                <a:spcPct val="200000"/>
              </a:lnSpc>
            </a:pPr>
            <a:r>
              <a:rPr lang="en-US" sz="2000" b="1" i="1" dirty="0" smtClean="0">
                <a:latin typeface="Calibri" pitchFamily="34" charset="0"/>
              </a:rPr>
              <a:t>Supporting functions </a:t>
            </a:r>
            <a:r>
              <a:rPr lang="en-US" sz="2000" dirty="0" smtClean="0">
                <a:latin typeface="Calibri" pitchFamily="34" charset="0"/>
              </a:rPr>
              <a:t>to other sectors</a:t>
            </a:r>
          </a:p>
          <a:p>
            <a:pPr>
              <a:lnSpc>
                <a:spcPct val="200000"/>
              </a:lnSpc>
            </a:pPr>
            <a:r>
              <a:rPr lang="en-US" sz="2000" b="1" i="1" dirty="0" smtClean="0">
                <a:latin typeface="Calibri" pitchFamily="34" charset="0"/>
              </a:rPr>
              <a:t>Partnering</a:t>
            </a:r>
            <a:r>
              <a:rPr lang="en-US" sz="2000" dirty="0" smtClean="0">
                <a:latin typeface="Calibri" pitchFamily="34" charset="0"/>
              </a:rPr>
              <a:t> with private sector companies  </a:t>
            </a:r>
            <a:endParaRPr lang="en-US" sz="2000" dirty="0">
              <a:latin typeface="Calibri" pitchFamily="34" charset="0"/>
            </a:endParaRP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16632"/>
            <a:ext cx="8490470" cy="561206"/>
          </a:xfrm>
        </p:spPr>
        <p:txBody>
          <a:bodyPr/>
          <a:lstStyle/>
          <a:p>
            <a:r>
              <a:rPr lang="en-US" altLang="ko-KR" sz="24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Why state owned enterprise sector is important for Bulgaria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597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506469" cy="4968552"/>
          </a:xfrm>
        </p:spPr>
        <p:txBody>
          <a:bodyPr/>
          <a:lstStyle/>
          <a:p>
            <a:endParaRPr lang="en-US" dirty="0" smtClean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The recent crisis calls for searching sources for speeding up the economic        growth and the SOEs may be direct and indirect </a:t>
            </a:r>
            <a:r>
              <a:rPr lang="en-US" sz="2000" u="sng" dirty="0" smtClean="0">
                <a:latin typeface="Calibri" pitchFamily="34" charset="0"/>
              </a:rPr>
              <a:t>contributor to the GDP growth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The poor performance of the SOEs during the crisis AND </a:t>
            </a:r>
            <a:r>
              <a:rPr lang="en-US" sz="2000" u="sng" dirty="0" smtClean="0">
                <a:latin typeface="Calibri" pitchFamily="34" charset="0"/>
              </a:rPr>
              <a:t>BEFORE THE CRISIS   </a:t>
            </a:r>
            <a:r>
              <a:rPr lang="en-US" sz="2000" dirty="0" smtClean="0">
                <a:latin typeface="Calibri" pitchFamily="34" charset="0"/>
              </a:rPr>
              <a:t>need to be addressed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The important role of SOEs for the private sector development also requires    </a:t>
            </a:r>
            <a:r>
              <a:rPr lang="en-US" sz="2000" u="sng" dirty="0" smtClean="0">
                <a:latin typeface="Calibri" pitchFamily="34" charset="0"/>
              </a:rPr>
              <a:t>relevant policies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>
                <a:latin typeface="Calibri" pitchFamily="34" charset="0"/>
              </a:rPr>
              <a:t>Stopped privatization </a:t>
            </a:r>
            <a:r>
              <a:rPr lang="en-US" sz="2000" dirty="0">
                <a:latin typeface="Calibri" pitchFamily="34" charset="0"/>
              </a:rPr>
              <a:t>in the last five years. Almost no privatization deals </a:t>
            </a:r>
            <a:r>
              <a:rPr lang="en-US" sz="2000" dirty="0" smtClean="0">
                <a:latin typeface="Calibri" pitchFamily="34" charset="0"/>
              </a:rPr>
              <a:t>      were concluded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There were  </a:t>
            </a:r>
            <a:r>
              <a:rPr lang="en-US" sz="2000" u="sng" dirty="0" smtClean="0">
                <a:latin typeface="Calibri" pitchFamily="34" charset="0"/>
              </a:rPr>
              <a:t>attempts to provide capital support </a:t>
            </a:r>
            <a:r>
              <a:rPr lang="en-US" sz="2000" dirty="0" smtClean="0">
                <a:latin typeface="Calibri" pitchFamily="34" charset="0"/>
              </a:rPr>
              <a:t>to SOEs and even to                 reestablish SOEs </a:t>
            </a:r>
            <a:endParaRPr lang="en-US" sz="2000" dirty="0">
              <a:latin typeface="Calibri" pitchFamily="34" charset="0"/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The </a:t>
            </a:r>
            <a:r>
              <a:rPr lang="en-US" sz="2000" dirty="0">
                <a:latin typeface="Calibri" pitchFamily="34" charset="0"/>
              </a:rPr>
              <a:t>recent IMF Article IV report also emphasize that the weaknesses in SOEs </a:t>
            </a:r>
            <a:r>
              <a:rPr lang="en-US" sz="2000" dirty="0" smtClean="0">
                <a:latin typeface="Calibri" pitchFamily="34" charset="0"/>
              </a:rPr>
              <a:t> governance </a:t>
            </a:r>
            <a:r>
              <a:rPr lang="en-US" sz="2000" dirty="0">
                <a:latin typeface="Calibri" pitchFamily="34" charset="0"/>
              </a:rPr>
              <a:t>pose </a:t>
            </a:r>
            <a:r>
              <a:rPr lang="en-US" sz="2000" u="sng" dirty="0" smtClean="0">
                <a:latin typeface="Calibri" pitchFamily="34" charset="0"/>
              </a:rPr>
              <a:t>risk </a:t>
            </a:r>
            <a:r>
              <a:rPr lang="en-US" sz="2000" u="sng" dirty="0">
                <a:latin typeface="Calibri" pitchFamily="34" charset="0"/>
              </a:rPr>
              <a:t>for the economic and financial stability;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Why now we deal with SOEs 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84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506469" cy="4752528"/>
          </a:xfrm>
        </p:spPr>
        <p:txBody>
          <a:bodyPr/>
          <a:lstStyle/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Most of the SOEs are commercialized and work under the same rules as private sector companies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No state aid except few cases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High level of autonomy 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Broad </a:t>
            </a:r>
            <a:r>
              <a:rPr lang="en-US" sz="2400" dirty="0" err="1" smtClean="0">
                <a:latin typeface="Calibri" pitchFamily="34" charset="0"/>
              </a:rPr>
              <a:t>sectoral</a:t>
            </a:r>
            <a:r>
              <a:rPr lang="en-US" sz="2400" dirty="0" smtClean="0">
                <a:latin typeface="Calibri" pitchFamily="34" charset="0"/>
              </a:rPr>
              <a:t> structure  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Access to financing </a:t>
            </a:r>
          </a:p>
          <a:p>
            <a:pPr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alibri" pitchFamily="34" charset="0"/>
              </a:rPr>
              <a:t>High social and industrial relations standards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88640"/>
            <a:ext cx="5826174" cy="489198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strengths of SOEs in Bulgaria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753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290445" cy="511256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NSI does not provide </a:t>
            </a:r>
            <a:r>
              <a:rPr lang="en-US" sz="2000" b="1" i="1" dirty="0" smtClean="0">
                <a:latin typeface="Calibri" pitchFamily="34" charset="0"/>
              </a:rPr>
              <a:t>regular statistics </a:t>
            </a:r>
            <a:r>
              <a:rPr lang="en-US" sz="2000" dirty="0" smtClean="0">
                <a:latin typeface="Calibri" pitchFamily="34" charset="0"/>
              </a:rPr>
              <a:t>on SOEs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There is no public </a:t>
            </a:r>
            <a:r>
              <a:rPr lang="en-US" sz="2000" b="1" i="1" dirty="0" smtClean="0">
                <a:latin typeface="Calibri" pitchFamily="34" charset="0"/>
              </a:rPr>
              <a:t>information and comprehensive analysis </a:t>
            </a:r>
            <a:r>
              <a:rPr lang="en-US" sz="2000" dirty="0" smtClean="0">
                <a:latin typeface="Calibri" pitchFamily="34" charset="0"/>
              </a:rPr>
              <a:t>on the overall        SOEs sector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  Not sufficient presentation of </a:t>
            </a:r>
            <a:r>
              <a:rPr lang="en-US" sz="2000" b="1" i="1" dirty="0" smtClean="0">
                <a:latin typeface="Calibri" pitchFamily="34" charset="0"/>
              </a:rPr>
              <a:t>the role and specifics </a:t>
            </a:r>
            <a:r>
              <a:rPr lang="en-US" sz="2000" dirty="0" smtClean="0">
                <a:latin typeface="Calibri" pitchFamily="34" charset="0"/>
              </a:rPr>
              <a:t>of SOEs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 Unclear justification as to </a:t>
            </a:r>
            <a:r>
              <a:rPr lang="en-US" sz="2000" b="1" i="1" dirty="0" smtClean="0">
                <a:latin typeface="Calibri" pitchFamily="34" charset="0"/>
              </a:rPr>
              <a:t>why</a:t>
            </a:r>
            <a:r>
              <a:rPr lang="en-US" sz="2000" dirty="0" smtClean="0">
                <a:latin typeface="Calibri" pitchFamily="34" charset="0"/>
              </a:rPr>
              <a:t> the state should or shouldn’t own an                 enterprise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no clear distinction between the </a:t>
            </a:r>
            <a:r>
              <a:rPr lang="en-US" sz="2000" b="1" i="1" dirty="0" smtClean="0">
                <a:latin typeface="Calibri" pitchFamily="34" charset="0"/>
              </a:rPr>
              <a:t>commercial and social functions </a:t>
            </a:r>
            <a:r>
              <a:rPr lang="en-US" sz="2000" dirty="0" smtClean="0">
                <a:latin typeface="Calibri" pitchFamily="34" charset="0"/>
              </a:rPr>
              <a:t>of SOEs and the relevance of remuneration for the social ones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</a:rPr>
              <a:t>SOEs are not sufficiently </a:t>
            </a:r>
            <a:r>
              <a:rPr lang="en-US" sz="2000" b="1" i="1" dirty="0" smtClean="0">
                <a:latin typeface="Calibri" pitchFamily="34" charset="0"/>
              </a:rPr>
              <a:t>transparent</a:t>
            </a:r>
            <a:endParaRPr lang="en-US" sz="2000" b="1" i="1" dirty="0"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188640"/>
            <a:ext cx="8418462" cy="489198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weaknesses of SOEs in Bulgaria: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limited information  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318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1995" y="1052736"/>
            <a:ext cx="8578477" cy="5112568"/>
          </a:xfrm>
        </p:spPr>
        <p:txBody>
          <a:bodyPr/>
          <a:lstStyle/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The </a:t>
            </a:r>
            <a:r>
              <a:rPr lang="en-US" sz="2000" b="1" i="1" dirty="0">
                <a:latin typeface="Calibri" pitchFamily="34" charset="0"/>
              </a:rPr>
              <a:t>performance in general is weak </a:t>
            </a:r>
            <a:r>
              <a:rPr lang="en-US" sz="2000" dirty="0" smtClean="0">
                <a:latin typeface="Calibri" pitchFamily="34" charset="0"/>
              </a:rPr>
              <a:t>although diverse performance 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Diminishing </a:t>
            </a:r>
            <a:r>
              <a:rPr lang="en-US" sz="2000" b="1" i="1" dirty="0">
                <a:latin typeface="Calibri" pitchFamily="34" charset="0"/>
              </a:rPr>
              <a:t>role </a:t>
            </a:r>
            <a:r>
              <a:rPr lang="en-US" sz="2000" dirty="0">
                <a:latin typeface="Calibri" pitchFamily="34" charset="0"/>
              </a:rPr>
              <a:t>of SOEs in the overall GDP and employment is a result of the poor performance. </a:t>
            </a:r>
            <a:endParaRPr lang="en-US" sz="2000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There are evidences that SOEs do not perform efficiently and the </a:t>
            </a:r>
            <a:r>
              <a:rPr lang="en-US" sz="2000" dirty="0" smtClean="0">
                <a:latin typeface="Calibri" pitchFamily="34" charset="0"/>
              </a:rPr>
              <a:t>profitability  </a:t>
            </a:r>
            <a:r>
              <a:rPr lang="en-US" sz="2000" dirty="0">
                <a:latin typeface="Calibri" pitchFamily="34" charset="0"/>
              </a:rPr>
              <a:t>is </a:t>
            </a:r>
            <a:r>
              <a:rPr lang="en-US" sz="2000" b="1" i="1" dirty="0">
                <a:latin typeface="Calibri" pitchFamily="34" charset="0"/>
              </a:rPr>
              <a:t>very low</a:t>
            </a:r>
            <a:r>
              <a:rPr lang="en-US" sz="2000" dirty="0">
                <a:latin typeface="Calibri" pitchFamily="34" charset="0"/>
              </a:rPr>
              <a:t>. </a:t>
            </a:r>
            <a:endParaRPr lang="en-US" sz="2000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According </a:t>
            </a:r>
            <a:r>
              <a:rPr lang="en-US" sz="2000" dirty="0">
                <a:latin typeface="Calibri" pitchFamily="34" charset="0"/>
              </a:rPr>
              <a:t>to the 2014 financial reports of the 152 companies with state </a:t>
            </a:r>
            <a:r>
              <a:rPr lang="en-US" sz="2000" dirty="0" smtClean="0">
                <a:latin typeface="Calibri" pitchFamily="34" charset="0"/>
              </a:rPr>
              <a:t>         participation </a:t>
            </a:r>
            <a:r>
              <a:rPr lang="en-US" sz="2000" dirty="0">
                <a:latin typeface="Calibri" pitchFamily="34" charset="0"/>
              </a:rPr>
              <a:t>over 50% </a:t>
            </a:r>
            <a:r>
              <a:rPr lang="en-US" sz="2000" b="1" i="1" dirty="0">
                <a:latin typeface="Calibri" pitchFamily="34" charset="0"/>
              </a:rPr>
              <a:t>the net loss is 739 m BGN </a:t>
            </a:r>
            <a:r>
              <a:rPr lang="en-US" sz="2000" dirty="0">
                <a:latin typeface="Calibri" pitchFamily="34" charset="0"/>
              </a:rPr>
              <a:t>(496 m BGN in 2013). The </a:t>
            </a:r>
            <a:r>
              <a:rPr lang="en-US" sz="2000" dirty="0" smtClean="0">
                <a:latin typeface="Calibri" pitchFamily="34" charset="0"/>
              </a:rPr>
              <a:t>      main </a:t>
            </a:r>
            <a:r>
              <a:rPr lang="en-US" sz="2000" dirty="0">
                <a:latin typeface="Calibri" pitchFamily="34" charset="0"/>
              </a:rPr>
              <a:t>source of this loss is the </a:t>
            </a:r>
            <a:r>
              <a:rPr lang="en-US" sz="2000" b="1" i="1" dirty="0">
                <a:latin typeface="Calibri" pitchFamily="34" charset="0"/>
              </a:rPr>
              <a:t>National Energy Company</a:t>
            </a:r>
            <a:r>
              <a:rPr lang="en-US" sz="2000" dirty="0">
                <a:latin typeface="Calibri" pitchFamily="34" charset="0"/>
              </a:rPr>
              <a:t>. Being the only sector </a:t>
            </a:r>
            <a:r>
              <a:rPr lang="en-US" sz="2000" dirty="0" smtClean="0">
                <a:latin typeface="Calibri" pitchFamily="34" charset="0"/>
              </a:rPr>
              <a:t> where </a:t>
            </a:r>
            <a:r>
              <a:rPr lang="en-US" sz="2000" dirty="0">
                <a:latin typeface="Calibri" pitchFamily="34" charset="0"/>
              </a:rPr>
              <a:t>state enterprises prevail this sector is the main source of financial losses. </a:t>
            </a:r>
            <a:endParaRPr lang="en-US" sz="2000" dirty="0" smtClean="0">
              <a:latin typeface="Calibri" pitchFamily="34" charset="0"/>
            </a:endParaRP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 smtClean="0">
                <a:latin typeface="Calibri" pitchFamily="34" charset="0"/>
              </a:rPr>
              <a:t>60 SOEs were </a:t>
            </a:r>
            <a:r>
              <a:rPr lang="en-US" sz="2000" b="1" i="1" dirty="0">
                <a:latin typeface="Calibri" pitchFamily="34" charset="0"/>
              </a:rPr>
              <a:t>on loss, 5 with zero profit</a:t>
            </a:r>
            <a:r>
              <a:rPr lang="en-US" sz="2000" dirty="0">
                <a:latin typeface="Calibri" pitchFamily="34" charset="0"/>
              </a:rPr>
              <a:t>.</a:t>
            </a:r>
          </a:p>
          <a:p>
            <a:pPr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latin typeface="Calibri" pitchFamily="34" charset="0"/>
              </a:rPr>
              <a:t>Most of the SOEs are </a:t>
            </a:r>
            <a:r>
              <a:rPr lang="en-US" sz="2000" b="1" i="1" dirty="0">
                <a:latin typeface="Calibri" pitchFamily="34" charset="0"/>
              </a:rPr>
              <a:t>highly indebted</a:t>
            </a:r>
            <a:r>
              <a:rPr lang="en-US" sz="2000" dirty="0">
                <a:latin typeface="Calibri" pitchFamily="34" charset="0"/>
              </a:rPr>
              <a:t>. Three companies have debts over 1 </a:t>
            </a:r>
            <a:r>
              <a:rPr lang="en-US" sz="2000" dirty="0" err="1">
                <a:latin typeface="Calibri" pitchFamily="34" charset="0"/>
              </a:rPr>
              <a:t>bln</a:t>
            </a:r>
            <a:r>
              <a:rPr lang="en-US" sz="2000" dirty="0">
                <a:latin typeface="Calibri" pitchFamily="34" charset="0"/>
              </a:rPr>
              <a:t> BGN (National Electric Company – </a:t>
            </a:r>
            <a:r>
              <a:rPr lang="en-US" sz="2000" b="1" i="1" dirty="0">
                <a:latin typeface="Calibri" pitchFamily="34" charset="0"/>
              </a:rPr>
              <a:t>3.5 </a:t>
            </a:r>
            <a:r>
              <a:rPr lang="en-US" sz="2000" b="1" i="1" dirty="0" err="1">
                <a:latin typeface="Calibri" pitchFamily="34" charset="0"/>
              </a:rPr>
              <a:t>bln</a:t>
            </a:r>
            <a:r>
              <a:rPr lang="en-US" sz="2000" b="1" i="1" dirty="0">
                <a:latin typeface="Calibri" pitchFamily="34" charset="0"/>
              </a:rPr>
              <a:t> BGN</a:t>
            </a:r>
            <a:r>
              <a:rPr lang="en-US" sz="2000" dirty="0">
                <a:latin typeface="Calibri" pitchFamily="34" charset="0"/>
              </a:rPr>
              <a:t>, National Railway Company – </a:t>
            </a:r>
            <a:r>
              <a:rPr lang="en-US" sz="2000" dirty="0" smtClean="0">
                <a:latin typeface="Calibri" pitchFamily="34" charset="0"/>
              </a:rPr>
              <a:t>     about </a:t>
            </a:r>
            <a:r>
              <a:rPr lang="en-US" sz="2000" b="1" i="1" dirty="0">
                <a:latin typeface="Calibri" pitchFamily="34" charset="0"/>
              </a:rPr>
              <a:t>2 </a:t>
            </a:r>
            <a:r>
              <a:rPr lang="en-US" sz="2000" b="1" i="1" dirty="0" err="1">
                <a:latin typeface="Calibri" pitchFamily="34" charset="0"/>
              </a:rPr>
              <a:t>bln</a:t>
            </a:r>
            <a:r>
              <a:rPr lang="en-US" sz="2000" b="1" i="1" dirty="0">
                <a:latin typeface="Calibri" pitchFamily="34" charset="0"/>
              </a:rPr>
              <a:t> BGN </a:t>
            </a:r>
            <a:r>
              <a:rPr lang="en-US" sz="2000" dirty="0">
                <a:latin typeface="Calibri" pitchFamily="34" charset="0"/>
              </a:rPr>
              <a:t>and Bulgarian Energy Holding – </a:t>
            </a:r>
            <a:r>
              <a:rPr lang="en-US" sz="2000" b="1" i="1" dirty="0">
                <a:latin typeface="Calibri" pitchFamily="34" charset="0"/>
              </a:rPr>
              <a:t>1.2 </a:t>
            </a:r>
            <a:r>
              <a:rPr lang="en-US" sz="2000" b="1" i="1" dirty="0" err="1">
                <a:latin typeface="Calibri" pitchFamily="34" charset="0"/>
              </a:rPr>
              <a:t>bln</a:t>
            </a:r>
            <a:r>
              <a:rPr lang="en-US" sz="2000" b="1" i="1" dirty="0">
                <a:latin typeface="Calibri" pitchFamily="34" charset="0"/>
              </a:rPr>
              <a:t> BGN</a:t>
            </a:r>
            <a:r>
              <a:rPr lang="en-US" sz="2000" dirty="0">
                <a:latin typeface="Calibri" pitchFamily="34" charset="0"/>
              </a:rPr>
              <a:t>). Almost all </a:t>
            </a:r>
            <a:r>
              <a:rPr lang="en-US" sz="2000" dirty="0" smtClean="0">
                <a:latin typeface="Calibri" pitchFamily="34" charset="0"/>
              </a:rPr>
              <a:t>            companies </a:t>
            </a:r>
            <a:r>
              <a:rPr lang="en-US" sz="2000" dirty="0">
                <a:latin typeface="Calibri" pitchFamily="34" charset="0"/>
              </a:rPr>
              <a:t>in the energy sector are over indebted.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0"/>
            <a:ext cx="8634486" cy="836712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weaknesses of SOEs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Bulgaria: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poor financial and market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performance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289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9828938"/>
              </p:ext>
            </p:extLst>
          </p:nvPr>
        </p:nvGraphicFramePr>
        <p:xfrm>
          <a:off x="395536" y="1628800"/>
          <a:ext cx="7992886" cy="2505881"/>
        </p:xfrm>
        <a:graphic>
          <a:graphicData uri="http://schemas.openxmlformats.org/drawingml/2006/table">
            <a:tbl>
              <a:tblPr/>
              <a:tblGrid>
                <a:gridCol w="2016223"/>
                <a:gridCol w="792088"/>
                <a:gridCol w="792088"/>
                <a:gridCol w="792088"/>
                <a:gridCol w="864096"/>
                <a:gridCol w="760410"/>
                <a:gridCol w="658631"/>
                <a:gridCol w="658631"/>
                <a:gridCol w="658631"/>
              </a:tblGrid>
              <a:tr h="936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Income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form             dividends</a:t>
                      </a:r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bg-BG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</a:t>
                      </a:r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BGN </a:t>
                      </a:r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2014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2013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2012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2011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2010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2009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2008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2007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30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Consolidated fiscal    framework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66,03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511,69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303,28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188,35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170,77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340,01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96,15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161,57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National budget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57,36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502,46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290,24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173,97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156,57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320,76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151,82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0"/>
            <a:ext cx="8634486" cy="836712"/>
          </a:xfrm>
        </p:spPr>
        <p:txBody>
          <a:bodyPr/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weaknesses of SOEs in Bulgaria: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Unpredictability of dividend policy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764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32890</TotalTime>
  <Words>1482</Words>
  <Application>Microsoft Office PowerPoint</Application>
  <PresentationFormat>On-screen Show (4:3)</PresentationFormat>
  <Paragraphs>152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1_Office 테마</vt:lpstr>
      <vt:lpstr>2015/16 Korea-Bulgaria Knowledge Sharing Program    Governance Innovation for SOEs in Bulgaria : Based on Korean Experience  </vt:lpstr>
      <vt:lpstr>Slide 2</vt:lpstr>
      <vt:lpstr>Why state owned enterprise sector is important for Bulgaria</vt:lpstr>
      <vt:lpstr>Why state owned enterprise sector is important for Bulgaria</vt:lpstr>
      <vt:lpstr>Why now we deal with SOEs ?</vt:lpstr>
      <vt:lpstr>The strengths of SOEs in Bulgaria </vt:lpstr>
      <vt:lpstr>The weaknesses of SOEs in Bulgaria: limited information  </vt:lpstr>
      <vt:lpstr>The weaknesses of SOEs in Bulgaria: poor financial and market  performance</vt:lpstr>
      <vt:lpstr>The weaknesses of SOEs in Bulgaria: Unpredictability of dividend policy </vt:lpstr>
      <vt:lpstr>The weaknesses of SOEs in Bulgaria: declining employment  </vt:lpstr>
      <vt:lpstr>Why the current governance system fails ?</vt:lpstr>
      <vt:lpstr>Why the current governance system fails?</vt:lpstr>
      <vt:lpstr>Why the current governance system fails: inefficient internal and external audit  implementation </vt:lpstr>
      <vt:lpstr>Why the current governance system fails: wrong dividend policy  </vt:lpstr>
      <vt:lpstr>Where to find the good practices in SOEs management? </vt:lpstr>
      <vt:lpstr>Where to find the good practices in SOEs management: Why Korean experience </vt:lpstr>
      <vt:lpstr>Is a radical reform needed ? </vt:lpstr>
      <vt:lpstr>Is a radical reform possible? </vt:lpstr>
    </vt:vector>
  </TitlesOfParts>
  <Company>koscom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check</dc:creator>
  <cp:lastModifiedBy>DIMITROV</cp:lastModifiedBy>
  <cp:revision>5962</cp:revision>
  <dcterms:created xsi:type="dcterms:W3CDTF">2009-12-12T07:08:34Z</dcterms:created>
  <dcterms:modified xsi:type="dcterms:W3CDTF">2016-02-24T07:16:03Z</dcterms:modified>
</cp:coreProperties>
</file>