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3" r:id="rId1"/>
  </p:sldMasterIdLst>
  <p:notesMasterIdLst>
    <p:notesMasterId r:id="rId52"/>
  </p:notesMasterIdLst>
  <p:handoutMasterIdLst>
    <p:handoutMasterId r:id="rId53"/>
  </p:handoutMasterIdLst>
  <p:sldIdLst>
    <p:sldId id="1015" r:id="rId2"/>
    <p:sldId id="1080" r:id="rId3"/>
    <p:sldId id="1020" r:id="rId4"/>
    <p:sldId id="1021" r:id="rId5"/>
    <p:sldId id="1022" r:id="rId6"/>
    <p:sldId id="1023" r:id="rId7"/>
    <p:sldId id="1024" r:id="rId8"/>
    <p:sldId id="1026" r:id="rId9"/>
    <p:sldId id="1028" r:id="rId10"/>
    <p:sldId id="1029" r:id="rId11"/>
    <p:sldId id="1035" r:id="rId12"/>
    <p:sldId id="1031" r:id="rId13"/>
    <p:sldId id="1032" r:id="rId14"/>
    <p:sldId id="1034" r:id="rId15"/>
    <p:sldId id="1036" r:id="rId16"/>
    <p:sldId id="1037" r:id="rId17"/>
    <p:sldId id="1038" r:id="rId18"/>
    <p:sldId id="1039" r:id="rId19"/>
    <p:sldId id="1040" r:id="rId20"/>
    <p:sldId id="1041" r:id="rId21"/>
    <p:sldId id="1042" r:id="rId22"/>
    <p:sldId id="1043" r:id="rId23"/>
    <p:sldId id="1044" r:id="rId24"/>
    <p:sldId id="1045" r:id="rId25"/>
    <p:sldId id="1046" r:id="rId26"/>
    <p:sldId id="1047" r:id="rId27"/>
    <p:sldId id="1081" r:id="rId28"/>
    <p:sldId id="1049" r:id="rId29"/>
    <p:sldId id="1050" r:id="rId30"/>
    <p:sldId id="1051" r:id="rId31"/>
    <p:sldId id="1073" r:id="rId32"/>
    <p:sldId id="1072" r:id="rId33"/>
    <p:sldId id="1052" r:id="rId34"/>
    <p:sldId id="1078" r:id="rId35"/>
    <p:sldId id="1054" r:id="rId36"/>
    <p:sldId id="1053" r:id="rId37"/>
    <p:sldId id="1069" r:id="rId38"/>
    <p:sldId id="1055" r:id="rId39"/>
    <p:sldId id="1057" r:id="rId40"/>
    <p:sldId id="1058" r:id="rId41"/>
    <p:sldId id="1059" r:id="rId42"/>
    <p:sldId id="1068" r:id="rId43"/>
    <p:sldId id="1061" r:id="rId44"/>
    <p:sldId id="1060" r:id="rId45"/>
    <p:sldId id="1065" r:id="rId46"/>
    <p:sldId id="1071" r:id="rId47"/>
    <p:sldId id="1066" r:id="rId48"/>
    <p:sldId id="1067" r:id="rId49"/>
    <p:sldId id="1082" r:id="rId50"/>
    <p:sldId id="1079" r:id="rId51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E51E09"/>
    <a:srgbClr val="292929"/>
    <a:srgbClr val="4D4D4D"/>
    <a:srgbClr val="003300"/>
    <a:srgbClr val="015F46"/>
    <a:srgbClr val="FFFF00"/>
    <a:srgbClr val="FF782D"/>
    <a:srgbClr val="F78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 autoAdjust="0"/>
    <p:restoredTop sz="96629" autoAdjust="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50" y="-114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12A56-25AE-44A1-9D67-EF33E10A6C74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424D5C9C-981B-47C0-AA37-2AA4FEA86EB3}">
      <dgm:prSet phldrT="[텍스트]" custT="1"/>
      <dgm:spPr>
        <a:solidFill>
          <a:schemeClr val="accent6"/>
        </a:solidFill>
      </dgm:spPr>
      <dgm:t>
        <a:bodyPr/>
        <a:lstStyle/>
        <a:p>
          <a:pPr latinLnBrk="1">
            <a:lnSpc>
              <a:spcPct val="90000"/>
            </a:lnSpc>
          </a:pPr>
          <a:r>
            <a:rPr lang="en-US" altLang="ko-KR" sz="1800" b="1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SETUP</a:t>
          </a:r>
        </a:p>
        <a:p>
          <a:pPr latinLnBrk="1">
            <a:lnSpc>
              <a:spcPct val="100000"/>
            </a:lnSpc>
          </a:pPr>
          <a:r>
            <a:rPr lang="en-US" altLang="ko-KR" sz="1800" baseline="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performance targets performance indicators</a:t>
          </a:r>
          <a:endParaRPr lang="ko-KR" altLang="en-US" sz="1800" baseline="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3C1215-ED8F-4459-8D0B-698A524CEF05}" type="parTrans" cxnId="{B00871C3-D3E8-422C-8169-E82AD89BC40F}">
      <dgm:prSet/>
      <dgm:spPr/>
      <dgm:t>
        <a:bodyPr/>
        <a:lstStyle/>
        <a:p>
          <a:pPr latinLnBrk="1"/>
          <a:endParaRPr lang="ko-KR" altLang="en-US"/>
        </a:p>
      </dgm:t>
    </dgm:pt>
    <dgm:pt modelId="{CA6183C2-2154-4C64-AF52-3D2477C1E0EF}" type="sibTrans" cxnId="{B00871C3-D3E8-422C-8169-E82AD89BC40F}">
      <dgm:prSet/>
      <dgm:spPr/>
      <dgm:t>
        <a:bodyPr/>
        <a:lstStyle/>
        <a:p>
          <a:pPr latinLnBrk="1"/>
          <a:endParaRPr lang="ko-KR" altLang="en-US"/>
        </a:p>
      </dgm:t>
    </dgm:pt>
    <dgm:pt modelId="{D83ACDBA-B04E-403E-9AB8-725F4336A2E1}">
      <dgm:prSet phldrT="[텍스트]" custT="1"/>
      <dgm:spPr>
        <a:solidFill>
          <a:schemeClr val="accent6"/>
        </a:soli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REPORT</a:t>
          </a:r>
        </a:p>
        <a:p>
          <a:pPr latinLnBrk="1"/>
          <a:r>
            <a:rPr lang="en-US" altLang="ko-KR" sz="18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management performance</a:t>
          </a:r>
          <a:endParaRPr lang="ko-KR" altLang="en-US" sz="180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BA895-D470-4073-A97A-0AB3F3A046EA}" type="parTrans" cxnId="{0E886EA4-A4D9-4977-9537-A6DB0FC19611}">
      <dgm:prSet/>
      <dgm:spPr/>
      <dgm:t>
        <a:bodyPr/>
        <a:lstStyle/>
        <a:p>
          <a:pPr latinLnBrk="1"/>
          <a:endParaRPr lang="ko-KR" altLang="en-US"/>
        </a:p>
      </dgm:t>
    </dgm:pt>
    <dgm:pt modelId="{5FBE2306-C42A-429F-8938-361592A0241C}" type="sibTrans" cxnId="{0E886EA4-A4D9-4977-9537-A6DB0FC19611}">
      <dgm:prSet/>
      <dgm:spPr/>
      <dgm:t>
        <a:bodyPr/>
        <a:lstStyle/>
        <a:p>
          <a:pPr latinLnBrk="1"/>
          <a:endParaRPr lang="ko-KR" altLang="en-US"/>
        </a:p>
      </dgm:t>
    </dgm:pt>
    <dgm:pt modelId="{5C9E6BBC-6E5F-41A7-8D6D-9E1146F349A4}">
      <dgm:prSet phldrT="[텍스트]" custT="1"/>
      <dgm:spPr>
        <a:solidFill>
          <a:schemeClr val="accent6"/>
        </a:solid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EVALUATE</a:t>
          </a:r>
        </a:p>
        <a:p>
          <a:pPr latinLnBrk="1"/>
          <a:r>
            <a:rPr lang="en-US" altLang="ko-KR" sz="18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management performance</a:t>
          </a:r>
          <a:endParaRPr lang="ko-KR" altLang="en-US" sz="180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593AA-EB57-4830-9C91-B8303B897B5F}" type="parTrans" cxnId="{3F1B52BF-7A4F-430A-A8CD-627DCCA67EC9}">
      <dgm:prSet/>
      <dgm:spPr/>
      <dgm:t>
        <a:bodyPr/>
        <a:lstStyle/>
        <a:p>
          <a:pPr latinLnBrk="1"/>
          <a:endParaRPr lang="ko-KR" altLang="en-US"/>
        </a:p>
      </dgm:t>
    </dgm:pt>
    <dgm:pt modelId="{B008CDF1-36B5-435C-BB69-FBF913F15B43}" type="sibTrans" cxnId="{3F1B52BF-7A4F-430A-A8CD-627DCCA67EC9}">
      <dgm:prSet/>
      <dgm:spPr/>
      <dgm:t>
        <a:bodyPr/>
        <a:lstStyle/>
        <a:p>
          <a:pPr latinLnBrk="1"/>
          <a:endParaRPr lang="ko-KR" altLang="en-US"/>
        </a:p>
      </dgm:t>
    </dgm:pt>
    <dgm:pt modelId="{D68325EA-2D81-4C7F-B783-4D91E15A552B}" type="pres">
      <dgm:prSet presAssocID="{E9112A56-25AE-44A1-9D67-EF33E10A6C74}" presName="CompostProcess" presStyleCnt="0">
        <dgm:presLayoutVars>
          <dgm:dir/>
          <dgm:resizeHandles val="exact"/>
        </dgm:presLayoutVars>
      </dgm:prSet>
      <dgm:spPr/>
    </dgm:pt>
    <dgm:pt modelId="{A85535CB-B3F2-4B69-B409-17C439F70ECE}" type="pres">
      <dgm:prSet presAssocID="{E9112A56-25AE-44A1-9D67-EF33E10A6C74}" presName="arrow" presStyleLbl="bgShp" presStyleIdx="0" presStyleCnt="1" custLinFactNeighborX="464" custLinFactNeighborY="-1741"/>
      <dgm:spPr>
        <a:solidFill>
          <a:schemeClr val="accent6"/>
        </a:solidFill>
      </dgm:spPr>
    </dgm:pt>
    <dgm:pt modelId="{273C309B-5410-4796-831B-96E0919F1995}" type="pres">
      <dgm:prSet presAssocID="{E9112A56-25AE-44A1-9D67-EF33E10A6C74}" presName="linearProcess" presStyleCnt="0"/>
      <dgm:spPr/>
    </dgm:pt>
    <dgm:pt modelId="{FC2104A2-8F0B-4D53-8291-B13841F12A2F}" type="pres">
      <dgm:prSet presAssocID="{424D5C9C-981B-47C0-AA37-2AA4FEA86EB3}" presName="textNode" presStyleLbl="node1" presStyleIdx="0" presStyleCnt="3" custLinFactNeighborX="666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4D1635-0355-45C5-8F56-B3D5018E6EC6}" type="pres">
      <dgm:prSet presAssocID="{CA6183C2-2154-4C64-AF52-3D2477C1E0EF}" presName="sibTrans" presStyleCnt="0"/>
      <dgm:spPr/>
    </dgm:pt>
    <dgm:pt modelId="{E5380D50-F7DD-4C1B-9FB3-4D87E019A902}" type="pres">
      <dgm:prSet presAssocID="{D83ACDBA-B04E-403E-9AB8-725F4336A2E1}" presName="textNode" presStyleLbl="node1" presStyleIdx="1" presStyleCnt="3" custLinFactNeighborX="-55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D69CF0-DCDB-43AD-848D-DCD1D0C5EAA2}" type="pres">
      <dgm:prSet presAssocID="{5FBE2306-C42A-429F-8938-361592A0241C}" presName="sibTrans" presStyleCnt="0"/>
      <dgm:spPr/>
    </dgm:pt>
    <dgm:pt modelId="{F0D188D5-394D-44E4-8442-7B4BB1000C3D}" type="pres">
      <dgm:prSet presAssocID="{5C9E6BBC-6E5F-41A7-8D6D-9E1146F349A4}" presName="textNode" presStyleLbl="node1" presStyleIdx="2" presStyleCnt="3" custLinFactNeighborX="-825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2FA8C45-DFDF-45B3-8BAC-3EB1027C1EE6}" type="presOf" srcId="{424D5C9C-981B-47C0-AA37-2AA4FEA86EB3}" destId="{FC2104A2-8F0B-4D53-8291-B13841F12A2F}" srcOrd="0" destOrd="0" presId="urn:microsoft.com/office/officeart/2005/8/layout/hProcess9"/>
    <dgm:cxn modelId="{959A3E94-AB58-4E14-BD89-495FAF56B17A}" type="presOf" srcId="{D83ACDBA-B04E-403E-9AB8-725F4336A2E1}" destId="{E5380D50-F7DD-4C1B-9FB3-4D87E019A902}" srcOrd="0" destOrd="0" presId="urn:microsoft.com/office/officeart/2005/8/layout/hProcess9"/>
    <dgm:cxn modelId="{B00871C3-D3E8-422C-8169-E82AD89BC40F}" srcId="{E9112A56-25AE-44A1-9D67-EF33E10A6C74}" destId="{424D5C9C-981B-47C0-AA37-2AA4FEA86EB3}" srcOrd="0" destOrd="0" parTransId="{943C1215-ED8F-4459-8D0B-698A524CEF05}" sibTransId="{CA6183C2-2154-4C64-AF52-3D2477C1E0EF}"/>
    <dgm:cxn modelId="{3F1B52BF-7A4F-430A-A8CD-627DCCA67EC9}" srcId="{E9112A56-25AE-44A1-9D67-EF33E10A6C74}" destId="{5C9E6BBC-6E5F-41A7-8D6D-9E1146F349A4}" srcOrd="2" destOrd="0" parTransId="{1F0593AA-EB57-4830-9C91-B8303B897B5F}" sibTransId="{B008CDF1-36B5-435C-BB69-FBF913F15B43}"/>
    <dgm:cxn modelId="{71C12896-3123-47FF-AB5F-D2E2DC167F7E}" type="presOf" srcId="{5C9E6BBC-6E5F-41A7-8D6D-9E1146F349A4}" destId="{F0D188D5-394D-44E4-8442-7B4BB1000C3D}" srcOrd="0" destOrd="0" presId="urn:microsoft.com/office/officeart/2005/8/layout/hProcess9"/>
    <dgm:cxn modelId="{14553DE5-C5AD-477D-B587-9714EC8600F1}" type="presOf" srcId="{E9112A56-25AE-44A1-9D67-EF33E10A6C74}" destId="{D68325EA-2D81-4C7F-B783-4D91E15A552B}" srcOrd="0" destOrd="0" presId="urn:microsoft.com/office/officeart/2005/8/layout/hProcess9"/>
    <dgm:cxn modelId="{0E886EA4-A4D9-4977-9537-A6DB0FC19611}" srcId="{E9112A56-25AE-44A1-9D67-EF33E10A6C74}" destId="{D83ACDBA-B04E-403E-9AB8-725F4336A2E1}" srcOrd="1" destOrd="0" parTransId="{81DBA895-D470-4073-A97A-0AB3F3A046EA}" sibTransId="{5FBE2306-C42A-429F-8938-361592A0241C}"/>
    <dgm:cxn modelId="{B9F4B180-DC45-4F70-88BA-5966B8D99F0F}" type="presParOf" srcId="{D68325EA-2D81-4C7F-B783-4D91E15A552B}" destId="{A85535CB-B3F2-4B69-B409-17C439F70ECE}" srcOrd="0" destOrd="0" presId="urn:microsoft.com/office/officeart/2005/8/layout/hProcess9"/>
    <dgm:cxn modelId="{DCFD490A-4A67-4019-9679-439F3329A4AD}" type="presParOf" srcId="{D68325EA-2D81-4C7F-B783-4D91E15A552B}" destId="{273C309B-5410-4796-831B-96E0919F1995}" srcOrd="1" destOrd="0" presId="urn:microsoft.com/office/officeart/2005/8/layout/hProcess9"/>
    <dgm:cxn modelId="{0F0EA7EC-8571-46FC-8FCB-6DDAC4658700}" type="presParOf" srcId="{273C309B-5410-4796-831B-96E0919F1995}" destId="{FC2104A2-8F0B-4D53-8291-B13841F12A2F}" srcOrd="0" destOrd="0" presId="urn:microsoft.com/office/officeart/2005/8/layout/hProcess9"/>
    <dgm:cxn modelId="{B0B97493-9E60-4A6C-8066-78ECAF920FB4}" type="presParOf" srcId="{273C309B-5410-4796-831B-96E0919F1995}" destId="{694D1635-0355-45C5-8F56-B3D5018E6EC6}" srcOrd="1" destOrd="0" presId="urn:microsoft.com/office/officeart/2005/8/layout/hProcess9"/>
    <dgm:cxn modelId="{F572AAC2-8A92-4215-8089-5E082F880836}" type="presParOf" srcId="{273C309B-5410-4796-831B-96E0919F1995}" destId="{E5380D50-F7DD-4C1B-9FB3-4D87E019A902}" srcOrd="2" destOrd="0" presId="urn:microsoft.com/office/officeart/2005/8/layout/hProcess9"/>
    <dgm:cxn modelId="{50384F8A-8D08-424D-9637-A5C1E885518B}" type="presParOf" srcId="{273C309B-5410-4796-831B-96E0919F1995}" destId="{A4D69CF0-DCDB-43AD-848D-DCD1D0C5EAA2}" srcOrd="3" destOrd="0" presId="urn:microsoft.com/office/officeart/2005/8/layout/hProcess9"/>
    <dgm:cxn modelId="{76369F38-3C5F-4211-9904-1B80A5B2797D}" type="presParOf" srcId="{273C309B-5410-4796-831B-96E0919F1995}" destId="{F0D188D5-394D-44E4-8442-7B4BB1000C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535CB-B3F2-4B69-B409-17C439F70ECE}">
      <dsp:nvSpPr>
        <dsp:cNvPr id="0" name=""/>
        <dsp:cNvSpPr/>
      </dsp:nvSpPr>
      <dsp:spPr>
        <a:xfrm>
          <a:off x="716243" y="0"/>
          <a:ext cx="7711888" cy="4104456"/>
        </a:xfrm>
        <a:prstGeom prst="rightArrow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104A2-8F0B-4D53-8291-B13841F12A2F}">
      <dsp:nvSpPr>
        <dsp:cNvPr id="0" name=""/>
        <dsp:cNvSpPr/>
      </dsp:nvSpPr>
      <dsp:spPr>
        <a:xfrm>
          <a:off x="302492" y="1231336"/>
          <a:ext cx="2721843" cy="1641782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SETUP</a:t>
          </a:r>
        </a:p>
        <a:p>
          <a:pPr lvl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performance targets performance indicators</a:t>
          </a:r>
          <a:endParaRPr lang="ko-KR" altLang="en-US" sz="1800" kern="1200" baseline="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637" y="1311481"/>
        <a:ext cx="2561553" cy="1481492"/>
      </dsp:txXfrm>
    </dsp:sp>
    <dsp:sp modelId="{E5380D50-F7DD-4C1B-9FB3-4D87E019A902}">
      <dsp:nvSpPr>
        <dsp:cNvPr id="0" name=""/>
        <dsp:cNvSpPr/>
      </dsp:nvSpPr>
      <dsp:spPr>
        <a:xfrm>
          <a:off x="3150088" y="1231336"/>
          <a:ext cx="2721843" cy="1641782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REPORT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management performance</a:t>
          </a:r>
          <a:endParaRPr lang="ko-KR" altLang="en-US" sz="1800" kern="120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0233" y="1311481"/>
        <a:ext cx="2561553" cy="1481492"/>
      </dsp:txXfrm>
    </dsp:sp>
    <dsp:sp modelId="{F0D188D5-394D-44E4-8442-7B4BB1000C3D}">
      <dsp:nvSpPr>
        <dsp:cNvPr id="0" name=""/>
        <dsp:cNvSpPr/>
      </dsp:nvSpPr>
      <dsp:spPr>
        <a:xfrm>
          <a:off x="5976663" y="1231336"/>
          <a:ext cx="2721843" cy="1641782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EVALUATE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rPr>
            <a:t>management performance</a:t>
          </a:r>
          <a:endParaRPr lang="ko-KR" altLang="en-US" sz="1800" kern="1200" dirty="0">
            <a:solidFill>
              <a:srgbClr val="2A13B7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6808" y="1311481"/>
        <a:ext cx="2561553" cy="148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5" y="8"/>
            <a:ext cx="3076979" cy="512142"/>
          </a:xfrm>
          <a:prstGeom prst="rect">
            <a:avLst/>
          </a:prstGeom>
        </p:spPr>
        <p:txBody>
          <a:bodyPr vert="horz" lIns="95320" tIns="47659" rIns="95320" bIns="47659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683" y="8"/>
            <a:ext cx="3076977" cy="512142"/>
          </a:xfrm>
          <a:prstGeom prst="rect">
            <a:avLst/>
          </a:prstGeom>
        </p:spPr>
        <p:txBody>
          <a:bodyPr vert="horz" lIns="95320" tIns="47659" rIns="95320" bIns="47659" rtlCol="0"/>
          <a:lstStyle>
            <a:lvl1pPr algn="r">
              <a:defRPr sz="1400"/>
            </a:lvl1pPr>
          </a:lstStyle>
          <a:p>
            <a:fld id="{7D1D3CE9-0417-4C0F-9A07-7B8D14992865}" type="datetimeFigureOut">
              <a:rPr lang="ko-KR" altLang="en-US" smtClean="0"/>
              <a:pPr/>
              <a:t>2016-02-18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5" y="9720856"/>
            <a:ext cx="3076979" cy="512141"/>
          </a:xfrm>
          <a:prstGeom prst="rect">
            <a:avLst/>
          </a:prstGeom>
        </p:spPr>
        <p:txBody>
          <a:bodyPr vert="horz" lIns="95320" tIns="47659" rIns="95320" bIns="47659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683" y="9720856"/>
            <a:ext cx="3076977" cy="512141"/>
          </a:xfrm>
          <a:prstGeom prst="rect">
            <a:avLst/>
          </a:prstGeom>
        </p:spPr>
        <p:txBody>
          <a:bodyPr vert="horz" lIns="95320" tIns="47659" rIns="95320" bIns="47659" rtlCol="0" anchor="b"/>
          <a:lstStyle>
            <a:lvl1pPr algn="r">
              <a:defRPr sz="1400"/>
            </a:lvl1pPr>
          </a:lstStyle>
          <a:p>
            <a:fld id="{D5AEB282-7E55-4C2F-BAB6-B90619A7CC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48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5" y="8"/>
            <a:ext cx="3076979" cy="512142"/>
          </a:xfrm>
          <a:prstGeom prst="rect">
            <a:avLst/>
          </a:prstGeom>
        </p:spPr>
        <p:txBody>
          <a:bodyPr vert="horz" lIns="95320" tIns="47659" rIns="95320" bIns="47659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683" y="8"/>
            <a:ext cx="3076977" cy="512142"/>
          </a:xfrm>
          <a:prstGeom prst="rect">
            <a:avLst/>
          </a:prstGeom>
        </p:spPr>
        <p:txBody>
          <a:bodyPr vert="horz" lIns="95320" tIns="47659" rIns="95320" bIns="47659" rtlCol="0"/>
          <a:lstStyle>
            <a:lvl1pPr algn="r">
              <a:defRPr sz="1400"/>
            </a:lvl1pPr>
          </a:lstStyle>
          <a:p>
            <a:fld id="{A04B547F-4776-447B-B580-5976E6686518}" type="datetimeFigureOut">
              <a:rPr lang="ko-KR" altLang="en-US" smtClean="0"/>
              <a:pPr/>
              <a:t>2016-02-18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4663" y="703263"/>
            <a:ext cx="3648075" cy="2735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0" tIns="47659" rIns="95320" bIns="4765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454139" y="3638968"/>
            <a:ext cx="6109282" cy="5747568"/>
          </a:xfrm>
          <a:prstGeom prst="rect">
            <a:avLst/>
          </a:prstGeom>
        </p:spPr>
        <p:txBody>
          <a:bodyPr vert="horz" lIns="95320" tIns="47659" rIns="95320" bIns="47659" rtlCol="0">
            <a:noAutofit/>
          </a:bodyPr>
          <a:lstStyle/>
          <a:p>
            <a:pPr lvl="0"/>
            <a:endParaRPr lang="en-US" altLang="ko-KR" dirty="0" smtClean="0"/>
          </a:p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5" y="9720856"/>
            <a:ext cx="3076979" cy="512141"/>
          </a:xfrm>
          <a:prstGeom prst="rect">
            <a:avLst/>
          </a:prstGeom>
        </p:spPr>
        <p:txBody>
          <a:bodyPr vert="horz" lIns="95320" tIns="47659" rIns="95320" bIns="47659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522415" y="706484"/>
            <a:ext cx="3076977" cy="512141"/>
          </a:xfrm>
          <a:prstGeom prst="rect">
            <a:avLst/>
          </a:prstGeom>
        </p:spPr>
        <p:txBody>
          <a:bodyPr vert="horz" lIns="95320" tIns="47659" rIns="95320" bIns="47659" rtlCol="0" anchor="b"/>
          <a:lstStyle>
            <a:lvl1pPr algn="r">
              <a:defRPr sz="2500" b="1"/>
            </a:lvl1pPr>
          </a:lstStyle>
          <a:p>
            <a:fld id="{E1540905-E7BF-42C0-B4F2-08D7B1462C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7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13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170094B-E871-4C6C-A23F-37957869C310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8226" indent="-29522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82497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55496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28495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85622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2747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99873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57000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FE15306-9806-4F79-9A38-FA4E36812EF7}" type="slidenum">
              <a:rPr lang="en-US" altLang="ko-KR" sz="1300">
                <a:latin typeface="굴림" pitchFamily="50" charset="-127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ko-KR" sz="1300">
              <a:latin typeface="굴림" pitchFamily="50" charset="-127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CFD96-EF7D-4072-9766-89516A7498D3}" type="slidenum">
              <a:rPr lang="en-US" altLang="ko-KR">
                <a:latin typeface="굴림" pitchFamily="50" charset="-127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>
              <a:latin typeface="굴림" pitchFamily="50" charset="-127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9687" cy="3840163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4501" tIns="47245" rIns="94501" bIns="47245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49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54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365C702E-81AF-4A75-ACA4-DE84CA7F8F34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8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8226" indent="-29522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82497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55496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28495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85622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2747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99873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57000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D9D3645E-F088-40A5-AB3C-619850A2EF84}" type="slidenum">
              <a:rPr lang="en-US" altLang="ko-KR" sz="1300">
                <a:latin typeface="굴림" pitchFamily="50" charset="-127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ko-KR" sz="1300">
              <a:latin typeface="굴림" pitchFamily="50" charset="-127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112757-477F-4EE7-83F6-6B785A2F2A37}" type="slidenum">
              <a:rPr lang="en-US" altLang="ko-KR">
                <a:latin typeface="굴림" pitchFamily="50" charset="-127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ko-KR">
              <a:latin typeface="굴림" pitchFamily="50" charset="-127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9687" cy="3840163"/>
          </a:xfrm>
          <a:ln/>
        </p:spPr>
      </p:sp>
      <p:sp>
        <p:nvSpPr>
          <p:cNvPr id="1464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/>
          <a:lstStyle/>
          <a:p>
            <a:pPr eaLnBrk="1" hangingPunct="1"/>
            <a:endParaRPr lang="en-US" altLang="ko-KR" smtClean="0">
              <a:solidFill>
                <a:srgbClr val="000000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002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7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8640CBE-4E3B-4628-9B31-FB618B6F6512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2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84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0C733631-9040-45B8-9032-551C5ACB6678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6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95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9F5236C0-62F6-450F-85B6-5F204353E111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5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8226" indent="-29522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82497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55496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28495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85622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2747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99873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57000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2A8F0DFC-7D93-45CD-8016-5D75B2140D41}" type="slidenum">
              <a:rPr lang="en-US" altLang="ko-KR" sz="1300">
                <a:latin typeface="굴림" pitchFamily="50" charset="-127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ko-KR" sz="1300">
              <a:latin typeface="굴림" pitchFamily="50" charset="-127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651089-B176-4DDE-8519-E5BC92663066}" type="slidenum">
              <a:rPr lang="en-US" altLang="ko-KR">
                <a:latin typeface="굴림" pitchFamily="50" charset="-127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ko-KR">
              <a:latin typeface="굴림" pitchFamily="50" charset="-127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9687" cy="3840163"/>
          </a:xfrm>
          <a:ln/>
        </p:spPr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4501" tIns="47245" rIns="94501" bIns="47245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054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C770767D-AFA4-4AF3-A228-936465E13B0B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9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2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2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4FC7634-EAC8-4C74-8E83-85E5387F45B6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4"/>
            <a:ext cx="52070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66947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AD98E6E9-942D-455E-8FA8-8D78273D07F8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8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8226" indent="-29522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82497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55496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28495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85622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2747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99873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57000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BCB63CDE-C8DF-4F34-98F1-6E0452DB88F6}" type="slidenum">
              <a:rPr lang="en-US" altLang="ko-KR" sz="1300">
                <a:latin typeface="굴림" pitchFamily="50" charset="-127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ko-KR" sz="1300">
              <a:latin typeface="굴림" pitchFamily="50" charset="-127"/>
            </a:endParaRPr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8C64A-8F1F-4548-B85A-3268B35F77D2}" type="slidenum">
              <a:rPr lang="en-US" altLang="ko-KR">
                <a:latin typeface="굴림" pitchFamily="50" charset="-127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ko-KR">
              <a:latin typeface="굴림" pitchFamily="50" charset="-127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9687" cy="3840163"/>
          </a:xfrm>
          <a:ln/>
        </p:spPr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4501" tIns="47245" rIns="94501" bIns="47245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8017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5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56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8D496B7-1992-4FAA-AECE-17330D0D09C2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3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8226" indent="-29522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82497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55496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128495" indent="-23649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85622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3042747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99873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957000" indent="-23649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2A8F1B4C-69A0-48C6-8F7E-49512C74CAC7}" type="slidenum">
              <a:rPr lang="en-US" altLang="ko-KR" sz="1300">
                <a:latin typeface="굴림" pitchFamily="50" charset="-127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ko-KR" sz="1300">
              <a:latin typeface="굴림" pitchFamily="50" charset="-127"/>
            </a:endParaRPr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01" tIns="47245" rIns="94501" bIns="4724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E2C5B7-A71C-4C6C-A6FC-1E5B63C07153}" type="slidenum">
              <a:rPr lang="en-US" altLang="ko-KR">
                <a:latin typeface="굴림" pitchFamily="50" charset="-127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ko-KR">
              <a:latin typeface="굴림" pitchFamily="50" charset="-127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9687" cy="3840163"/>
          </a:xfrm>
          <a:ln/>
        </p:spPr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4501" tIns="47245" rIns="94501" bIns="47245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548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91" tIns="49440" rIns="98891" bIns="4944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27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8100" cy="38385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8891" tIns="49440" rIns="98891" bIns="49440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156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019DBA51-CC55-4CE9-9B42-0ED937847AFB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91" tIns="49440" rIns="98891" bIns="4944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40CEBD-A938-4C17-AFF6-9435F9EAC8C9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28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8100" cy="38385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8891" tIns="49440" rIns="98891" bIns="49440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0357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9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035B1668-4CE2-4F83-84DA-A81AF957FE86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4663" y="703263"/>
            <a:ext cx="3648075" cy="2735262"/>
          </a:xfrm>
          <a:ln/>
        </p:spPr>
      </p:sp>
      <p:sp>
        <p:nvSpPr>
          <p:cNvPr id="171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171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8D5D7956-98BB-46BA-B0DA-2049E303085C}" type="slidenum">
              <a:rPr lang="ko-KR" altLang="en-US" sz="1300"/>
              <a:pPr eaLnBrk="1" hangingPunct="1">
                <a:spcBef>
                  <a:spcPct val="0"/>
                </a:spcBef>
              </a:pPr>
              <a:t>34</a:t>
            </a:fld>
            <a:endParaRPr lang="ko-KR" altLang="en-US" sz="1300"/>
          </a:p>
        </p:txBody>
      </p:sp>
    </p:spTree>
    <p:extLst>
      <p:ext uri="{BB962C8B-B14F-4D97-AF65-F5344CB8AC3E}">
        <p14:creationId xmlns:p14="http://schemas.microsoft.com/office/powerpoint/2010/main" val="2684085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0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0D2CC4C9-9F2F-4B5A-998F-AA5967385FE3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6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1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960A55-7209-4231-BF2E-F3E7C84D8475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7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91" tIns="49440" rIns="98891" bIns="4944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8100" cy="38385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8891" tIns="49440" rIns="98891" bIns="49440"/>
          <a:lstStyle/>
          <a:p>
            <a:pPr eaLnBrk="1" hangingPunct="1">
              <a:defRPr/>
            </a:pPr>
            <a:endParaRPr lang="en-US" altLang="ko-KR" sz="17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019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2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E952FB47-0766-489B-AEB0-DC6A54CECBD3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94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3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E6B3A72E-E98C-4490-A8DC-8AF1C6A91B4D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92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4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4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645A216-7882-458D-9DD9-C8CD2E978213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71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6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6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3FD53A2-94B1-4E80-BAC6-5AC292DA917E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23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7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97EDF8F2-BF5B-4362-AABF-12609716D0B7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63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6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6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3FD53A2-94B1-4E80-BAC6-5AC292DA917E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55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69B015F-CE4E-404A-B799-2BDCC254BE32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1341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ACF1402-95CA-471F-9BB7-9CA8D8357916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135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3ED9FFC2-50E4-4FEB-8D32-CD1BA64887DE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8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B2862716-C031-42E4-BAE1-7A99FC399691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4017963" y="9721851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91" tIns="49440" rIns="98891" bIns="4944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A2F595-E9CC-46B2-AF9F-DBE5DDD2D34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68350"/>
            <a:ext cx="5118100" cy="3838575"/>
          </a:xfrm>
          <a:ln/>
        </p:spPr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91" tIns="49440" rIns="98891" bIns="49440"/>
          <a:lstStyle/>
          <a:p>
            <a:pPr eaLnBrk="1" hangingPunct="1"/>
            <a:endParaRPr lang="en-US" altLang="ko-KR" smtClean="0">
              <a:solidFill>
                <a:srgbClr val="000000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936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E8AFFC16-8162-4E5D-96E2-6FA235EA6784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43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1A6CFDEA-3588-4A1D-81FA-2FF698F2F138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3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0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830" indent="-285704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2816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99943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068" indent="-2285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19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321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8447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5574" indent="-2285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5442E2D5-EFC7-43EE-9F57-F095F5703AB9}" type="slidenum">
              <a:rPr lang="ko-KR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ko-KR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6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배경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 userDrawn="1"/>
        </p:nvCxnSpPr>
        <p:spPr>
          <a:xfrm>
            <a:off x="4427538" y="3429000"/>
            <a:ext cx="4733925" cy="0"/>
          </a:xfrm>
          <a:prstGeom prst="line">
            <a:avLst/>
          </a:prstGeom>
          <a:ln w="76200">
            <a:solidFill>
              <a:srgbClr val="005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15" descr="KSP풀네임조합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49275"/>
            <a:ext cx="1722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32448" y="2797548"/>
            <a:ext cx="4716000" cy="607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4620" y="3867150"/>
            <a:ext cx="4716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6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ppt속지상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1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6016" y="1988840"/>
            <a:ext cx="3528392" cy="346050"/>
          </a:xfrm>
          <a:prstGeom prst="rect">
            <a:avLst/>
          </a:prstGeom>
        </p:spPr>
        <p:txBody>
          <a:bodyPr/>
          <a:lstStyle>
            <a:lvl1pPr algn="l">
              <a:defRPr sz="2000" b="1" spc="30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99992" y="2780927"/>
            <a:ext cx="3816424" cy="3660601"/>
          </a:xfrm>
          <a:prstGeom prst="rect">
            <a:avLst/>
          </a:prstGeom>
          <a:ln>
            <a:noFill/>
            <a:prstDash val="lgDash"/>
          </a:ln>
        </p:spPr>
        <p:txBody>
          <a:bodyPr/>
          <a:lstStyle>
            <a:lvl1pPr marL="360000" indent="36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+mj-lt"/>
              <a:buAutoNum type="romanUcPeriod"/>
              <a:defRPr sz="2000" b="1">
                <a:solidFill>
                  <a:srgbClr val="0070C0"/>
                </a:solidFill>
              </a:defRPr>
            </a:lvl1pPr>
            <a:lvl2pPr marL="360000" indent="360000">
              <a:lnSpc>
                <a:spcPct val="120000"/>
              </a:lnSpc>
              <a:buClr>
                <a:srgbClr val="0070C0"/>
              </a:buClr>
              <a:buSzPct val="7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60000" indent="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None/>
              <a:defRPr sz="1600" spc="-150"/>
            </a:lvl3pPr>
            <a:lvl4pPr marL="360000" indent="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None/>
              <a:defRPr sz="1600" spc="-150"/>
            </a:lvl4pPr>
            <a:lvl5pPr marL="540000" indent="180000">
              <a:lnSpc>
                <a:spcPct val="120000"/>
              </a:lnSpc>
              <a:buClr>
                <a:srgbClr val="0070C0"/>
              </a:buClr>
              <a:buSzPct val="50000"/>
              <a:buFont typeface="Wingdings" pitchFamily="2" charset="2"/>
              <a:buChar char="l"/>
              <a:defRPr sz="1600" b="0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187CB-D2A0-4CB0-AAEB-E08C0D1499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03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995" y="1052736"/>
            <a:ext cx="8640960" cy="51125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txBody>
          <a:bodyPr/>
          <a:lstStyle>
            <a:lvl1pPr marL="180000" indent="18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맑은 고딕" pitchFamily="50" charset="-127"/>
              <a:buChar char="▶"/>
              <a:defRPr sz="1200"/>
            </a:lvl1pPr>
            <a:lvl2pPr marL="252000" indent="180000">
              <a:lnSpc>
                <a:spcPct val="120000"/>
              </a:lnSpc>
              <a:buClr>
                <a:srgbClr val="0070C0"/>
              </a:buClr>
              <a:buSzPct val="70000"/>
              <a:buFont typeface="맑은 고딕" pitchFamily="50" charset="-127"/>
              <a:buChar char="▷"/>
              <a:defRPr sz="1200"/>
            </a:lvl2pPr>
            <a:lvl3pPr marL="360000" indent="18000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Char char="▶"/>
              <a:defRPr sz="1200" b="1" spc="0"/>
            </a:lvl3pPr>
            <a:lvl4pPr marL="468000" indent="18000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Char char="▷"/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540000" indent="180000">
              <a:lnSpc>
                <a:spcPct val="120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  <a:defRPr sz="1200" spc="-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3978" y="331788"/>
            <a:ext cx="4386014" cy="346050"/>
          </a:xfrm>
          <a:prstGeom prst="rect">
            <a:avLst/>
          </a:prstGeom>
        </p:spPr>
        <p:txBody>
          <a:bodyPr/>
          <a:lstStyle>
            <a:lvl1pPr algn="l">
              <a:defRPr sz="1600" b="1" spc="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DEC2FE-B0DB-4456-877E-D7AACC38A9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39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8628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20000">
                <a:schemeClr val="bg1"/>
              </a:gs>
              <a:gs pos="50000">
                <a:schemeClr val="bg1"/>
              </a:gs>
              <a:gs pos="63000">
                <a:schemeClr val="bg1"/>
              </a:gs>
              <a:gs pos="95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pc="-15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01114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47936" y="63577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</a:rPr>
              <a:t>Practice and Plan of Financing Innovation for Creative Finance Activation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12976"/>
            <a:ext cx="146568" cy="36724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916832"/>
            <a:ext cx="146568" cy="19874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3904297"/>
            <a:ext cx="7668344" cy="0"/>
          </a:xfrm>
          <a:prstGeom prst="line">
            <a:avLst/>
          </a:prstGeom>
          <a:ln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5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Risingdream\Pictures\121f47_6ee7ddc1c5fa460983336fcaf7ec8494_png_srz_1185_905_85_22_0_50_1_20_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01" t="97" r="-9231" b="40986"/>
          <a:stretch/>
        </p:blipFill>
        <p:spPr bwMode="auto">
          <a:xfrm>
            <a:off x="4947408" y="5509502"/>
            <a:ext cx="4499928" cy="13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 txBox="1">
            <a:spLocks/>
          </p:cNvSpPr>
          <p:nvPr userDrawn="1"/>
        </p:nvSpPr>
        <p:spPr>
          <a:xfrm>
            <a:off x="234504" y="6356350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AA355-F848-4121-921E-58CC0DD21412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756D-56F1-41F9-B1D5-C63A28D8DD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464538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8" descr="ppt속지상부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19475" y="65373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C0"/>
                </a:solidFill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5ABBD-4B6A-48A4-8ECE-02522B80636C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49238" y="6353175"/>
            <a:ext cx="8891587" cy="0"/>
          </a:xfrm>
          <a:prstGeom prst="line">
            <a:avLst/>
          </a:prstGeom>
          <a:ln w="381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그림 11" descr="좌우조합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432550"/>
            <a:ext cx="700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그림 12" descr="기획재정부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484938"/>
            <a:ext cx="6715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그림 14" descr="kdi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24625"/>
            <a:ext cx="889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o.go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부제목 2"/>
          <p:cNvSpPr>
            <a:spLocks noGrp="1"/>
          </p:cNvSpPr>
          <p:nvPr>
            <p:ph type="subTitle" idx="1"/>
          </p:nvPr>
        </p:nvSpPr>
        <p:spPr bwMode="auto">
          <a:xfrm>
            <a:off x="1468104" y="5885656"/>
            <a:ext cx="6192663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Ministry </a:t>
            </a:r>
            <a:r>
              <a:rPr lang="en-US" altLang="ko-KR" sz="1300" b="1" dirty="0">
                <a:latin typeface="Trebuchet MS" pitchFamily="34" charset="0"/>
              </a:rPr>
              <a:t>of Strategy and Finance of Korea</a:t>
            </a: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Korea Development Institute (KDI)</a:t>
            </a:r>
            <a:endParaRPr lang="en-US" altLang="ko-KR" sz="1300" b="1" dirty="0">
              <a:latin typeface="Trebuchet MS" pitchFamily="34" charset="0"/>
            </a:endParaRP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Economic Research Institute at Bulgarian Academy of Sciences</a:t>
            </a:r>
            <a:endParaRPr lang="ko-KR" altLang="en-US" sz="1300" b="1" dirty="0" smtClean="0">
              <a:latin typeface="Trebuchet MS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7096" y="1772816"/>
            <a:ext cx="8712968" cy="16316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latin typeface="Trebuchet MS" pitchFamily="34" charset="0"/>
              </a:rPr>
              <a:t>2015/16 Korea-Bulgaria Knowledge </a:t>
            </a:r>
            <a:r>
              <a:rPr lang="en-US" altLang="ko-KR" dirty="0">
                <a:latin typeface="Trebuchet MS" pitchFamily="34" charset="0"/>
              </a:rPr>
              <a:t>Sharing Program </a:t>
            </a:r>
            <a:r>
              <a:rPr lang="en-US" altLang="ko-KR" dirty="0" smtClean="0">
                <a:latin typeface="Trebuchet MS" pitchFamily="34" charset="0"/>
              </a:rPr>
              <a:t/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dirty="0" smtClean="0">
                <a:latin typeface="Trebuchet MS" pitchFamily="34" charset="0"/>
              </a:rPr>
              <a:t> </a:t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sz="2700" dirty="0" smtClean="0">
                <a:latin typeface="Trebuchet MS" pitchFamily="34" charset="0"/>
              </a:rPr>
              <a:t>Governance Innovation for SOEs in Bulgaria</a:t>
            </a:r>
            <a:br>
              <a:rPr lang="en-US" altLang="ko-KR" sz="2700" dirty="0" smtClean="0">
                <a:latin typeface="Trebuchet MS" pitchFamily="34" charset="0"/>
              </a:rPr>
            </a:br>
            <a:r>
              <a:rPr lang="en-US" altLang="ko-KR" sz="2700" dirty="0" smtClean="0">
                <a:latin typeface="Trebuchet MS" pitchFamily="34" charset="0"/>
              </a:rPr>
              <a:t>: Based on Korean Experience</a:t>
            </a:r>
            <a:r>
              <a:rPr lang="en-US" altLang="ko-KR" dirty="0" smtClean="0">
                <a:latin typeface="Trebuchet MS" pitchFamily="34" charset="0"/>
              </a:rPr>
              <a:t/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dirty="0" smtClean="0">
                <a:latin typeface="Trebuchet MS" pitchFamily="34" charset="0"/>
              </a:rPr>
              <a:t/>
            </a:r>
            <a:br>
              <a:rPr lang="en-US" altLang="ko-KR" dirty="0" smtClean="0">
                <a:latin typeface="Trebuchet MS" pitchFamily="34" charset="0"/>
              </a:rPr>
            </a:br>
            <a:endParaRPr lang="ko-KR" altLang="en-US" sz="2200" dirty="0">
              <a:latin typeface="Trebuchet MS" pitchFamily="34" charset="0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gray">
          <a:xfrm>
            <a:off x="1555068" y="3969073"/>
            <a:ext cx="6030804" cy="1188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en-US" altLang="ko-KR" sz="20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Jin Park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ko-KR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KDI School of Public Policy and Management</a:t>
            </a:r>
          </a:p>
          <a:p>
            <a:pPr algn="ctr">
              <a:spcAft>
                <a:spcPts val="0"/>
              </a:spcAft>
              <a:defRPr/>
            </a:pPr>
            <a:endParaRPr lang="en-US" altLang="ko-KR" b="1" kern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나눔고딕 ExtraBold" pitchFamily="50" charset="-127"/>
              <a:cs typeface="Arial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ko-KR" sz="13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Feb. 24, 2016</a:t>
            </a: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Overall Governance for SOEs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05190"/>
              </p:ext>
            </p:extLst>
          </p:nvPr>
        </p:nvGraphicFramePr>
        <p:xfrm>
          <a:off x="107505" y="1052670"/>
          <a:ext cx="8851566" cy="431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3677902"/>
                <a:gridCol w="3949529"/>
              </a:tblGrid>
              <a:tr h="42418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</a:tr>
              <a:tr h="87381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Centralized</a:t>
                      </a:r>
                      <a:r>
                        <a:rPr lang="en-US" altLang="ko-KR" sz="1800" b="1" baseline="0" dirty="0" smtClean="0"/>
                        <a:t> system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Decentralized system by each ministry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</a:tr>
              <a:tr h="8620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Tighter</a:t>
                      </a:r>
                      <a:r>
                        <a:rPr lang="en-US" altLang="ko-KR" sz="1800" b="1" baseline="0" dirty="0" smtClean="0"/>
                        <a:t> and m</a:t>
                      </a:r>
                      <a:r>
                        <a:rPr lang="en-US" altLang="ko-KR" sz="1800" b="1" dirty="0" smtClean="0"/>
                        <a:t>ore efficient management</a:t>
                      </a:r>
                    </a:p>
                    <a:p>
                      <a:pPr latinLnBrk="1"/>
                      <a:r>
                        <a:rPr lang="en-US" altLang="ko-KR" sz="1800" b="1" dirty="0" smtClean="0"/>
                        <a:t>Better</a:t>
                      </a:r>
                      <a:r>
                        <a:rPr lang="en-US" altLang="ko-KR" sz="1800" b="1" baseline="0" dirty="0" smtClean="0"/>
                        <a:t> for privatization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Flexible</a:t>
                      </a:r>
                      <a:r>
                        <a:rPr lang="en-US" altLang="ko-KR" sz="1800" b="1" baseline="0" dirty="0" smtClean="0"/>
                        <a:t> management for each SOE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</a:tr>
              <a:tr h="8620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Conflict</a:t>
                      </a:r>
                      <a:r>
                        <a:rPr lang="en-US" altLang="ko-KR" sz="1800" b="1" baseline="0" dirty="0" smtClean="0"/>
                        <a:t> between the central agency</a:t>
                      </a:r>
                    </a:p>
                    <a:p>
                      <a:pPr latinLnBrk="1"/>
                      <a:r>
                        <a:rPr lang="en-US" altLang="ko-KR" sz="1800" b="1" baseline="0" dirty="0" smtClean="0"/>
                        <a:t>and the line ministries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Collusion b/w the ministry and SOE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</a:tr>
              <a:tr h="11207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Traditionally</a:t>
                      </a:r>
                      <a:r>
                        <a:rPr lang="en-US" altLang="ko-KR" sz="1800" b="1" baseline="0" dirty="0" smtClean="0"/>
                        <a:t> strong central planning agency during economic development</a:t>
                      </a:r>
                    </a:p>
                    <a:p>
                      <a:pPr latinLnBrk="1"/>
                      <a:r>
                        <a:rPr lang="en-US" altLang="ko-KR" sz="1800" b="1" baseline="0" dirty="0" smtClean="0"/>
                        <a:t>(EPB &gt;&gt; BFE &gt;&gt; MPB &gt;&gt; MOSF)</a:t>
                      </a:r>
                    </a:p>
                    <a:p>
                      <a:pPr latinLnBrk="1"/>
                      <a:r>
                        <a:rPr lang="en-US" altLang="ko-KR" sz="1800" b="1" dirty="0" smtClean="0"/>
                        <a:t>Historically, there has been one shareholder</a:t>
                      </a:r>
                      <a:r>
                        <a:rPr lang="en-US" altLang="ko-KR" sz="1800" b="1" baseline="0" dirty="0" smtClean="0"/>
                        <a:t> ministry.</a:t>
                      </a:r>
                      <a:endParaRPr lang="ko-KR" altLang="en-US" sz="1800" b="1" dirty="0"/>
                    </a:p>
                  </a:txBody>
                  <a:tcPr marL="84403" marR="84403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87244" y="5445224"/>
            <a:ext cx="8345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Proposal for Bulgaria is underlined option.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Composition of Management Committee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81871"/>
              </p:ext>
            </p:extLst>
          </p:nvPr>
        </p:nvGraphicFramePr>
        <p:xfrm>
          <a:off x="383931" y="1196976"/>
          <a:ext cx="8508022" cy="510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3156747"/>
                <a:gridCol w="4187542"/>
              </a:tblGrid>
              <a:tr h="689815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8" marB="45718"/>
                </a:tc>
              </a:tr>
              <a:tr h="118871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All government officials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Government officials +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Experts</a:t>
                      </a:r>
                      <a:r>
                        <a:rPr lang="en-US" altLang="ko-KR" sz="1800" baseline="0" dirty="0" smtClean="0"/>
                        <a:t> in the private sector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(professors, public accountants, lawyers)</a:t>
                      </a:r>
                      <a:endParaRPr lang="en-US" altLang="ko-KR" sz="1800" dirty="0" smtClean="0"/>
                    </a:p>
                    <a:p>
                      <a:pPr latinLnBrk="1"/>
                      <a:endParaRPr lang="ko-KR" altLang="en-US" sz="1800" dirty="0"/>
                    </a:p>
                  </a:txBody>
                  <a:tcPr marL="84403" marR="84403" marT="45718" marB="45718"/>
                </a:tc>
              </a:tr>
              <a:tr h="8640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Confidentiality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More</a:t>
                      </a:r>
                      <a:r>
                        <a:rPr lang="en-US" altLang="ko-KR" sz="1800" baseline="0" dirty="0" smtClean="0"/>
                        <a:t> transparency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Use of expertise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</a:tr>
              <a:tr h="936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Collusion</a:t>
                      </a:r>
                      <a:r>
                        <a:rPr lang="en-US" altLang="ko-KR" sz="1800" baseline="0" dirty="0" smtClean="0"/>
                        <a:t> between ministries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Less transparency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Sometimes the government cannot control the outcome</a:t>
                      </a:r>
                      <a:r>
                        <a:rPr lang="en-US" altLang="ko-KR" sz="1800" baseline="0" dirty="0" smtClean="0"/>
                        <a:t> of the meeting.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</a:tr>
              <a:tr h="11520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8" marB="45718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2.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The experts may</a:t>
                      </a:r>
                      <a:r>
                        <a:rPr lang="en-US" altLang="ko-KR" sz="1800" baseline="0" dirty="0" smtClean="0"/>
                        <a:t> not be fully autonomous when there is a pressure.</a:t>
                      </a:r>
                      <a:endParaRPr lang="en-US" altLang="ko-KR" sz="1800" dirty="0" smtClean="0"/>
                    </a:p>
                    <a:p>
                      <a:pPr latinLnBrk="1"/>
                      <a:r>
                        <a:rPr lang="en-US" altLang="ko-KR" sz="1800" dirty="0" smtClean="0"/>
                        <a:t>Labor</a:t>
                      </a:r>
                      <a:r>
                        <a:rPr lang="en-US" altLang="ko-KR" sz="1800" baseline="0" dirty="0" smtClean="0"/>
                        <a:t> union’s participation is an issue now.</a:t>
                      </a:r>
                      <a:endParaRPr lang="ko-KR" altLang="en-US" sz="1800" dirty="0"/>
                    </a:p>
                  </a:txBody>
                  <a:tcPr marL="84403" marR="84403" marT="45718" marB="4571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3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should be the central agency?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75685"/>
              </p:ext>
            </p:extLst>
          </p:nvPr>
        </p:nvGraphicFramePr>
        <p:xfrm>
          <a:off x="114094" y="1052514"/>
          <a:ext cx="8922402" cy="485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3"/>
                <a:gridCol w="3012812"/>
                <a:gridCol w="2603812"/>
                <a:gridCol w="3024335"/>
              </a:tblGrid>
              <a:tr h="50407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u="none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/>
                </a:tc>
              </a:tr>
              <a:tr h="1038383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A</a:t>
                      </a:r>
                      <a:r>
                        <a:rPr lang="en-US" altLang="ko-KR" sz="1800" b="1" baseline="0" dirty="0" smtClean="0"/>
                        <a:t> budget ministry</a:t>
                      </a:r>
                      <a:endParaRPr lang="ko-KR" altLang="en-US" sz="18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A ministry in charge</a:t>
                      </a:r>
                      <a:r>
                        <a:rPr lang="en-US" altLang="ko-KR" sz="1800" b="1" baseline="0" dirty="0" smtClean="0"/>
                        <a:t> of economic policy</a:t>
                      </a:r>
                      <a:endParaRPr lang="ko-KR" altLang="en-US" sz="18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An independent Coordination Committee with its own secretariat</a:t>
                      </a:r>
                      <a:endParaRPr lang="ko-KR" altLang="en-US" sz="1800" b="1" dirty="0"/>
                    </a:p>
                  </a:txBody>
                  <a:tcPr marL="84402" marR="84402"/>
                </a:tc>
              </a:tr>
              <a:tr h="9144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baseline="0" dirty="0" smtClean="0"/>
                        <a:t>effective control thru budget</a:t>
                      </a:r>
                      <a:endParaRPr lang="ko-KR" altLang="en-US" sz="18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 smtClean="0"/>
                        <a:t>More knowledge on SOEs</a:t>
                      </a:r>
                    </a:p>
                    <a:p>
                      <a:pPr latinLnBrk="1"/>
                      <a:endParaRPr lang="ko-KR" altLang="en-US" sz="18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Broader</a:t>
                      </a:r>
                      <a:r>
                        <a:rPr lang="en-US" altLang="ko-KR" sz="1800" b="1" baseline="0" dirty="0" smtClean="0"/>
                        <a:t> perspective</a:t>
                      </a:r>
                    </a:p>
                    <a:p>
                      <a:pPr latinLnBrk="1"/>
                      <a:r>
                        <a:rPr lang="en-US" altLang="ko-KR" sz="1800" b="1" baseline="0" dirty="0" smtClean="0"/>
                        <a:t>Higher neutrality </a:t>
                      </a:r>
                      <a:endParaRPr lang="ko-KR" altLang="en-US" sz="1800" b="1" dirty="0"/>
                    </a:p>
                  </a:txBody>
                  <a:tcPr marL="84402" marR="84402"/>
                </a:tc>
              </a:tr>
              <a:tr h="936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baseline="0" dirty="0" smtClean="0"/>
                        <a:t>May increase debt of SOE to save national budget</a:t>
                      </a:r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baseline="0" dirty="0" smtClean="0"/>
                        <a:t>May have too many SOEs (neutrality issue)</a:t>
                      </a:r>
                    </a:p>
                  </a:txBody>
                  <a:tcPr marL="84402" marR="84402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Less</a:t>
                      </a:r>
                      <a:r>
                        <a:rPr lang="en-US" altLang="ko-KR" sz="1800" b="1" baseline="0" dirty="0" smtClean="0"/>
                        <a:t> knowledge on each SOE</a:t>
                      </a:r>
                      <a:endParaRPr lang="ko-KR" altLang="en-US" sz="1800" b="1" dirty="0"/>
                    </a:p>
                  </a:txBody>
                  <a:tcPr marL="84402" marR="84402"/>
                </a:tc>
              </a:tr>
              <a:tr h="146312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Option 1 (Ministry</a:t>
                      </a:r>
                      <a:r>
                        <a:rPr lang="en-US" altLang="ko-KR" sz="1800" b="1" baseline="0" dirty="0" smtClean="0"/>
                        <a:t> of Strategy and Finance, MOSF) in Korea</a:t>
                      </a:r>
                    </a:p>
                    <a:p>
                      <a:pPr latinLnBrk="1"/>
                      <a:r>
                        <a:rPr lang="en-US" altLang="ko-KR" sz="1800" b="1" baseline="0" dirty="0" smtClean="0"/>
                        <a:t>MOSF = Ministry of Planning and Budget + Ministry of Finance and Economy</a:t>
                      </a:r>
                    </a:p>
                  </a:txBody>
                  <a:tcPr marL="84402" marR="84402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Coverage of central governance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02694"/>
              </p:ext>
            </p:extLst>
          </p:nvPr>
        </p:nvGraphicFramePr>
        <p:xfrm>
          <a:off x="107504" y="1196975"/>
          <a:ext cx="8784449" cy="538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61"/>
                <a:gridCol w="3921666"/>
                <a:gridCol w="3589322"/>
              </a:tblGrid>
              <a:tr h="504037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           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1                   ?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7" marB="45717"/>
                </a:tc>
              </a:tr>
              <a:tr h="103831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SOEs and quasi-government org (state-enterprises) together</a:t>
                      </a:r>
                      <a:endParaRPr lang="ko-KR" altLang="en-US" sz="1800" b="1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SOEs by one central agency</a:t>
                      </a:r>
                    </a:p>
                    <a:p>
                      <a:pPr latinLnBrk="1"/>
                      <a:r>
                        <a:rPr lang="en-US" altLang="ko-KR" sz="1800" b="1" dirty="0" smtClean="0"/>
                        <a:t>Other state-enterprises</a:t>
                      </a:r>
                      <a:r>
                        <a:rPr lang="en-US" altLang="ko-KR" sz="1800" b="1" baseline="0" dirty="0" smtClean="0"/>
                        <a:t> by each line ministry</a:t>
                      </a:r>
                      <a:endParaRPr lang="ko-KR" altLang="en-US" sz="1800" b="1" dirty="0"/>
                    </a:p>
                  </a:txBody>
                  <a:tcPr marL="84403" marR="84403" marT="45717" marB="45717"/>
                </a:tc>
              </a:tr>
              <a:tr h="9143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Consistent and universal</a:t>
                      </a:r>
                      <a:r>
                        <a:rPr lang="en-US" altLang="ko-KR" sz="1800" b="1" baseline="0" dirty="0" smtClean="0"/>
                        <a:t> management</a:t>
                      </a:r>
                      <a:endParaRPr lang="en-US" altLang="ko-KR" sz="1800" b="1" dirty="0" smtClean="0"/>
                    </a:p>
                    <a:p>
                      <a:pPr latinLnBrk="1"/>
                      <a:r>
                        <a:rPr lang="en-US" altLang="ko-KR" sz="1800" b="1" dirty="0" smtClean="0"/>
                        <a:t>Unclear line between</a:t>
                      </a:r>
                      <a:r>
                        <a:rPr lang="en-US" altLang="ko-KR" sz="1800" b="1" baseline="0" dirty="0" smtClean="0"/>
                        <a:t> SOE and others</a:t>
                      </a:r>
                    </a:p>
                    <a:p>
                      <a:pPr latinLnBrk="1"/>
                      <a:endParaRPr lang="ko-KR" altLang="en-US" sz="1800" b="1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baseline="0" dirty="0" smtClean="0"/>
                        <a:t>Different characteristics b/w SOEs and others, different treatment</a:t>
                      </a:r>
                      <a:endParaRPr lang="ko-KR" altLang="en-US" sz="1800" b="1" dirty="0"/>
                    </a:p>
                  </a:txBody>
                  <a:tcPr marL="84403" marR="84403" marT="45717" marB="45717"/>
                </a:tc>
              </a:tr>
              <a:tr h="9360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/>
                        <a:t>Too</a:t>
                      </a:r>
                      <a:r>
                        <a:rPr lang="en-US" altLang="ko-KR" sz="1800" b="1" baseline="0" dirty="0" smtClean="0"/>
                        <a:t> much work for central agency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 smtClean="0"/>
                        <a:t>Identical treatment for different entities</a:t>
                      </a:r>
                    </a:p>
                  </a:txBody>
                  <a:tcPr marL="84403" marR="84403" marT="45717" marB="4571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Loose management</a:t>
                      </a:r>
                      <a:r>
                        <a:rPr lang="en-US" altLang="ko-KR" sz="1800" b="1" baseline="0" dirty="0" smtClean="0"/>
                        <a:t> of state-enterprises</a:t>
                      </a:r>
                      <a:endParaRPr lang="ko-KR" altLang="en-US" sz="1800" b="1" dirty="0"/>
                    </a:p>
                  </a:txBody>
                  <a:tcPr marL="84403" marR="84403" marT="45717" marB="45717"/>
                </a:tc>
              </a:tr>
              <a:tr h="11887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7" marB="45717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/>
                        <a:t>Option 2 before 2007, but Option 1 after 2007</a:t>
                      </a:r>
                    </a:p>
                    <a:p>
                      <a:pPr latinLnBrk="1"/>
                      <a:r>
                        <a:rPr lang="en-US" altLang="ko-KR" sz="1800" b="1" dirty="0" smtClean="0"/>
                        <a:t>QGOs</a:t>
                      </a:r>
                      <a:r>
                        <a:rPr lang="en-US" altLang="ko-KR" sz="1800" b="1" baseline="0" dirty="0" smtClean="0"/>
                        <a:t> were very inefficient compared to SOEs in early 2000s.</a:t>
                      </a:r>
                      <a:endParaRPr lang="ko-KR" altLang="en-US" sz="1800" b="1" dirty="0"/>
                    </a:p>
                  </a:txBody>
                  <a:tcPr marL="84403" marR="84403" marT="45717" marB="4571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4860032" y="1484784"/>
            <a:ext cx="8640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6"/>
          <p:cNvSpPr txBox="1">
            <a:spLocks noChangeArrowheads="1"/>
          </p:cNvSpPr>
          <p:nvPr/>
        </p:nvSpPr>
        <p:spPr bwMode="auto">
          <a:xfrm>
            <a:off x="0" y="412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Framework of MOSF management</a:t>
            </a:r>
            <a:endParaRPr lang="ko-KR" altLang="en-US" sz="2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947" name="TextBox 33"/>
          <p:cNvSpPr txBox="1">
            <a:spLocks noChangeArrowheads="1"/>
          </p:cNvSpPr>
          <p:nvPr/>
        </p:nvSpPr>
        <p:spPr bwMode="auto">
          <a:xfrm>
            <a:off x="213946" y="873288"/>
            <a:ext cx="87161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ko-KR" sz="2200" b="1" dirty="0">
                <a:solidFill>
                  <a:srgbClr val="0070C0"/>
                </a:solidFill>
              </a:rPr>
              <a:t>The Act on the Management of Public Institutions</a:t>
            </a:r>
            <a:r>
              <a:rPr lang="ko-KR" altLang="en-US" sz="2200" b="1" dirty="0">
                <a:solidFill>
                  <a:srgbClr val="0070C0"/>
                </a:solidFill>
              </a:rPr>
              <a:t> </a:t>
            </a:r>
            <a:r>
              <a:rPr lang="en-US" altLang="ko-KR" sz="2200" b="1" dirty="0">
                <a:solidFill>
                  <a:srgbClr val="0070C0"/>
                </a:solidFill>
              </a:rPr>
              <a:t>: framework act (2007)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	The framework act regulating general operation of public institutions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	Defining the roles of the government as the ownership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b="1" dirty="0">
                <a:solidFill>
                  <a:srgbClr val="0070C0"/>
                </a:solidFill>
              </a:rPr>
              <a:t>2. The Management  Committee for Public Institutions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/>
              <a:t>  </a:t>
            </a:r>
            <a:r>
              <a:rPr lang="en-US" altLang="ko-KR" sz="2000" dirty="0"/>
              <a:t>- 	Making decisions in regards to management of Public institutions as the top decision making body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	Chaired by the Minister of Strategy and Finance, and composed of government officials and private experts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200" b="1" dirty="0">
                <a:solidFill>
                  <a:srgbClr val="0070C0"/>
                </a:solidFill>
              </a:rPr>
              <a:t>3. Management information disclosure by public institutions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/>
              <a:t>  </a:t>
            </a:r>
            <a:r>
              <a:rPr lang="en-US" altLang="ko-KR" sz="2000" dirty="0"/>
              <a:t>- 	Opening the current management status to the public by releasing  37 major items related to management at the website of public institutions </a:t>
            </a:r>
            <a:r>
              <a:rPr lang="en-US" altLang="ko-KR" sz="2000" dirty="0" smtClean="0"/>
              <a:t>info. </a:t>
            </a:r>
            <a:r>
              <a:rPr lang="en-US" altLang="ko-KR" sz="2000" dirty="0"/>
              <a:t>disclosure system </a:t>
            </a:r>
            <a:r>
              <a:rPr lang="en-US" altLang="ko-KR" sz="2000" dirty="0">
                <a:solidFill>
                  <a:srgbClr val="FF0000"/>
                </a:solidFill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hlinkClick r:id="rId3"/>
              </a:rPr>
              <a:t>www.alio.go.kr</a:t>
            </a:r>
            <a:r>
              <a:rPr lang="en-US" altLang="ko-KR" sz="2000" dirty="0">
                <a:solidFill>
                  <a:srgbClr val="FF0000"/>
                </a:solidFill>
              </a:rPr>
              <a:t>) for all </a:t>
            </a:r>
            <a:r>
              <a:rPr lang="en-US" altLang="ko-KR" sz="2000" dirty="0" smtClean="0">
                <a:solidFill>
                  <a:srgbClr val="FF0000"/>
                </a:solidFill>
              </a:rPr>
              <a:t>323 </a:t>
            </a:r>
            <a:r>
              <a:rPr lang="en-US" altLang="ko-KR" sz="2000" dirty="0">
                <a:solidFill>
                  <a:srgbClr val="FF0000"/>
                </a:solidFill>
              </a:rPr>
              <a:t>PIs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17004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Tools of the Central Agency (MOSF of Korea)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Ways of Information Disclosure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06326"/>
              </p:ext>
            </p:extLst>
          </p:nvPr>
        </p:nvGraphicFramePr>
        <p:xfrm>
          <a:off x="118696" y="1124744"/>
          <a:ext cx="8845062" cy="499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28"/>
                <a:gridCol w="3583517"/>
                <a:gridCol w="4192617"/>
              </a:tblGrid>
              <a:tr h="689775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 2 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397" marR="84397" marT="45715" marB="45715"/>
                </a:tc>
              </a:tr>
              <a:tr h="1038261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One on-line</a:t>
                      </a:r>
                      <a:r>
                        <a:rPr lang="en-US" altLang="ko-KR" sz="1800" baseline="0" dirty="0" smtClean="0"/>
                        <a:t> site as in Korea (www.aliio.go.kr)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Regulation for homepage</a:t>
                      </a:r>
                      <a:r>
                        <a:rPr lang="en-US" altLang="ko-KR" sz="1800" baseline="0" dirty="0" smtClean="0"/>
                        <a:t> of each SOE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</a:tr>
              <a:tr h="8640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Each to compile and compare data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Less</a:t>
                      </a:r>
                      <a:r>
                        <a:rPr lang="en-US" altLang="ko-KR" sz="1800" baseline="0" dirty="0" smtClean="0"/>
                        <a:t> costly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</a:tr>
              <a:tr h="9360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Difficult to supervise</a:t>
                      </a:r>
                      <a:r>
                        <a:rPr lang="en-US" altLang="ko-KR" sz="1800" baseline="0" dirty="0" smtClean="0"/>
                        <a:t> and manage the information 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Difficult to compare SOEs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</a:tr>
              <a:tr h="14630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397" marR="84397" marT="45715" marB="45715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 since 2005 in Korea.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In</a:t>
                      </a:r>
                      <a:r>
                        <a:rPr lang="en-US" altLang="ko-KR" sz="1800" baseline="0" dirty="0" smtClean="0"/>
                        <a:t> the earlier period, the info was not easy to find and understand.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Many inconsistency between the </a:t>
                      </a:r>
                      <a:r>
                        <a:rPr lang="en-US" altLang="ko-KR" sz="1800" baseline="0" dirty="0" err="1" smtClean="0"/>
                        <a:t>Alio</a:t>
                      </a:r>
                      <a:r>
                        <a:rPr lang="en-US" altLang="ko-KR" sz="1800" baseline="0" dirty="0" smtClean="0"/>
                        <a:t> and the homepage of each SOE.</a:t>
                      </a:r>
                      <a:endParaRPr lang="en-US" altLang="ko-KR" sz="1800" dirty="0" smtClean="0"/>
                    </a:p>
                    <a:p>
                      <a:pPr latinLnBrk="1"/>
                      <a:r>
                        <a:rPr lang="en-US" altLang="ko-KR" sz="1800" dirty="0" smtClean="0"/>
                        <a:t>After</a:t>
                      </a:r>
                      <a:r>
                        <a:rPr lang="en-US" altLang="ko-KR" sz="1800" baseline="0" dirty="0" smtClean="0"/>
                        <a:t> 2014,  MOSF established a unit in charge of the </a:t>
                      </a:r>
                      <a:r>
                        <a:rPr lang="en-US" altLang="ko-KR" sz="1800" baseline="0" dirty="0" err="1" smtClean="0"/>
                        <a:t>Alio</a:t>
                      </a:r>
                      <a:r>
                        <a:rPr lang="en-US" altLang="ko-KR" sz="1800" baseline="0" dirty="0" smtClean="0"/>
                        <a:t> system to see much improvement.</a:t>
                      </a:r>
                      <a:endParaRPr lang="ko-KR" altLang="en-US" sz="1800" dirty="0"/>
                    </a:p>
                  </a:txBody>
                  <a:tcPr marL="84397" marR="84397" marT="45715" marB="45715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256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6"/>
          <p:cNvSpPr txBox="1">
            <a:spLocks noChangeArrowheads="1"/>
          </p:cNvSpPr>
          <p:nvPr/>
        </p:nvSpPr>
        <p:spPr bwMode="auto">
          <a:xfrm>
            <a:off x="0" y="412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1139" name="TextBox 33"/>
          <p:cNvSpPr txBox="1">
            <a:spLocks noChangeArrowheads="1"/>
          </p:cNvSpPr>
          <p:nvPr/>
        </p:nvSpPr>
        <p:spPr bwMode="auto">
          <a:xfrm>
            <a:off x="98182" y="404813"/>
            <a:ext cx="893005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 smtClean="0">
                <a:solidFill>
                  <a:schemeClr val="bg1"/>
                </a:solidFill>
              </a:rPr>
              <a:t>4.Evaluation of management by public institutions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800" dirty="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- evaluated by the evaluation team composed of private experts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- Based on the evaluation result, differentiated incentive levels are set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600" dirty="0" smtClean="0"/>
              <a:t>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5. Executive personnel of public institutions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800" dirty="0" smtClean="0"/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- Candidates are invited through public announcement</a:t>
            </a:r>
            <a:r>
              <a:rPr kumimoji="0" lang="ko-KR" altLang="en-US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(in many cases, pre-arranged)</a:t>
            </a:r>
            <a:b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</a:b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    &gt;&gt; screened and recommended by ad hoc Recommendation Committee </a:t>
            </a:r>
            <a:endParaRPr kumimoji="0" lang="ko-KR" altLang="en-US" sz="18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   &gt;&gt; screened by 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Management Committee for PI (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narrowed down to 2-3)</a:t>
            </a:r>
            <a:r>
              <a:rPr kumimoji="0" lang="ko-KR" altLang="en-US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</a:t>
            </a:r>
            <a:endParaRPr kumimoji="0" lang="en-US" altLang="ko-KR" sz="18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   &gt;&gt; </a:t>
            </a:r>
            <a:r>
              <a:rPr kumimoji="0" lang="en-US" altLang="ko-KR" sz="18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Recommended by MOSF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and appointed by President (or appointed by the Minister)</a:t>
            </a:r>
            <a:endParaRPr kumimoji="0" lang="en-US" altLang="ko-KR" sz="700" dirty="0" smtClean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- </a:t>
            </a:r>
            <a:r>
              <a:rPr lang="en-US" altLang="ko-KR" sz="2000" b="1" dirty="0" smtClean="0"/>
              <a:t>The Board of directors </a:t>
            </a:r>
            <a:r>
              <a:rPr lang="en-US" altLang="ko-KR" sz="2000" dirty="0" smtClean="0"/>
              <a:t>composed of no more than 15 with non –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  standing directors exceeding a certain level </a:t>
            </a:r>
          </a:p>
        </p:txBody>
      </p:sp>
      <p:graphicFrame>
        <p:nvGraphicFramePr>
          <p:cNvPr id="78874" name="Group 26"/>
          <p:cNvGraphicFramePr>
            <a:graphicFrameLocks noGrp="1"/>
          </p:cNvGraphicFramePr>
          <p:nvPr/>
        </p:nvGraphicFramePr>
        <p:xfrm>
          <a:off x="357554" y="985839"/>
          <a:ext cx="8357089" cy="1722437"/>
        </p:xfrm>
        <a:graphic>
          <a:graphicData uri="http://schemas.openxmlformats.org/drawingml/2006/table">
            <a:tbl>
              <a:tblPr/>
              <a:tblGrid>
                <a:gridCol w="2071399"/>
                <a:gridCol w="6285690"/>
              </a:tblGrid>
              <a:tr h="365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To be evaluated </a:t>
                      </a: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640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SOE</a:t>
                      </a: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Management results of the previous year by public corporations and quasi-governmental institutions </a:t>
                      </a: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71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</a:t>
                      </a: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Compliance level of the management plan by an institution head with more than 6 months in his office</a:t>
                      </a:r>
                    </a:p>
                  </a:txBody>
                  <a:tcPr marL="91428" marR="91428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3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to appoint the CEO?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50397"/>
              </p:ext>
            </p:extLst>
          </p:nvPr>
        </p:nvGraphicFramePr>
        <p:xfrm>
          <a:off x="383931" y="1196975"/>
          <a:ext cx="8508023" cy="504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69"/>
                <a:gridCol w="3888432"/>
                <a:gridCol w="4031922"/>
              </a:tblGrid>
              <a:tr h="689871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21" marB="45721"/>
                </a:tc>
              </a:tr>
              <a:tr h="103840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Public</a:t>
                      </a:r>
                      <a:r>
                        <a:rPr lang="en-US" altLang="ko-KR" sz="1800" baseline="0" dirty="0" smtClean="0"/>
                        <a:t> announcement for open recruitment, and then recommended by a Committee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Direct appointment without such process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</a:tr>
              <a:tr h="1188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Fair process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Reduce the burden of the appointer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Efficient and quick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Respect for</a:t>
                      </a:r>
                      <a:r>
                        <a:rPr lang="en-US" altLang="ko-KR" sz="1800" baseline="0" dirty="0" smtClean="0"/>
                        <a:t> the appointment power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Higher accountability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</a:tr>
              <a:tr h="936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May</a:t>
                      </a:r>
                      <a:r>
                        <a:rPr lang="en-US" altLang="ko-KR" sz="1800" baseline="0" dirty="0" smtClean="0"/>
                        <a:t> ineffective (when the appointer has someone in mind)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Takes longer period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Possibility of wrong selection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</a:tr>
              <a:tr h="1188721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21" marB="45721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1,</a:t>
                      </a:r>
                      <a:r>
                        <a:rPr lang="en-US" altLang="ko-KR" sz="1800" baseline="0" dirty="0" smtClean="0"/>
                        <a:t> but sometimes ineffective.</a:t>
                      </a:r>
                      <a:endParaRPr lang="ko-KR" altLang="en-US" sz="1800" dirty="0"/>
                    </a:p>
                  </a:txBody>
                  <a:tcPr marL="84403" marR="84403" marT="45721" marB="45721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60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appoint the CEO?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49472"/>
              </p:ext>
            </p:extLst>
          </p:nvPr>
        </p:nvGraphicFramePr>
        <p:xfrm>
          <a:off x="383931" y="1196976"/>
          <a:ext cx="8508023" cy="473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3627569"/>
                <a:gridCol w="3788729"/>
              </a:tblGrid>
              <a:tr h="68975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</a:tr>
              <a:tr h="103822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Political leader 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(President or Prime Minister)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Minister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863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Elected political</a:t>
                      </a:r>
                      <a:r>
                        <a:rPr lang="en-US" altLang="ko-KR" sz="1800" baseline="0" dirty="0" smtClean="0"/>
                        <a:t> leader’s legitimate exercise of his/her power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Stronger</a:t>
                      </a:r>
                      <a:r>
                        <a:rPr lang="en-US" altLang="ko-KR" sz="1800" baseline="0" dirty="0" smtClean="0"/>
                        <a:t> control by each ministry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9359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Too much concentration of power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May be influenced</a:t>
                      </a:r>
                      <a:r>
                        <a:rPr lang="en-US" altLang="ko-KR" sz="1800" baseline="0" dirty="0" smtClean="0"/>
                        <a:t> by the political leader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1151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For</a:t>
                      </a:r>
                      <a:r>
                        <a:rPr lang="en-US" altLang="ko-KR" sz="1800" baseline="0" dirty="0" smtClean="0"/>
                        <a:t> SOEs, option 1. For QGOs, option 2. 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But option 2 is sometimes not respected by the President. 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 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6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Members of Board of Directors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51549"/>
              </p:ext>
            </p:extLst>
          </p:nvPr>
        </p:nvGraphicFramePr>
        <p:xfrm>
          <a:off x="383931" y="1196976"/>
          <a:ext cx="8508022" cy="483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3755515"/>
                <a:gridCol w="3588774"/>
              </a:tblGrid>
              <a:tr h="689801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6" marB="45716"/>
                </a:tc>
              </a:tr>
              <a:tr h="118878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All</a:t>
                      </a:r>
                      <a:r>
                        <a:rPr lang="en-US" altLang="ko-KR" sz="1800" baseline="0" dirty="0" smtClean="0"/>
                        <a:t> outsiders except CEO (All outsiders are non-standing, one of whom is chairman)</a:t>
                      </a:r>
                      <a:br>
                        <a:rPr lang="en-US" altLang="ko-KR" sz="1800" baseline="0" dirty="0" smtClean="0"/>
                      </a:b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Mixed</a:t>
                      </a:r>
                      <a:r>
                        <a:rPr lang="en-US" altLang="ko-KR" sz="1800" baseline="0" dirty="0" smtClean="0"/>
                        <a:t> (CEO + standing vice-CEOs + non-standing outsiders)</a:t>
                      </a:r>
                      <a:br>
                        <a:rPr lang="en-US" altLang="ko-KR" sz="1800" baseline="0" dirty="0" smtClean="0"/>
                      </a:br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864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Strong check and balance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936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Non-standing outsiders may not be useful.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11520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2 for most of SOEs 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Option 1 for 4 Port Authorities</a:t>
                      </a:r>
                      <a:r>
                        <a:rPr lang="en-US" altLang="ko-KR" sz="1800" baseline="0" dirty="0" smtClean="0"/>
                        <a:t> 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22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908769"/>
            <a:ext cx="8857719" cy="5616575"/>
          </a:xfrm>
        </p:spPr>
        <p:txBody>
          <a:bodyPr>
            <a:normAutofit fontScale="90000"/>
          </a:bodyPr>
          <a:lstStyle/>
          <a:p>
            <a:pPr marL="628650" indent="-628650" eaLnBrk="1" hangingPunct="1"/>
            <a:r>
              <a:rPr lang="en-US" altLang="ko-KR" sz="2800" dirty="0" smtClean="0">
                <a:solidFill>
                  <a:srgbClr val="000099"/>
                </a:solidFill>
                <a:latin typeface="돋움" pitchFamily="50" charset="-127"/>
                <a:ea typeface="돋움" pitchFamily="50" charset="-127"/>
              </a:rPr>
              <a:t>     </a:t>
            </a:r>
            <a:r>
              <a:rPr lang="en-US" altLang="ko-KR" sz="2800" dirty="0" smtClean="0">
                <a:solidFill>
                  <a:srgbClr val="FFFF66"/>
                </a:solidFill>
                <a:latin typeface="돋움" pitchFamily="50" charset="-127"/>
                <a:ea typeface="돋움" pitchFamily="50" charset="-127"/>
              </a:rPr>
              <a:t>Presenter</a:t>
            </a:r>
            <a:r>
              <a:rPr lang="en-US" altLang="ko-KR" sz="2800" dirty="0" smtClean="0">
                <a:solidFill>
                  <a:srgbClr val="000099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800" dirty="0" smtClean="0">
                <a:solidFill>
                  <a:srgbClr val="000099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8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8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800" dirty="0" err="1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Jin</a:t>
            </a:r>
            <a:r>
              <a:rPr lang="en-US" altLang="ko-KR" sz="28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 PARK, Ph.D. (Professor of KDI School) </a:t>
            </a:r>
            <a:br>
              <a:rPr lang="en-US" altLang="ko-KR" sz="28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1987          : B.A. in economics, Seoul National University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1991          : Ph.D. in economics, Univ. of Pennsylvania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1992~1998 : Research fellow, KDI (Korea Development Institute)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1998~2001 : Director, Administrative Reform Team,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                   Ministry of Planning and Budget 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2012~2013: Director, Research Center for State-Owned Enterprises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2001~       : Professor, KDI School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u="sng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Experience in international consulting: </a:t>
            </a: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Vietnam (2015), Myanmar (2015), Guatemala (2010), Namibia (2009), Indonesia (2008~2011),Turkey (2007), Georgia (2004)</a:t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</a:br>
            <a:r>
              <a:rPr lang="en-US" altLang="ko-KR" sz="2000" dirty="0" smtClean="0">
                <a:solidFill>
                  <a:srgbClr val="FFFF00"/>
                </a:solidFill>
                <a:latin typeface="돋움" pitchFamily="50" charset="-127"/>
                <a:ea typeface="돋움" pitchFamily="50" charset="-127"/>
              </a:rPr>
              <a:t>Fields: Public Sector Reform, SOEs, Economic Development </a:t>
            </a:r>
            <a:endParaRPr lang="en-US" altLang="ko-KR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6"/>
          <p:cNvSpPr txBox="1">
            <a:spLocks noChangeArrowheads="1"/>
          </p:cNvSpPr>
          <p:nvPr/>
        </p:nvSpPr>
        <p:spPr bwMode="auto">
          <a:xfrm>
            <a:off x="0" y="412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115" name="TextBox 33"/>
          <p:cNvSpPr txBox="1">
            <a:spLocks noChangeArrowheads="1"/>
          </p:cNvSpPr>
          <p:nvPr/>
        </p:nvSpPr>
        <p:spPr bwMode="auto">
          <a:xfrm>
            <a:off x="98182" y="836712"/>
            <a:ext cx="893005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6. Budget and workforce management of public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inst.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  </a:t>
            </a:r>
            <a:r>
              <a:rPr lang="en-US" altLang="ko-KR" sz="2000" dirty="0"/>
              <a:t>- </a:t>
            </a:r>
            <a:r>
              <a:rPr lang="en-US" altLang="ko-KR" sz="2000" b="1" dirty="0"/>
              <a:t>(Budget) </a:t>
            </a:r>
            <a:r>
              <a:rPr lang="en-US" altLang="ko-KR" sz="2000" dirty="0"/>
              <a:t>Managing labor costs and ordinary expenses through budget compilation guidance and budget enforcement guideline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</a:t>
            </a:r>
            <a:r>
              <a:rPr lang="en-US" altLang="ko-KR" sz="2000" b="1" dirty="0"/>
              <a:t>(Workforce) </a:t>
            </a:r>
            <a:r>
              <a:rPr lang="en-US" altLang="ko-KR" sz="2000" dirty="0"/>
              <a:t>Managing the workforce through regular deliberation on institutions’ functions and the size of their workers. </a:t>
            </a:r>
            <a:r>
              <a:rPr kumimoji="0" lang="en-US" altLang="ko-KR" sz="2000" dirty="0">
                <a:solidFill>
                  <a:srgbClr val="000000"/>
                </a:solidFill>
              </a:rPr>
              <a:t>Each organization needs MOSF’s approval when they want more staffs.</a:t>
            </a:r>
            <a:endParaRPr lang="en-US" altLang="ko-KR" sz="20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7. Customer satisfaction survey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  </a:t>
            </a:r>
            <a:r>
              <a:rPr lang="en-US" altLang="ko-KR" sz="2000" dirty="0"/>
              <a:t>- Releasing the survey results from customers who have used services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   provided by public institutions (private research enter)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8. Remuneration management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  </a:t>
            </a:r>
            <a:r>
              <a:rPr lang="en-US" altLang="ko-KR" sz="2000" dirty="0"/>
              <a:t>- Managing total labor cost of an SOE, annual compensations of executives and audit officers through relevant guidance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Annual Bonus depends on the result of the management evaluation by MOSF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dirty="0"/>
          </a:p>
        </p:txBody>
      </p:sp>
    </p:spTree>
    <p:extLst>
      <p:ext uri="{BB962C8B-B14F-4D97-AF65-F5344CB8AC3E}">
        <p14:creationId xmlns:p14="http://schemas.microsoft.com/office/powerpoint/2010/main" val="413814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Control for the Projects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13339"/>
              </p:ext>
            </p:extLst>
          </p:nvPr>
        </p:nvGraphicFramePr>
        <p:xfrm>
          <a:off x="383931" y="1196976"/>
          <a:ext cx="8442082" cy="471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3760985"/>
                <a:gridCol w="3589372"/>
              </a:tblGrid>
              <a:tr h="68975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</a:tr>
              <a:tr h="103822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Approval of major big projects by pre-feasibility study (with or w/t</a:t>
                      </a:r>
                      <a:r>
                        <a:rPr lang="en-US" altLang="ko-KR" sz="1800" baseline="0" dirty="0" smtClean="0"/>
                        <a:t> government budget)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Approval of projects</a:t>
                      </a:r>
                      <a:r>
                        <a:rPr lang="en-US" altLang="ko-KR" sz="1800" baseline="0" dirty="0" smtClean="0"/>
                        <a:t> only with government budget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863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Tighter control of projects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Higher accountability of SOEs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9359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Lower autonomy</a:t>
                      </a:r>
                      <a:r>
                        <a:rPr lang="en-US" altLang="ko-KR" sz="1800" baseline="0" dirty="0" smtClean="0"/>
                        <a:t> of SOE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Useless</a:t>
                      </a:r>
                      <a:r>
                        <a:rPr lang="en-US" altLang="ko-KR" sz="1800" baseline="0" dirty="0" smtClean="0"/>
                        <a:t> provision</a:t>
                      </a:r>
                      <a:endParaRPr lang="en-US" altLang="ko-KR" sz="1800" dirty="0" smtClean="0"/>
                    </a:p>
                    <a:p>
                      <a:pPr latinLnBrk="1"/>
                      <a:r>
                        <a:rPr lang="en-US" altLang="ko-KR" sz="1800" dirty="0" smtClean="0"/>
                        <a:t>(Most</a:t>
                      </a:r>
                      <a:r>
                        <a:rPr lang="en-US" altLang="ko-KR" sz="1800" baseline="0" dirty="0" smtClean="0"/>
                        <a:t> of projects by SOEs does not carry government budget)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1151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2 until </a:t>
                      </a:r>
                      <a:r>
                        <a:rPr lang="en-US" altLang="ko-KR" sz="1800" baseline="0" dirty="0" smtClean="0"/>
                        <a:t>2012, but option 1 after 2013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Pre-feasibility study: any projects over 50 million $ should go through pre-feasibility study conducted by KDI commissioned by MOSF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29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Control over employment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43251"/>
              </p:ext>
            </p:extLst>
          </p:nvPr>
        </p:nvGraphicFramePr>
        <p:xfrm>
          <a:off x="383931" y="1196976"/>
          <a:ext cx="8508023" cy="483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2664296"/>
                <a:gridCol w="1872208"/>
                <a:gridCol w="2879794"/>
              </a:tblGrid>
              <a:tr h="689801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6" marB="45716"/>
                </a:tc>
              </a:tr>
              <a:tr h="118878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Approval for</a:t>
                      </a:r>
                      <a:r>
                        <a:rPr lang="en-US" altLang="ko-KR" sz="1800" baseline="0" dirty="0" smtClean="0"/>
                        <a:t> any new employment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by the central agency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Approval by</a:t>
                      </a:r>
                      <a:r>
                        <a:rPr lang="en-US" altLang="ko-KR" sz="1800" baseline="0" dirty="0" smtClean="0"/>
                        <a:t> the line ministry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No restriction</a:t>
                      </a:r>
                      <a:r>
                        <a:rPr lang="en-US" altLang="ko-KR" sz="1800" baseline="0" dirty="0" smtClean="0"/>
                        <a:t> for # of staffs but with guidelines and evaluation</a:t>
                      </a:r>
                      <a:endParaRPr lang="ko-KR" altLang="en-US" sz="1800" dirty="0" smtClean="0"/>
                    </a:p>
                    <a:p>
                      <a:pPr latinLnBrk="1"/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864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Tight control 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More info than option 1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Autonomy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Accountability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936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Lack of autonomy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Asymmetric info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Collusion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Too much slacks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</a:tr>
              <a:tr h="11520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6" marB="45716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 but no</a:t>
                      </a:r>
                      <a:r>
                        <a:rPr lang="en-US" altLang="ko-KR" sz="1800" baseline="0" dirty="0" smtClean="0"/>
                        <a:t> restriction for selected good performing SOEs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(Option 3 makes sense when there is a tight evaluation on the outcome/inputs)</a:t>
                      </a:r>
                      <a:r>
                        <a:rPr lang="en-US" altLang="ko-KR" sz="1800" dirty="0" smtClean="0"/>
                        <a:t> </a:t>
                      </a:r>
                      <a:endParaRPr lang="ko-KR" altLang="en-US" sz="1800" dirty="0"/>
                    </a:p>
                  </a:txBody>
                  <a:tcPr marL="84403" marR="84403" marT="45716" marB="45716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29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Mandatory customer satisfaction survey?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98359"/>
              </p:ext>
            </p:extLst>
          </p:nvPr>
        </p:nvGraphicFramePr>
        <p:xfrm>
          <a:off x="383931" y="1196976"/>
          <a:ext cx="8442081" cy="493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3428635"/>
                <a:gridCol w="3921721"/>
              </a:tblGrid>
              <a:tr h="689698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09" marB="45709"/>
                </a:tc>
              </a:tr>
              <a:tr h="1038147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Mandatory for all SOEs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Include </a:t>
                      </a:r>
                      <a:r>
                        <a:rPr lang="en-US" altLang="ko-KR" sz="1800" baseline="0" dirty="0" smtClean="0"/>
                        <a:t>the survey result in the management evaluation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Recommended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</a:tr>
              <a:tr h="8639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Strong focus</a:t>
                      </a:r>
                      <a:r>
                        <a:rPr lang="en-US" altLang="ko-KR" sz="1800" baseline="0" dirty="0" smtClean="0"/>
                        <a:t> on the customer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Reference</a:t>
                      </a:r>
                      <a:r>
                        <a:rPr lang="en-US" altLang="ko-KR" sz="1800" baseline="0" dirty="0" smtClean="0"/>
                        <a:t> for voluntary improvement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</a:tr>
              <a:tr h="1188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Too much costs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Disadvantage</a:t>
                      </a:r>
                      <a:r>
                        <a:rPr lang="en-US" altLang="ko-KR" sz="1800" baseline="0" dirty="0" smtClean="0"/>
                        <a:t> for certain SOEs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(large # of customers, regulating function) 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baseline="0" dirty="0" smtClean="0"/>
                        <a:t> 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Not much impact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</a:tr>
              <a:tr h="1151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09" marB="45709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Currently,</a:t>
                      </a:r>
                      <a:r>
                        <a:rPr lang="en-US" altLang="ko-KR" sz="1800" baseline="0" dirty="0" smtClean="0"/>
                        <a:t> however, there is little difference among the results across SOEs. </a:t>
                      </a:r>
                      <a:r>
                        <a:rPr lang="en-US" altLang="ko-KR" sz="1800" dirty="0" smtClean="0"/>
                        <a:t>(Almost all SOEs get over 90%</a:t>
                      </a:r>
                      <a:r>
                        <a:rPr lang="en-US" altLang="ko-KR" sz="1800" baseline="0" dirty="0" smtClean="0"/>
                        <a:t> points)</a:t>
                      </a:r>
                      <a:endParaRPr lang="ko-KR" altLang="en-US" sz="1800" dirty="0"/>
                    </a:p>
                  </a:txBody>
                  <a:tcPr marL="84402" marR="84402" marT="45709" marB="45709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6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6"/>
          <p:cNvSpPr txBox="1">
            <a:spLocks noChangeArrowheads="1"/>
          </p:cNvSpPr>
          <p:nvPr/>
        </p:nvSpPr>
        <p:spPr bwMode="auto">
          <a:xfrm>
            <a:off x="0" y="1735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355" name="TextBox 33"/>
          <p:cNvSpPr txBox="1">
            <a:spLocks noChangeArrowheads="1"/>
          </p:cNvSpPr>
          <p:nvPr/>
        </p:nvSpPr>
        <p:spPr bwMode="auto">
          <a:xfrm>
            <a:off x="98182" y="855865"/>
            <a:ext cx="922634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9. Function Review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  </a:t>
            </a:r>
            <a:r>
              <a:rPr lang="en-US" altLang="ko-KR" sz="2000" dirty="0" smtClean="0"/>
              <a:t>- </a:t>
            </a:r>
            <a:r>
              <a:rPr lang="en-US" altLang="ko-KR" sz="2000" b="1" dirty="0" smtClean="0"/>
              <a:t>(Redundancy) </a:t>
            </a:r>
            <a:r>
              <a:rPr lang="en-US" altLang="ko-KR" sz="2000" dirty="0" smtClean="0"/>
              <a:t>Any redundant function of two SOEs?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   e.g. Supporting SME’s export by two quasi-government bodies</a:t>
            </a:r>
            <a:endParaRPr lang="en-US" altLang="ko-KR" sz="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- </a:t>
            </a:r>
            <a:r>
              <a:rPr lang="en-US" altLang="ko-KR" sz="2000" b="1" dirty="0" smtClean="0"/>
              <a:t>(Market function) </a:t>
            </a:r>
            <a:r>
              <a:rPr lang="en-US" altLang="ko-KR" sz="2000" dirty="0" smtClean="0"/>
              <a:t>Any function that can be supplied by the private sector?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   e.g. Apartment Sales by LH Corporation, Mineral resource exploration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/>
              <a:t>   MOSF reviews functions of SOEs &gt;&gt;&gt; finalized by the management Committee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000" dirty="0" smtClean="0">
                <a:solidFill>
                  <a:srgbClr val="FF0000"/>
                </a:solidFill>
              </a:rPr>
              <a:t>Bringing Competition</a:t>
            </a: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2000" dirty="0" smtClean="0"/>
              <a:t>Railway system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2000" dirty="0" smtClean="0"/>
              <a:t>Supply of rented apartments by private sector (voucher system)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2000" dirty="0" smtClean="0"/>
              <a:t>KEPCO: 6 subsidiaries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2000" dirty="0" smtClean="0"/>
              <a:t>Considering market test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ko-KR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ko-KR" sz="2000" dirty="0" smtClean="0">
                <a:solidFill>
                  <a:srgbClr val="FF0000"/>
                </a:solidFill>
              </a:rPr>
              <a:t>Privatization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2000" dirty="0" smtClean="0"/>
              <a:t>Even partial sale of government share does not make progress </a:t>
            </a:r>
            <a:br>
              <a:rPr lang="en-US" altLang="ko-KR" sz="2000" dirty="0" smtClean="0"/>
            </a:br>
            <a:r>
              <a:rPr lang="en-US" altLang="ko-KR" sz="2000" dirty="0" smtClean="0"/>
              <a:t>(Incheon International Airport Corporation)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96939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 Review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42842"/>
              </p:ext>
            </p:extLst>
          </p:nvPr>
        </p:nvGraphicFramePr>
        <p:xfrm>
          <a:off x="383931" y="1196976"/>
          <a:ext cx="8442081" cy="496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3356627"/>
                <a:gridCol w="3921721"/>
              </a:tblGrid>
              <a:tr h="68971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0" marB="45710"/>
                </a:tc>
              </a:tr>
              <a:tr h="10381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Continuous process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When there is a new political leadership (every 5 year)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8639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Long deliberation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Big impact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11886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No big</a:t>
                      </a:r>
                      <a:r>
                        <a:rPr lang="en-US" altLang="ko-KR" sz="1800" baseline="0" dirty="0" smtClean="0"/>
                        <a:t> change</a:t>
                      </a:r>
                      <a:endParaRPr lang="en-US" altLang="ko-KR" sz="1800" dirty="0" smtClean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One time</a:t>
                      </a:r>
                      <a:r>
                        <a:rPr lang="en-US" altLang="ko-KR" sz="1800" baseline="0" dirty="0" smtClean="0"/>
                        <a:t> e</a:t>
                      </a:r>
                      <a:r>
                        <a:rPr lang="en-US" altLang="ko-KR" sz="1800" dirty="0" smtClean="0"/>
                        <a:t>vent</a:t>
                      </a:r>
                      <a:br>
                        <a:rPr lang="en-US" altLang="ko-KR" sz="1800" dirty="0" smtClean="0"/>
                      </a:br>
                      <a:r>
                        <a:rPr lang="en-US" altLang="ko-KR" sz="1800" dirty="0" smtClean="0"/>
                        <a:t>Lack</a:t>
                      </a:r>
                      <a:r>
                        <a:rPr lang="en-US" altLang="ko-KR" sz="1800" baseline="0" dirty="0" smtClean="0"/>
                        <a:t> of time</a:t>
                      </a:r>
                      <a:r>
                        <a:rPr lang="en-US" altLang="ko-KR" sz="1800" dirty="0" smtClean="0"/>
                        <a:t> 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11519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Used to be Option 2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But now Option 1 with a touch of Option 2.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(When</a:t>
                      </a:r>
                      <a:r>
                        <a:rPr lang="en-US" altLang="ko-KR" sz="1800" baseline="0" dirty="0" smtClean="0"/>
                        <a:t> we have a new president, there is a drive for reforming SOEs.)</a:t>
                      </a:r>
                      <a:r>
                        <a:rPr lang="en-US" altLang="ko-KR" sz="1800" dirty="0" smtClean="0"/>
                        <a:t>  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70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Box 33"/>
          <p:cNvSpPr txBox="1">
            <a:spLocks noChangeArrowheads="1"/>
          </p:cNvSpPr>
          <p:nvPr/>
        </p:nvSpPr>
        <p:spPr bwMode="auto">
          <a:xfrm>
            <a:off x="98182" y="829156"/>
            <a:ext cx="893005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10. Fiscal Control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  </a:t>
            </a:r>
            <a:r>
              <a:rPr lang="en-US" altLang="ko-KR" sz="2000" dirty="0"/>
              <a:t>- 5 year-term fiscal planning is mandatory for big SOEs (around 40)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  The plan should be approved by MOSF every year, and submitted to the National Assembly.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- Dividend Policy: Currently only 20% of pay-out ratio. (Generally low in the private sector, too.)The government is trying to enhance it to 40% by 2020.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0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ko-K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11. Monitoring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</a:rPr>
              <a:t>  </a:t>
            </a:r>
            <a:r>
              <a:rPr lang="en-US" altLang="ko-KR" sz="2000" dirty="0"/>
              <a:t>- Major policy agenda is monitored every month in the Management Committee. The progress is reflected in the </a:t>
            </a:r>
            <a:r>
              <a:rPr lang="en-US" altLang="ko-KR" sz="2000" u="sng" dirty="0">
                <a:solidFill>
                  <a:srgbClr val="FF0000"/>
                </a:solidFill>
              </a:rPr>
              <a:t>management evaluation</a:t>
            </a:r>
            <a:r>
              <a:rPr lang="en-US" altLang="ko-KR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e.g. Current agenda: Salary Peak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/>
              <a:t>        Last year: Debt, fringe benefits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546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Dividend Policy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613" name="직사각형 6"/>
          <p:cNvSpPr>
            <a:spLocks noChangeArrowheads="1"/>
          </p:cNvSpPr>
          <p:nvPr/>
        </p:nvSpPr>
        <p:spPr bwMode="auto">
          <a:xfrm>
            <a:off x="392011" y="836712"/>
            <a:ext cx="8784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Korean </a:t>
            </a:r>
            <a:r>
              <a:rPr kumimoji="0" lang="en-US" altLang="ko-KR" sz="2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gov</a:t>
            </a:r>
            <a:r>
              <a:rPr kumimoji="0"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plans to expand the propensity to dividend to 40% by 2020.</a:t>
            </a:r>
            <a:endParaRPr kumimoji="0" lang="en-US" altLang="ko-KR" sz="2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58783"/>
              </p:ext>
            </p:extLst>
          </p:nvPr>
        </p:nvGraphicFramePr>
        <p:xfrm>
          <a:off x="323526" y="1956668"/>
          <a:ext cx="8352931" cy="2984500"/>
        </p:xfrm>
        <a:graphic>
          <a:graphicData uri="http://schemas.openxmlformats.org/drawingml/2006/table">
            <a:tbl>
              <a:tblPr/>
              <a:tblGrid>
                <a:gridCol w="1995834"/>
                <a:gridCol w="1108796"/>
                <a:gridCol w="1108796"/>
                <a:gridCol w="1108796"/>
                <a:gridCol w="1034876"/>
                <a:gridCol w="1108796"/>
                <a:gridCol w="887037"/>
              </a:tblGrid>
              <a:tr h="414401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 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2009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2010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2011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2012</a:t>
                      </a:r>
                      <a:endParaRPr lang="ko-KR" altLang="en-US" sz="1800" b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2013</a:t>
                      </a:r>
                      <a:endParaRPr lang="ko-KR" altLang="en-US" sz="1800" b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2014</a:t>
                      </a:r>
                      <a:endParaRPr lang="ko-KR" altLang="en-US" sz="1800" b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2539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 err="1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Gov</a:t>
                      </a: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investment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(billion</a:t>
                      </a:r>
                      <a:r>
                        <a:rPr lang="en-US" altLang="ko-KR" sz="1800" b="1" spc="0" baseline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USD)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55.6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59.0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60.5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61.1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61.5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61.7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7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Dividend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(billion USD)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0.34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0.20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0.43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0.60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0.49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0.33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85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Rate of return for investment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0.60</a:t>
                      </a:r>
                      <a:endParaRPr lang="ko-KR" altLang="en-US" sz="1800" b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0.34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0.72</a:t>
                      </a:r>
                      <a:endParaRPr lang="ko-KR" altLang="en-US" sz="1800" b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0.99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0.80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>
                          <a:solidFill>
                            <a:srgbClr val="000000"/>
                          </a:solidFill>
                          <a:effectLst/>
                          <a:latin typeface="HCI Poppy"/>
                        </a:rPr>
                        <a:t>0.53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6">
                <a:tc gridSpan="7"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 </a:t>
                      </a:r>
                      <a:r>
                        <a:rPr lang="en-US" altLang="ko-KR" sz="1800" b="1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Propensity  </a:t>
                      </a:r>
                    </a:p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to dividend (dividend/net profit)           </a:t>
                      </a:r>
                      <a:endParaRPr lang="ko-KR" altLang="en-US" sz="1800" b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131840" y="428380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altLang="ko-KR" dirty="0">
                <a:solidFill>
                  <a:srgbClr val="000000"/>
                </a:solidFill>
                <a:latin typeface="HCI Poppy"/>
              </a:rPr>
              <a:t>19.8</a:t>
            </a:r>
            <a:r>
              <a:rPr lang="en-US" altLang="ko-KR" dirty="0" smtClean="0">
                <a:solidFill>
                  <a:srgbClr val="000000"/>
                </a:solidFill>
                <a:latin typeface="HCI Poppy"/>
              </a:rPr>
              <a:t>%      20.2%      20.4%     24.2%      21.5</a:t>
            </a:r>
            <a:r>
              <a:rPr lang="en-US" altLang="ko-KR" dirty="0">
                <a:solidFill>
                  <a:srgbClr val="000000"/>
                </a:solidFill>
                <a:latin typeface="HCI Poppy"/>
              </a:rPr>
              <a:t>%</a:t>
            </a:r>
            <a:endParaRPr lang="ko-KR" altLang="en-US" b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2011" y="5013176"/>
            <a:ext cx="8644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u="sng" dirty="0" smtClean="0">
                <a:solidFill>
                  <a:srgbClr val="000000"/>
                </a:solidFill>
                <a:latin typeface="휴먼명조"/>
              </a:rPr>
              <a:t>Ways to fix the propensity for each SOE</a:t>
            </a:r>
          </a:p>
          <a:p>
            <a:pPr marL="342900" indent="-342900">
              <a:buAutoNum type="arabicParenR"/>
            </a:pPr>
            <a:r>
              <a:rPr lang="en-US" altLang="ko-KR" sz="2000" dirty="0" smtClean="0">
                <a:solidFill>
                  <a:srgbClr val="000000"/>
                </a:solidFill>
                <a:latin typeface="휴먼명조"/>
              </a:rPr>
              <a:t>4 Groups depending on the ratio of self-generated revenue</a:t>
            </a:r>
          </a:p>
          <a:p>
            <a:pPr marL="342900" indent="-342900">
              <a:buAutoNum type="arabicParenR"/>
            </a:pPr>
            <a:r>
              <a:rPr lang="en-US" altLang="ko-KR" sz="2000" dirty="0" smtClean="0">
                <a:solidFill>
                  <a:srgbClr val="000000"/>
                </a:solidFill>
                <a:latin typeface="휴먼명조"/>
              </a:rPr>
              <a:t>Quantitative index: profit ratio, debt ratio, reserve ratio</a:t>
            </a:r>
          </a:p>
          <a:p>
            <a:pPr marL="342900" indent="-342900">
              <a:buAutoNum type="arabicParenR"/>
            </a:pPr>
            <a:r>
              <a:rPr lang="en-US" altLang="ko-KR" sz="2000" dirty="0" smtClean="0">
                <a:solidFill>
                  <a:srgbClr val="000000"/>
                </a:solidFill>
                <a:latin typeface="휴먼명조"/>
              </a:rPr>
              <a:t>Non-Quantitative index: government support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16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6"/>
          <p:cNvSpPr txBox="1">
            <a:spLocks noChangeArrowheads="1"/>
          </p:cNvSpPr>
          <p:nvPr/>
        </p:nvSpPr>
        <p:spPr bwMode="auto">
          <a:xfrm>
            <a:off x="0" y="412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28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8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8307" name="직사각형 4"/>
          <p:cNvSpPr>
            <a:spLocks noChangeArrowheads="1"/>
          </p:cNvSpPr>
          <p:nvPr/>
        </p:nvSpPr>
        <p:spPr bwMode="auto">
          <a:xfrm>
            <a:off x="323851" y="1196976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800" b="1">
                <a:solidFill>
                  <a:srgbClr val="0070C0"/>
                </a:solidFill>
              </a:rPr>
              <a:t>1. Governance of Public Institutions</a:t>
            </a:r>
            <a:endParaRPr kumimoji="0" lang="en-US" altLang="ko-KR" sz="2800">
              <a:solidFill>
                <a:srgbClr val="000000"/>
              </a:solidFill>
            </a:endParaRPr>
          </a:p>
        </p:txBody>
      </p:sp>
      <p:sp>
        <p:nvSpPr>
          <p:cNvPr id="98309" name="직사각형 6"/>
          <p:cNvSpPr>
            <a:spLocks noChangeArrowheads="1"/>
          </p:cNvSpPr>
          <p:nvPr/>
        </p:nvSpPr>
        <p:spPr bwMode="auto">
          <a:xfrm>
            <a:off x="180242" y="3460750"/>
            <a:ext cx="88562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800" b="1">
                <a:solidFill>
                  <a:srgbClr val="0070C0"/>
                </a:solidFill>
              </a:rPr>
              <a:t>  </a:t>
            </a:r>
            <a:r>
              <a:rPr kumimoji="0" lang="en-US" altLang="ko-KR" sz="2800" b="1" u="sng">
                <a:solidFill>
                  <a:srgbClr val="FF0000"/>
                </a:solidFill>
              </a:rPr>
              <a:t>2. Management Evaluation of Public Institutions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800" b="1">
                <a:solidFill>
                  <a:srgbClr val="002060"/>
                </a:solidFill>
              </a:rPr>
              <a:t>(Most powerful tool by the central agency, MOSF)</a:t>
            </a:r>
            <a:endParaRPr kumimoji="0" lang="en-US" altLang="ko-KR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600" dirty="0">
                <a:latin typeface="Times New Roman" pitchFamily="18" charset="0"/>
                <a:cs typeface="Times New Roman" pitchFamily="18" charset="0"/>
              </a:rPr>
              <a:t>History of the evaluation system</a:t>
            </a:r>
            <a:endParaRPr lang="ko-KR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갈매기형 수장 27"/>
          <p:cNvSpPr/>
          <p:nvPr/>
        </p:nvSpPr>
        <p:spPr>
          <a:xfrm>
            <a:off x="234462" y="1341439"/>
            <a:ext cx="8730762" cy="50323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260838" y="2060575"/>
            <a:ext cx="8639908" cy="3816350"/>
          </a:xfrm>
          <a:prstGeom prst="rightArrow">
            <a:avLst>
              <a:gd name="adj1" fmla="val 50000"/>
              <a:gd name="adj2" fmla="val 295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srgbClr val="2A13B7"/>
              </a:solidFill>
            </a:endParaRPr>
          </a:p>
        </p:txBody>
      </p:sp>
      <p:sp>
        <p:nvSpPr>
          <p:cNvPr id="6153" name="TextBox 49"/>
          <p:cNvSpPr txBox="1">
            <a:spLocks noChangeArrowheads="1"/>
          </p:cNvSpPr>
          <p:nvPr/>
        </p:nvSpPr>
        <p:spPr bwMode="auto">
          <a:xfrm>
            <a:off x="323850" y="3182939"/>
            <a:ext cx="2735873" cy="70802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Management Evaluation 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on public corporations</a:t>
            </a:r>
            <a:endParaRPr lang="ko-KR" altLang="en-US" sz="2000" dirty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51"/>
          <p:cNvSpPr txBox="1">
            <a:spLocks noChangeArrowheads="1"/>
          </p:cNvSpPr>
          <p:nvPr/>
        </p:nvSpPr>
        <p:spPr bwMode="auto">
          <a:xfrm>
            <a:off x="3059723" y="3357563"/>
            <a:ext cx="2961543" cy="4000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Evaluation on SOEs</a:t>
            </a:r>
            <a:endParaRPr lang="ko-KR" altLang="en-US" sz="2000" dirty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7" name="TextBox 52"/>
          <p:cNvSpPr txBox="1">
            <a:spLocks noChangeArrowheads="1"/>
          </p:cNvSpPr>
          <p:nvPr/>
        </p:nvSpPr>
        <p:spPr bwMode="auto">
          <a:xfrm>
            <a:off x="3059724" y="3995739"/>
            <a:ext cx="303334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on quasi-government org</a:t>
            </a:r>
            <a:endParaRPr lang="ko-KR" altLang="en-US" sz="2000">
              <a:solidFill>
                <a:srgbClr val="2A13B7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9338" name="TextBox 53"/>
          <p:cNvSpPr txBox="1">
            <a:spLocks noChangeArrowheads="1"/>
          </p:cNvSpPr>
          <p:nvPr/>
        </p:nvSpPr>
        <p:spPr bwMode="auto">
          <a:xfrm>
            <a:off x="6021266" y="3586163"/>
            <a:ext cx="27358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Evaluation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on public institutions</a:t>
            </a:r>
            <a:endParaRPr lang="ko-KR" altLang="en-US" sz="2400">
              <a:solidFill>
                <a:srgbClr val="2A13B7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9339" name="Rectangle 31"/>
          <p:cNvSpPr>
            <a:spLocks noChangeArrowheads="1"/>
          </p:cNvSpPr>
          <p:nvPr/>
        </p:nvSpPr>
        <p:spPr bwMode="auto">
          <a:xfrm>
            <a:off x="1005254" y="1377951"/>
            <a:ext cx="1367204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휴먼명조,한컴돋움"/>
              </a:rPr>
              <a:t>’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84 ~ </a:t>
            </a:r>
            <a:r>
              <a:rPr lang="en-US" altLang="ko-KR" sz="2000" b="1">
                <a:solidFill>
                  <a:schemeClr val="bg1"/>
                </a:solidFill>
                <a:latin typeface="휴먼명조,한컴돋움"/>
              </a:rPr>
              <a:t>’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</a:p>
        </p:txBody>
      </p:sp>
      <p:sp>
        <p:nvSpPr>
          <p:cNvPr id="99340" name="Rectangle 31"/>
          <p:cNvSpPr>
            <a:spLocks noChangeArrowheads="1"/>
          </p:cNvSpPr>
          <p:nvPr/>
        </p:nvSpPr>
        <p:spPr bwMode="auto">
          <a:xfrm>
            <a:off x="3924300" y="1379539"/>
            <a:ext cx="1367204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휴먼명조,한컴돋움"/>
              </a:rPr>
              <a:t>’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 ~ </a:t>
            </a:r>
            <a:r>
              <a:rPr lang="en-US" altLang="ko-KR" sz="2000" b="1">
                <a:solidFill>
                  <a:schemeClr val="bg1"/>
                </a:solidFill>
                <a:latin typeface="휴먼명조,한컴돋움"/>
              </a:rPr>
              <a:t>’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07</a:t>
            </a:r>
          </a:p>
        </p:txBody>
      </p:sp>
      <p:sp>
        <p:nvSpPr>
          <p:cNvPr id="99341" name="Rectangle 31"/>
          <p:cNvSpPr>
            <a:spLocks noChangeArrowheads="1"/>
          </p:cNvSpPr>
          <p:nvPr/>
        </p:nvSpPr>
        <p:spPr bwMode="auto">
          <a:xfrm>
            <a:off x="6632331" y="1377951"/>
            <a:ext cx="1755531" cy="415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휴먼명조,한컴돋움"/>
              </a:rPr>
              <a:t>’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08 ~ now</a:t>
            </a:r>
            <a:endParaRPr lang="en-US" altLang="ko-KR" sz="2000" b="1">
              <a:solidFill>
                <a:schemeClr val="bg1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34462" y="4005263"/>
            <a:ext cx="2880946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250582" y="4005263"/>
            <a:ext cx="583369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131527" y="1341438"/>
            <a:ext cx="0" cy="482441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6093069" y="1341438"/>
            <a:ext cx="0" cy="482441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6" name="슬라이드 번호 개체 틀 1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61DA92-50AC-457A-BC79-6BF65A5C8ADD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99347" name="직사각형 19"/>
          <p:cNvSpPr>
            <a:spLocks noChangeArrowheads="1"/>
          </p:cNvSpPr>
          <p:nvPr/>
        </p:nvSpPr>
        <p:spPr bwMode="auto">
          <a:xfrm>
            <a:off x="611066" y="6092825"/>
            <a:ext cx="77767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SOEs are easier to evaluate than quasi-government organizations.</a:t>
            </a:r>
            <a:endParaRPr lang="ko-KR" altLang="en-US" sz="200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직사각형 4"/>
          <p:cNvSpPr>
            <a:spLocks noChangeArrowheads="1"/>
          </p:cNvSpPr>
          <p:nvPr/>
        </p:nvSpPr>
        <p:spPr bwMode="auto">
          <a:xfrm>
            <a:off x="539262" y="1196975"/>
            <a:ext cx="828088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ko-KR" sz="3200" b="1" u="sng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 Governance of Public Institutions</a:t>
            </a:r>
            <a:endParaRPr kumimoji="0" lang="en-US" altLang="ko-KR" sz="3200" u="sng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613" name="직사각형 6"/>
          <p:cNvSpPr>
            <a:spLocks noChangeArrowheads="1"/>
          </p:cNvSpPr>
          <p:nvPr/>
        </p:nvSpPr>
        <p:spPr bwMode="auto">
          <a:xfrm>
            <a:off x="180242" y="3460751"/>
            <a:ext cx="8784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ko-KR" sz="28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2. Management Evaluation of Public Institutions</a:t>
            </a:r>
            <a:endParaRPr kumimoji="0" lang="en-US" altLang="ko-KR" sz="2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49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Time frame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다이어그램 19"/>
          <p:cNvGraphicFramePr/>
          <p:nvPr/>
        </p:nvGraphicFramePr>
        <p:xfrm>
          <a:off x="35496" y="2276872"/>
          <a:ext cx="907281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0358" name="TextBox 3"/>
          <p:cNvSpPr txBox="1">
            <a:spLocks noChangeArrowheads="1"/>
          </p:cNvSpPr>
          <p:nvPr/>
        </p:nvSpPr>
        <p:spPr bwMode="auto">
          <a:xfrm>
            <a:off x="290146" y="1763713"/>
            <a:ext cx="269777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Public institutions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Evaluation team</a:t>
            </a:r>
            <a:endParaRPr lang="ko-KR" altLang="en-US" sz="2000" b="1">
              <a:solidFill>
                <a:srgbClr val="350AEC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113943" y="1557338"/>
            <a:ext cx="0" cy="4824412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0" name="TextBox 5"/>
          <p:cNvSpPr txBox="1">
            <a:spLocks noChangeArrowheads="1"/>
          </p:cNvSpPr>
          <p:nvPr/>
        </p:nvSpPr>
        <p:spPr bwMode="auto">
          <a:xfrm>
            <a:off x="3348405" y="1938338"/>
            <a:ext cx="249408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Public institutions </a:t>
            </a:r>
          </a:p>
        </p:txBody>
      </p:sp>
      <p:sp>
        <p:nvSpPr>
          <p:cNvPr id="100361" name="TextBox 6"/>
          <p:cNvSpPr txBox="1">
            <a:spLocks noChangeArrowheads="1"/>
          </p:cNvSpPr>
          <p:nvPr/>
        </p:nvSpPr>
        <p:spPr bwMode="auto">
          <a:xfrm>
            <a:off x="6227885" y="1938338"/>
            <a:ext cx="259226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Evaluation team</a:t>
            </a:r>
            <a:endParaRPr lang="ko-KR" altLang="en-US" sz="2000" b="1">
              <a:solidFill>
                <a:srgbClr val="350AEC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969977" y="1557338"/>
            <a:ext cx="0" cy="4824412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50581" y="1555751"/>
            <a:ext cx="0" cy="4824413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20150" y="1555751"/>
            <a:ext cx="0" cy="4824413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5" name="TextBox 5"/>
          <p:cNvSpPr txBox="1">
            <a:spLocks noChangeArrowheads="1"/>
          </p:cNvSpPr>
          <p:nvPr/>
        </p:nvSpPr>
        <p:spPr bwMode="auto">
          <a:xfrm>
            <a:off x="-142143" y="1212850"/>
            <a:ext cx="143168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September</a:t>
            </a:r>
          </a:p>
        </p:txBody>
      </p:sp>
      <p:sp>
        <p:nvSpPr>
          <p:cNvPr id="100366" name="TextBox 5"/>
          <p:cNvSpPr txBox="1">
            <a:spLocks noChangeArrowheads="1"/>
          </p:cNvSpPr>
          <p:nvPr/>
        </p:nvSpPr>
        <p:spPr bwMode="auto">
          <a:xfrm>
            <a:off x="2394439" y="1217614"/>
            <a:ext cx="143168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November</a:t>
            </a:r>
          </a:p>
        </p:txBody>
      </p:sp>
      <p:sp>
        <p:nvSpPr>
          <p:cNvPr id="100367" name="TextBox 5"/>
          <p:cNvSpPr txBox="1">
            <a:spLocks noChangeArrowheads="1"/>
          </p:cNvSpPr>
          <p:nvPr/>
        </p:nvSpPr>
        <p:spPr bwMode="auto">
          <a:xfrm>
            <a:off x="5237285" y="1204914"/>
            <a:ext cx="143168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February</a:t>
            </a:r>
          </a:p>
        </p:txBody>
      </p:sp>
      <p:sp>
        <p:nvSpPr>
          <p:cNvPr id="100368" name="TextBox 5"/>
          <p:cNvSpPr txBox="1">
            <a:spLocks noChangeArrowheads="1"/>
          </p:cNvSpPr>
          <p:nvPr/>
        </p:nvSpPr>
        <p:spPr bwMode="auto">
          <a:xfrm>
            <a:off x="7874977" y="1230314"/>
            <a:ext cx="143314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350AEC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September</a:t>
            </a:r>
          </a:p>
        </p:txBody>
      </p:sp>
      <p:sp>
        <p:nvSpPr>
          <p:cNvPr id="100369" name="슬라이드 번호 개체 틀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7772CC-3AB1-47B0-92A6-146495992534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0370" name="TextBox 16"/>
          <p:cNvSpPr txBox="1">
            <a:spLocks noChangeArrowheads="1"/>
          </p:cNvSpPr>
          <p:nvPr/>
        </p:nvSpPr>
        <p:spPr bwMode="auto">
          <a:xfrm>
            <a:off x="7430966" y="5343526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Consulting for low graders</a:t>
            </a:r>
            <a:endParaRPr lang="ko-KR" altLang="en-US" sz="1800">
              <a:latin typeface="굴림" pitchFamily="50" charset="-127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00371" name="TextBox 5"/>
          <p:cNvSpPr txBox="1">
            <a:spLocks noChangeArrowheads="1"/>
          </p:cNvSpPr>
          <p:nvPr/>
        </p:nvSpPr>
        <p:spPr bwMode="auto">
          <a:xfrm>
            <a:off x="6372200" y="836613"/>
            <a:ext cx="1788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June (announcement)</a:t>
            </a:r>
          </a:p>
        </p:txBody>
      </p:sp>
    </p:spTree>
    <p:extLst>
      <p:ext uri="{BB962C8B-B14F-4D97-AF65-F5344CB8AC3E}">
        <p14:creationId xmlns:p14="http://schemas.microsoft.com/office/powerpoint/2010/main" val="10868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Issues: Myopic horizon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682870" y="2524126"/>
            <a:ext cx="7992208" cy="1800225"/>
          </a:xfrm>
          <a:prstGeom prst="line">
            <a:avLst/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순서도: 연결자 3"/>
          <p:cNvSpPr/>
          <p:nvPr/>
        </p:nvSpPr>
        <p:spPr>
          <a:xfrm>
            <a:off x="6948855" y="1108075"/>
            <a:ext cx="1657350" cy="1568450"/>
          </a:xfrm>
          <a:prstGeom prst="flowChartConnector">
            <a:avLst/>
          </a:prstGeom>
          <a:blipFill>
            <a:blip r:embed="rId2" cstate="print"/>
            <a:stretch>
              <a:fillRect/>
            </a:stretch>
          </a:blip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순서도: 연결자 6"/>
          <p:cNvSpPr/>
          <p:nvPr/>
        </p:nvSpPr>
        <p:spPr>
          <a:xfrm>
            <a:off x="468923" y="2511426"/>
            <a:ext cx="1654420" cy="1622425"/>
          </a:xfrm>
          <a:prstGeom prst="flowChartConnector">
            <a:avLst/>
          </a:prstGeom>
          <a:blipFill>
            <a:blip r:embed="rId3" cstate="print"/>
            <a:stretch>
              <a:fillRect/>
            </a:stretch>
          </a:blip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순서도: 연결자 9"/>
          <p:cNvSpPr/>
          <p:nvPr/>
        </p:nvSpPr>
        <p:spPr>
          <a:xfrm>
            <a:off x="4010758" y="3441700"/>
            <a:ext cx="1412631" cy="1346200"/>
          </a:xfrm>
          <a:prstGeom prst="flowChartConnector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2A1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00"/>
          </a:p>
        </p:txBody>
      </p:sp>
      <p:sp>
        <p:nvSpPr>
          <p:cNvPr id="122889" name="TextBox 57"/>
          <p:cNvSpPr txBox="1">
            <a:spLocks noChangeArrowheads="1"/>
          </p:cNvSpPr>
          <p:nvPr/>
        </p:nvSpPr>
        <p:spPr bwMode="auto">
          <a:xfrm>
            <a:off x="1513743" y="5221288"/>
            <a:ext cx="697962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2400" b="1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Be in office for the short term (3 years+1+1</a:t>
            </a:r>
            <a:r>
              <a:rPr lang="en-US" altLang="ko-KR" sz="2400" b="1">
                <a:solidFill>
                  <a:srgbClr val="2A13B7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2400" b="1">
                <a:solidFill>
                  <a:srgbClr val="2A13B7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Annual evaluation</a:t>
            </a:r>
            <a:r>
              <a:rPr lang="ko-KR" altLang="en-US" sz="2400" b="1">
                <a:solidFill>
                  <a:srgbClr val="2A13B7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</a:t>
            </a:r>
            <a:endParaRPr lang="ko-KR" altLang="en-US" sz="2400" b="1">
              <a:solidFill>
                <a:srgbClr val="2A13B7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" name="위쪽 화살표 11"/>
          <p:cNvSpPr/>
          <p:nvPr/>
        </p:nvSpPr>
        <p:spPr>
          <a:xfrm>
            <a:off x="4482612" y="4868863"/>
            <a:ext cx="504092" cy="360362"/>
          </a:xfrm>
          <a:prstGeom prst="upArrow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1" name="TextBox 12"/>
          <p:cNvSpPr txBox="1">
            <a:spLocks noChangeArrowheads="1"/>
          </p:cNvSpPr>
          <p:nvPr/>
        </p:nvSpPr>
        <p:spPr bwMode="auto">
          <a:xfrm>
            <a:off x="754878" y="6135687"/>
            <a:ext cx="8353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Mid-term planning is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mandatory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2304" y="6067425"/>
            <a:ext cx="420565" cy="431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3" name="슬라이드 번호 개체 틀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9E4379-39AF-4493-AAA1-49EC2EFF7F1C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72828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Burden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for SOEs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1" name="그림 9" descr="imagesCA6XMOW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3" y="2805114"/>
            <a:ext cx="36004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순서도: 연결자 3"/>
          <p:cNvSpPr/>
          <p:nvPr/>
        </p:nvSpPr>
        <p:spPr>
          <a:xfrm>
            <a:off x="3059724" y="2082801"/>
            <a:ext cx="2880946" cy="26638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Management evaluation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3" name="TextBox 11"/>
          <p:cNvSpPr txBox="1">
            <a:spLocks noChangeArrowheads="1"/>
          </p:cNvSpPr>
          <p:nvPr/>
        </p:nvSpPr>
        <p:spPr bwMode="auto">
          <a:xfrm>
            <a:off x="4066443" y="1438276"/>
            <a:ext cx="12265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Prepare for Q&amp;A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1864" name="TextBox 12"/>
          <p:cNvSpPr txBox="1">
            <a:spLocks noChangeArrowheads="1"/>
          </p:cNvSpPr>
          <p:nvPr/>
        </p:nvSpPr>
        <p:spPr bwMode="auto">
          <a:xfrm>
            <a:off x="1834662" y="2413001"/>
            <a:ext cx="158554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Write reports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1865" name="TextBox 12"/>
          <p:cNvSpPr txBox="1">
            <a:spLocks noChangeArrowheads="1"/>
          </p:cNvSpPr>
          <p:nvPr/>
        </p:nvSpPr>
        <p:spPr bwMode="auto">
          <a:xfrm>
            <a:off x="5309089" y="1779589"/>
            <a:ext cx="12968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Receive consulting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1866" name="TextBox 11"/>
          <p:cNvSpPr txBox="1">
            <a:spLocks noChangeArrowheads="1"/>
          </p:cNvSpPr>
          <p:nvPr/>
        </p:nvSpPr>
        <p:spPr bwMode="auto">
          <a:xfrm>
            <a:off x="1115158" y="1484314"/>
            <a:ext cx="30245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Efforts to improve the evaluation results every year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9515" y="4293096"/>
            <a:ext cx="2952328" cy="20882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Current Discussion</a:t>
            </a:r>
          </a:p>
          <a:p>
            <a:pPr algn="ctr">
              <a:defRPr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considers easing the burden of SOEs.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0" name="TextBox 12"/>
          <p:cNvSpPr txBox="1">
            <a:spLocks noChangeArrowheads="1"/>
          </p:cNvSpPr>
          <p:nvPr/>
        </p:nvSpPr>
        <p:spPr bwMode="auto">
          <a:xfrm>
            <a:off x="5868866" y="2708276"/>
            <a:ext cx="17994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Recommended Policy Index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91674" y="4221088"/>
            <a:ext cx="2952328" cy="20882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Task for Korea</a:t>
            </a:r>
          </a:p>
          <a:p>
            <a:pPr algn="ctr">
              <a:defRPr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provide more </a:t>
            </a:r>
          </a:p>
          <a:p>
            <a:pPr algn="ctr">
              <a:defRPr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autonomy, but not</a:t>
            </a:r>
          </a:p>
          <a:p>
            <a:pPr algn="ctr">
              <a:defRPr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much progress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2573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of Management Evaluation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32482"/>
              </p:ext>
            </p:extLst>
          </p:nvPr>
        </p:nvGraphicFramePr>
        <p:xfrm>
          <a:off x="383931" y="1196975"/>
          <a:ext cx="8442082" cy="49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3561640"/>
                <a:gridCol w="3788717"/>
              </a:tblGrid>
              <a:tr h="68966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07" marB="45707"/>
                </a:tc>
              </a:tr>
              <a:tr h="103809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Annually</a:t>
                      </a:r>
                      <a:endParaRPr lang="en-US" altLang="ko-KR" sz="1800" baseline="0" dirty="0" smtClean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Every</a:t>
                      </a:r>
                      <a:r>
                        <a:rPr lang="en-US" altLang="ko-KR" sz="1800" baseline="0" dirty="0" smtClean="0"/>
                        <a:t> 3 years</a:t>
                      </a:r>
                      <a:endParaRPr lang="ko-KR" altLang="en-US" sz="1800" dirty="0"/>
                    </a:p>
                  </a:txBody>
                  <a:tcPr marL="84402" marR="84402" marT="45707" marB="45707"/>
                </a:tc>
              </a:tr>
              <a:tr h="863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Quick</a:t>
                      </a:r>
                      <a:r>
                        <a:rPr lang="en-US" altLang="ko-KR" sz="1800" baseline="0" dirty="0" smtClean="0"/>
                        <a:t> feedback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Tool for annual bonus</a:t>
                      </a:r>
                      <a:endParaRPr lang="ko-KR" altLang="en-US" sz="1800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Longer perspective</a:t>
                      </a:r>
                      <a:r>
                        <a:rPr lang="en-US" altLang="ko-KR" sz="1800" baseline="0" dirty="0" smtClean="0"/>
                        <a:t> of CEO</a:t>
                      </a:r>
                      <a:endParaRPr lang="ko-KR" altLang="en-US" sz="1800" dirty="0"/>
                    </a:p>
                  </a:txBody>
                  <a:tcPr marL="84402" marR="84402" marT="45707" marB="45707"/>
                </a:tc>
              </a:tr>
              <a:tr h="11885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Burden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Short-sighted CEO</a:t>
                      </a:r>
                      <a:endParaRPr lang="ko-KR" altLang="en-US" sz="1800" dirty="0"/>
                    </a:p>
                  </a:txBody>
                  <a:tcPr marL="84402" marR="84402" marT="45707" marB="4570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Low responsiveness</a:t>
                      </a:r>
                      <a:endParaRPr lang="ko-KR" altLang="en-US" sz="1800" dirty="0"/>
                    </a:p>
                  </a:txBody>
                  <a:tcPr marL="84402" marR="84402" marT="45707" marB="45707"/>
                </a:tc>
              </a:tr>
              <a:tr h="1188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07" marB="45707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 </a:t>
                      </a:r>
                    </a:p>
                    <a:p>
                      <a:pPr latinLnBrk="1"/>
                      <a:endParaRPr lang="en-US" altLang="ko-KR" sz="1800" dirty="0" smtClean="0"/>
                    </a:p>
                  </a:txBody>
                  <a:tcPr marL="84402" marR="84402" marT="45707" marB="457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28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Imbalance between MOSF &amp; Line ministries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순서도: 연결자 3"/>
          <p:cNvSpPr/>
          <p:nvPr/>
        </p:nvSpPr>
        <p:spPr>
          <a:xfrm>
            <a:off x="3640015" y="3719513"/>
            <a:ext cx="1724758" cy="165576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SOEs</a:t>
            </a:r>
            <a:endParaRPr lang="ko-KR" alt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547446" y="1343026"/>
            <a:ext cx="2303585" cy="16557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Ministry of </a:t>
            </a:r>
          </a:p>
          <a:p>
            <a:pPr algn="ctr">
              <a:defRPr/>
            </a:pPr>
            <a:r>
              <a:rPr lang="en-US" altLang="ko-K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Strategy &amp; Finance</a:t>
            </a:r>
            <a:endParaRPr lang="ko-KR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아래쪽 화살표 8"/>
          <p:cNvSpPr/>
          <p:nvPr/>
        </p:nvSpPr>
        <p:spPr>
          <a:xfrm rot="19530996">
            <a:off x="2687515" y="3125789"/>
            <a:ext cx="1377462" cy="113188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아래쪽 화살표 11"/>
          <p:cNvSpPr/>
          <p:nvPr/>
        </p:nvSpPr>
        <p:spPr>
          <a:xfrm rot="2356948">
            <a:off x="5566997" y="2981325"/>
            <a:ext cx="268165" cy="1231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147897" y="1343026"/>
            <a:ext cx="2305050" cy="16557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 Ministry</a:t>
            </a:r>
            <a:endParaRPr lang="ko-KR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10" name="TextBox 14"/>
          <p:cNvSpPr txBox="1">
            <a:spLocks noChangeArrowheads="1"/>
          </p:cNvSpPr>
          <p:nvPr/>
        </p:nvSpPr>
        <p:spPr bwMode="auto">
          <a:xfrm>
            <a:off x="1547446" y="3502026"/>
            <a:ext cx="144047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evaluation</a:t>
            </a:r>
            <a:endParaRPr lang="ko-KR" altLang="en-US" sz="1800">
              <a:solidFill>
                <a:srgbClr val="00206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8011" name="슬라이드 번호 개체 틀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8D21F3-ADBE-4CDD-9C6E-ACD4D8BC767A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817685" y="5591175"/>
            <a:ext cx="807426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Improving SOE management is a process of conflict between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central agency and the line ministries.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So it needs a support from the </a:t>
            </a:r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political leadership.</a:t>
            </a:r>
            <a:endParaRPr lang="ko-KR" altLang="en-US" sz="2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17989" y="5776913"/>
            <a:ext cx="366346" cy="431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is in charge of Evaluation?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17253"/>
              </p:ext>
            </p:extLst>
          </p:nvPr>
        </p:nvGraphicFramePr>
        <p:xfrm>
          <a:off x="383931" y="1196975"/>
          <a:ext cx="8442082" cy="504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5"/>
                <a:gridCol w="2365165"/>
                <a:gridCol w="2060594"/>
                <a:gridCol w="2924598"/>
              </a:tblGrid>
              <a:tr h="68975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</a:tr>
              <a:tr h="1038231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Central Agency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(MOSF in Korea)</a:t>
                      </a:r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Line ministries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Central agency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Line</a:t>
                      </a:r>
                      <a:r>
                        <a:rPr lang="en-US" altLang="ko-KR" sz="1800" baseline="0" dirty="0" smtClean="0"/>
                        <a:t> ministries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6482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Neutrality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Better knowledge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Harmony b/w</a:t>
                      </a:r>
                      <a:r>
                        <a:rPr lang="en-US" altLang="ko-KR" sz="1800" baseline="0" dirty="0" smtClean="0"/>
                        <a:t> ministries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9361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Heavy burden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Conflicts with line ministries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Collusion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Division of labor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17374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(Line ministries</a:t>
                      </a:r>
                      <a:r>
                        <a:rPr lang="en-US" altLang="ko-KR" sz="1800" baseline="0" dirty="0" smtClean="0"/>
                        <a:t> used to evaluate the quasi-government org, but impartially higher score for SOEs whose CEOs come from the line ministries.)</a:t>
                      </a:r>
                      <a:endParaRPr lang="en-US" altLang="ko-KR" sz="1800" dirty="0" smtClean="0"/>
                    </a:p>
                  </a:txBody>
                  <a:tcPr marL="84402" marR="84402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04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539262" y="2997200"/>
            <a:ext cx="4895850" cy="2230438"/>
          </a:xfrm>
          <a:prstGeom prst="roundRect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kumimoji="0" lang="en-US" altLang="ko-KR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Independent experts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kumimoji="0" lang="en-US" altLang="ko-KR" sz="1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Evaluation structure &amp; procedure</a:t>
            </a:r>
            <a:endParaRPr kumimoji="0" lang="ko-KR" alt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순서도: 연결자 15"/>
          <p:cNvSpPr/>
          <p:nvPr/>
        </p:nvSpPr>
        <p:spPr>
          <a:xfrm>
            <a:off x="3635620" y="3459164"/>
            <a:ext cx="1584080" cy="1584325"/>
          </a:xfrm>
          <a:prstGeom prst="flowChartConnector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>
              <a:solidFill>
                <a:prstClr val="white"/>
              </a:solidFill>
            </a:endParaRPr>
          </a:p>
        </p:txBody>
      </p:sp>
      <p:sp>
        <p:nvSpPr>
          <p:cNvPr id="19" name="순서도: 연결자 18"/>
          <p:cNvSpPr/>
          <p:nvPr/>
        </p:nvSpPr>
        <p:spPr>
          <a:xfrm>
            <a:off x="742951" y="3459164"/>
            <a:ext cx="1597269" cy="1582737"/>
          </a:xfrm>
          <a:prstGeom prst="flowChartConnector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47446" y="1628775"/>
            <a:ext cx="2879481" cy="5032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Management Committee</a:t>
            </a:r>
            <a:endParaRPr kumimoji="0"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2839915" y="2132014"/>
            <a:ext cx="0" cy="8651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301154" y="2195514"/>
            <a:ext cx="2159977" cy="8651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Ministry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Strategy &amp; Finance</a:t>
            </a:r>
            <a:endParaRPr kumimoji="0"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56081" y="3932239"/>
            <a:ext cx="2520462" cy="8651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Research Center for SOEs</a:t>
            </a:r>
            <a:endParaRPr kumimoji="0"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7379677" y="3060700"/>
            <a:ext cx="0" cy="8636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3" idx="0"/>
            <a:endCxn id="8" idx="3"/>
          </p:cNvCxnSpPr>
          <p:nvPr/>
        </p:nvCxnSpPr>
        <p:spPr>
          <a:xfrm rot="16200000" flipV="1">
            <a:off x="5746140" y="561976"/>
            <a:ext cx="314325" cy="2952750"/>
          </a:xfrm>
          <a:prstGeom prst="bentConnector2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1755531" y="5805489"/>
            <a:ext cx="2375389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SOEs</a:t>
            </a:r>
            <a:endParaRPr kumimoji="0"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3127131" y="2132014"/>
            <a:ext cx="0" cy="8651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endCxn id="21" idx="0"/>
          </p:cNvCxnSpPr>
          <p:nvPr/>
        </p:nvCxnSpPr>
        <p:spPr>
          <a:xfrm>
            <a:off x="2941028" y="5229226"/>
            <a:ext cx="2931" cy="576263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1" idx="3"/>
            <a:endCxn id="14" idx="2"/>
          </p:cNvCxnSpPr>
          <p:nvPr/>
        </p:nvCxnSpPr>
        <p:spPr>
          <a:xfrm flipV="1">
            <a:off x="4130920" y="4797425"/>
            <a:ext cx="3285392" cy="1258888"/>
          </a:xfrm>
          <a:prstGeom prst="bentConnector2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8" name="TextBox 19"/>
          <p:cNvSpPr txBox="1">
            <a:spLocks noChangeArrowheads="1"/>
          </p:cNvSpPr>
          <p:nvPr/>
        </p:nvSpPr>
        <p:spPr bwMode="auto">
          <a:xfrm>
            <a:off x="756138" y="2268538"/>
            <a:ext cx="20867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Finalize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the evaluation result </a:t>
            </a:r>
            <a:endParaRPr kumimoji="0" lang="ko-KR" altLang="en-US" sz="1600" b="1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9" name="TextBox 19"/>
          <p:cNvSpPr txBox="1">
            <a:spLocks noChangeArrowheads="1"/>
          </p:cNvSpPr>
          <p:nvPr/>
        </p:nvSpPr>
        <p:spPr bwMode="auto">
          <a:xfrm>
            <a:off x="1787769" y="1290639"/>
            <a:ext cx="278423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Deliberation &amp; resolution</a:t>
            </a:r>
            <a:endParaRPr kumimoji="0" lang="ko-KR" altLang="en-US" sz="1600" b="1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0" name="TextBox 19"/>
          <p:cNvSpPr txBox="1">
            <a:spLocks noChangeArrowheads="1"/>
          </p:cNvSpPr>
          <p:nvPr/>
        </p:nvSpPr>
        <p:spPr bwMode="auto">
          <a:xfrm>
            <a:off x="4705350" y="1433514"/>
            <a:ext cx="3282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Finalize evaluation method</a:t>
            </a:r>
            <a:endParaRPr kumimoji="0" lang="ko-KR" altLang="en-US" sz="1600" b="1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1" name="TextBox 19"/>
          <p:cNvSpPr txBox="1">
            <a:spLocks noChangeArrowheads="1"/>
          </p:cNvSpPr>
          <p:nvPr/>
        </p:nvSpPr>
        <p:spPr bwMode="auto">
          <a:xfrm>
            <a:off x="5004289" y="5683250"/>
            <a:ext cx="237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Complaints &amp; suggestion</a:t>
            </a:r>
          </a:p>
        </p:txBody>
      </p:sp>
      <p:sp>
        <p:nvSpPr>
          <p:cNvPr id="102422" name="TextBox 19"/>
          <p:cNvSpPr txBox="1">
            <a:spLocks noChangeArrowheads="1"/>
          </p:cNvSpPr>
          <p:nvPr/>
        </p:nvSpPr>
        <p:spPr bwMode="auto">
          <a:xfrm>
            <a:off x="3203331" y="2197100"/>
            <a:ext cx="24486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Approve &amp; finalize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the system improvements </a:t>
            </a:r>
            <a:endParaRPr kumimoji="0" lang="ko-KR" altLang="en-US" sz="1600" b="1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7410450" y="6054725"/>
            <a:ext cx="144047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>
            <a:off x="8833338" y="2670176"/>
            <a:ext cx="0" cy="33940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>
            <a:off x="8459666" y="2682875"/>
            <a:ext cx="36048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6" name="TextBox 19"/>
          <p:cNvSpPr txBox="1">
            <a:spLocks noChangeArrowheads="1"/>
          </p:cNvSpPr>
          <p:nvPr/>
        </p:nvSpPr>
        <p:spPr bwMode="auto">
          <a:xfrm>
            <a:off x="6156081" y="3259138"/>
            <a:ext cx="2328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2A13B7"/>
                </a:solidFill>
                <a:latin typeface="Times New Roman" pitchFamily="18" charset="0"/>
                <a:cs typeface="Times New Roman" pitchFamily="18" charset="0"/>
              </a:rPr>
              <a:t>Suggest improvements to be made</a:t>
            </a:r>
            <a:endParaRPr kumimoji="0" lang="ko-KR" altLang="en-US" sz="1600" b="1" dirty="0">
              <a:solidFill>
                <a:srgbClr val="2A13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23851" y="4868863"/>
            <a:ext cx="8488973" cy="5762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 rot="5400000">
            <a:off x="2907263" y="3509169"/>
            <a:ext cx="5545138" cy="6477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Independence &amp; Neutrality of the evaluation team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5639" y="2781301"/>
            <a:ext cx="4463562" cy="187007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experts</a:t>
            </a:r>
          </a:p>
          <a:p>
            <a:pPr algn="ctr">
              <a:buClr>
                <a:srgbClr val="00B050"/>
              </a:buClr>
              <a:defRPr/>
            </a:pPr>
            <a:endParaRPr lang="en-US" altLang="ko-K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B050"/>
              </a:buClr>
              <a:defRPr/>
            </a:pP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순서도: 연결자 16"/>
          <p:cNvSpPr/>
          <p:nvPr/>
        </p:nvSpPr>
        <p:spPr>
          <a:xfrm>
            <a:off x="767861" y="3068638"/>
            <a:ext cx="1453662" cy="139858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Professors</a:t>
            </a:r>
            <a:endParaRPr lang="ko-KR" alt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356946" y="1268414"/>
            <a:ext cx="2879481" cy="5048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Committee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직선 화살표 연결선 18"/>
          <p:cNvCxnSpPr>
            <a:stCxn id="15" idx="0"/>
            <a:endCxn id="18" idx="2"/>
          </p:cNvCxnSpPr>
          <p:nvPr/>
        </p:nvCxnSpPr>
        <p:spPr>
          <a:xfrm flipV="1">
            <a:off x="2797420" y="1773238"/>
            <a:ext cx="0" cy="10080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연결자 26"/>
          <p:cNvSpPr/>
          <p:nvPr/>
        </p:nvSpPr>
        <p:spPr>
          <a:xfrm>
            <a:off x="3360127" y="3068638"/>
            <a:ext cx="1453662" cy="139858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CPAs</a:t>
            </a:r>
            <a:endParaRPr lang="ko-KR" alt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6" name="TextBox 32"/>
          <p:cNvSpPr txBox="1">
            <a:spLocks noChangeArrowheads="1"/>
          </p:cNvSpPr>
          <p:nvPr/>
        </p:nvSpPr>
        <p:spPr bwMode="auto">
          <a:xfrm>
            <a:off x="2797420" y="2124076"/>
            <a:ext cx="100818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Report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2797420" y="4652963"/>
            <a:ext cx="0" cy="10080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8" name="TextBox 35"/>
          <p:cNvSpPr txBox="1">
            <a:spLocks noChangeArrowheads="1"/>
          </p:cNvSpPr>
          <p:nvPr/>
        </p:nvSpPr>
        <p:spPr bwMode="auto">
          <a:xfrm>
            <a:off x="2797420" y="4699001"/>
            <a:ext cx="11517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Evaluate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252797" y="3319463"/>
            <a:ext cx="2231780" cy="7921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Ministry </a:t>
            </a:r>
          </a:p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of Strategy &amp; Finance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1733551" y="5661026"/>
            <a:ext cx="2135065" cy="7921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SOEs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직선 화살표 연결선 40"/>
          <p:cNvCxnSpPr>
            <a:stCxn id="38" idx="1"/>
            <a:endCxn id="15" idx="3"/>
          </p:cNvCxnSpPr>
          <p:nvPr/>
        </p:nvCxnSpPr>
        <p:spPr>
          <a:xfrm flipH="1">
            <a:off x="5029200" y="3714750"/>
            <a:ext cx="1223597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02" name="TextBox 43"/>
          <p:cNvSpPr txBox="1">
            <a:spLocks noChangeArrowheads="1"/>
          </p:cNvSpPr>
          <p:nvPr/>
        </p:nvSpPr>
        <p:spPr bwMode="auto">
          <a:xfrm>
            <a:off x="5004290" y="3162300"/>
            <a:ext cx="136866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Appointment</a:t>
            </a: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Guideline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252797" y="5661026"/>
            <a:ext cx="2231780" cy="7921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Research Center for SOEs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직선 화살표 연결선 25"/>
          <p:cNvCxnSpPr>
            <a:stCxn id="23" idx="0"/>
            <a:endCxn id="38" idx="2"/>
          </p:cNvCxnSpPr>
          <p:nvPr/>
        </p:nvCxnSpPr>
        <p:spPr>
          <a:xfrm flipH="1" flipV="1">
            <a:off x="7369420" y="4111625"/>
            <a:ext cx="0" cy="1549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05" name="TextBox 32"/>
          <p:cNvSpPr txBox="1">
            <a:spLocks noChangeArrowheads="1"/>
          </p:cNvSpPr>
          <p:nvPr/>
        </p:nvSpPr>
        <p:spPr bwMode="auto">
          <a:xfrm>
            <a:off x="7384074" y="4233864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Suggest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improvements</a:t>
            </a:r>
            <a:endParaRPr lang="ko-KR" altLang="en-US" sz="14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8806" name="슬라이드 번호 개체 틀 2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813AF9-F919-4F5E-BAFF-1AB59F933EF4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actually Evaluates?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5637"/>
              </p:ext>
            </p:extLst>
          </p:nvPr>
        </p:nvGraphicFramePr>
        <p:xfrm>
          <a:off x="383931" y="1196975"/>
          <a:ext cx="8442082" cy="5293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3489632"/>
                <a:gridCol w="3788717"/>
              </a:tblGrid>
              <a:tr h="68971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0" marB="45710"/>
                </a:tc>
              </a:tr>
              <a:tr h="103816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Ad</a:t>
                      </a:r>
                      <a:r>
                        <a:rPr lang="en-US" altLang="ko-KR" sz="1800" baseline="0" dirty="0" smtClean="0"/>
                        <a:t> hoc evaluation team</a:t>
                      </a:r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Government staffs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9143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Neutrality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Easy to conduct in a short period of time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Expertise</a:t>
                      </a:r>
                      <a:r>
                        <a:rPr lang="en-US" altLang="ko-KR" sz="1800" baseline="0" dirty="0" smtClean="0"/>
                        <a:t> after a certain period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1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Weak</a:t>
                      </a:r>
                      <a:r>
                        <a:rPr lang="en-US" altLang="ko-KR" sz="1800" baseline="0" dirty="0" smtClean="0"/>
                        <a:t> expertise on SOEs by the team member (professors, CPA)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Costs (3 million $ every</a:t>
                      </a:r>
                      <a:r>
                        <a:rPr lang="en-US" altLang="ko-KR" sz="1800" baseline="0" dirty="0" smtClean="0"/>
                        <a:t> year)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Collusion</a:t>
                      </a:r>
                    </a:p>
                    <a:p>
                      <a:pPr latinLnBrk="1"/>
                      <a:endParaRPr lang="en-US" altLang="ko-KR" sz="1800" baseline="0" dirty="0" smtClean="0"/>
                    </a:p>
                    <a:p>
                      <a:pPr latinLnBrk="1"/>
                      <a:r>
                        <a:rPr lang="en-US" altLang="ko-KR" sz="1800" baseline="0" dirty="0" smtClean="0"/>
                        <a:t>Skewed distribution of work load over a year </a:t>
                      </a:r>
                      <a:endParaRPr lang="ko-KR" altLang="en-US" sz="1800" dirty="0"/>
                    </a:p>
                  </a:txBody>
                  <a:tcPr marL="84402" marR="84402" marT="45710" marB="45710"/>
                </a:tc>
              </a:tr>
              <a:tr h="118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10" marB="45710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 since the beginning of the evaluation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(UK</a:t>
                      </a:r>
                      <a:r>
                        <a:rPr lang="en-US" altLang="ko-KR" sz="1800" baseline="0" dirty="0" smtClean="0"/>
                        <a:t> or France follows option 2)</a:t>
                      </a:r>
                    </a:p>
                    <a:p>
                      <a:pPr latinLnBrk="1"/>
                      <a:endParaRPr lang="en-US" altLang="ko-KR" sz="1800" baseline="0" dirty="0" smtClean="0"/>
                    </a:p>
                    <a:p>
                      <a:pPr latinLnBrk="1"/>
                      <a:r>
                        <a:rPr lang="en-US" altLang="ko-KR" sz="1800" baseline="0" dirty="0" smtClean="0"/>
                        <a:t>It depends on the level of transparency and neutrality of the government.</a:t>
                      </a:r>
                      <a:endParaRPr lang="en-US" altLang="ko-KR" sz="1800" dirty="0" smtClean="0"/>
                    </a:p>
                  </a:txBody>
                  <a:tcPr marL="84402" marR="84402" marT="45710" marB="4571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881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are to be evaluated?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71667"/>
              </p:ext>
            </p:extLst>
          </p:nvPr>
        </p:nvGraphicFramePr>
        <p:xfrm>
          <a:off x="317989" y="1196975"/>
          <a:ext cx="8573964" cy="557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59"/>
                <a:gridCol w="2437219"/>
                <a:gridCol w="2658466"/>
                <a:gridCol w="2392620"/>
              </a:tblGrid>
              <a:tr h="728696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14" marB="45714"/>
                </a:tc>
              </a:tr>
              <a:tr h="855386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SOE only</a:t>
                      </a:r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CEO only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SOE and CEO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</a:tr>
              <a:tr h="9660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Simple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Good</a:t>
                      </a:r>
                      <a:r>
                        <a:rPr lang="en-US" altLang="ko-KR" sz="1800" baseline="0" dirty="0" smtClean="0"/>
                        <a:t> for setting annual bonus for each staff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Simple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Good</a:t>
                      </a:r>
                      <a:r>
                        <a:rPr lang="en-US" altLang="ko-KR" sz="1800" baseline="0" dirty="0" smtClean="0"/>
                        <a:t> for controlling CEO 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</a:t>
                      </a:r>
                      <a:r>
                        <a:rPr lang="en-US" altLang="ko-KR" sz="1800" baseline="0" dirty="0" smtClean="0"/>
                        <a:t> 1+2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</a:tr>
              <a:tr h="10654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CEO</a:t>
                      </a:r>
                      <a:r>
                        <a:rPr lang="en-US" altLang="ko-KR" sz="1800" baseline="0" dirty="0" smtClean="0"/>
                        <a:t> is responsible?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Annual bonus for staffs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Redundancy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More costs</a:t>
                      </a:r>
                      <a:endParaRPr lang="ko-KR" altLang="en-US" sz="1800" dirty="0"/>
                    </a:p>
                  </a:txBody>
                  <a:tcPr marL="84390" marR="84390" marT="45714" marB="45714"/>
                </a:tc>
              </a:tr>
              <a:tr h="1737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390" marR="84390" marT="45714" marB="45714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3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Correlation between SOE</a:t>
                      </a:r>
                      <a:r>
                        <a:rPr lang="en-US" altLang="ko-KR" sz="1800" baseline="0" dirty="0" smtClean="0"/>
                        <a:t> and CEO performance is an issue.</a:t>
                      </a:r>
                    </a:p>
                    <a:p>
                      <a:pPr latinLnBrk="1"/>
                      <a:endParaRPr lang="en-US" altLang="ko-KR" sz="1800" baseline="0" dirty="0" smtClean="0"/>
                    </a:p>
                    <a:p>
                      <a:pPr latinLnBrk="1"/>
                      <a:r>
                        <a:rPr lang="en-US" altLang="ko-KR" sz="1800" baseline="0" dirty="0" smtClean="0"/>
                        <a:t>How to evaluate the following cases?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Wonderful CEO of a hopeless SOE, Korea Coal Corporation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Terrible CEO of a well-established, systemized SOE, KEPCO</a:t>
                      </a:r>
                      <a:endParaRPr lang="en-US" altLang="ko-KR" sz="1800" dirty="0" smtClean="0"/>
                    </a:p>
                  </a:txBody>
                  <a:tcPr marL="84390" marR="84390" marT="45714" marB="4571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60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6963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-26988"/>
            <a:ext cx="920994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직사각형 1"/>
          <p:cNvSpPr>
            <a:spLocks noChangeArrowheads="1"/>
          </p:cNvSpPr>
          <p:nvPr/>
        </p:nvSpPr>
        <p:spPr bwMode="auto">
          <a:xfrm>
            <a:off x="520224" y="476250"/>
            <a:ext cx="797166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 dirty="0">
                <a:solidFill>
                  <a:srgbClr val="FFFF00"/>
                </a:solidFill>
                <a:latin typeface="맑은 고딕" pitchFamily="50" charset="-127"/>
              </a:rPr>
              <a:t>Incheon International Airport Corporation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 dirty="0">
                <a:solidFill>
                  <a:srgbClr val="FFFF00"/>
                </a:solidFill>
                <a:latin typeface="맑은 고딕" pitchFamily="50" charset="-127"/>
              </a:rPr>
              <a:t>Best Service Airport 10 years in a row </a:t>
            </a:r>
            <a:r>
              <a:rPr lang="en-US" altLang="ko-KR" sz="2800" b="1" dirty="0" smtClean="0">
                <a:solidFill>
                  <a:srgbClr val="FFFF00"/>
                </a:solidFill>
                <a:latin typeface="맑은 고딕" pitchFamily="50" charset="-127"/>
              </a:rPr>
              <a:t>by ACI</a:t>
            </a:r>
            <a:endParaRPr lang="en-US" altLang="ko-KR" sz="2800" b="1" dirty="0">
              <a:solidFill>
                <a:srgbClr val="FFFF00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2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순서도: 연결자 11"/>
          <p:cNvSpPr/>
          <p:nvPr/>
        </p:nvSpPr>
        <p:spPr>
          <a:xfrm>
            <a:off x="1679331" y="3327400"/>
            <a:ext cx="2448658" cy="2376488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800" b="1" spc="-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INPUT</a:t>
            </a: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순서도: 연결자 10"/>
          <p:cNvSpPr/>
          <p:nvPr/>
        </p:nvSpPr>
        <p:spPr>
          <a:xfrm>
            <a:off x="4825512" y="3246439"/>
            <a:ext cx="2448657" cy="2376487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ko-KR" sz="1800" b="1" spc="-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OUTPUT</a:t>
            </a: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spc="-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순서도: 연결자 9"/>
          <p:cNvSpPr/>
          <p:nvPr/>
        </p:nvSpPr>
        <p:spPr>
          <a:xfrm>
            <a:off x="3187212" y="1069975"/>
            <a:ext cx="2448657" cy="2376488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Evaluation indicators</a:t>
            </a:r>
            <a:endParaRPr lang="ko-KR" alt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순서도: 추출 8"/>
          <p:cNvSpPr/>
          <p:nvPr/>
        </p:nvSpPr>
        <p:spPr>
          <a:xfrm>
            <a:off x="3512528" y="3057526"/>
            <a:ext cx="1800957" cy="1223963"/>
          </a:xfrm>
          <a:prstGeom prst="flowChartExtra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순서도: 연결자 17"/>
          <p:cNvSpPr/>
          <p:nvPr/>
        </p:nvSpPr>
        <p:spPr>
          <a:xfrm>
            <a:off x="3550627" y="1733551"/>
            <a:ext cx="1729154" cy="17113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Leadership of Standing vice CEOs</a:t>
            </a:r>
            <a:endParaRPr lang="ko-KR" alt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순서도: 연결자 18"/>
          <p:cNvSpPr/>
          <p:nvPr/>
        </p:nvSpPr>
        <p:spPr>
          <a:xfrm>
            <a:off x="2378320" y="3733801"/>
            <a:ext cx="1729154" cy="17113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Management efficiency</a:t>
            </a:r>
            <a:endParaRPr lang="ko-KR" alt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순서도: 연결자 20"/>
          <p:cNvSpPr/>
          <p:nvPr/>
        </p:nvSpPr>
        <p:spPr>
          <a:xfrm>
            <a:off x="4859215" y="3668714"/>
            <a:ext cx="1729154" cy="17113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Major businesses</a:t>
            </a:r>
            <a:endParaRPr lang="ko-KR" altLang="en-US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2" name="TextBox 22"/>
          <p:cNvSpPr txBox="1">
            <a:spLocks noChangeArrowheads="1"/>
          </p:cNvSpPr>
          <p:nvPr/>
        </p:nvSpPr>
        <p:spPr bwMode="auto">
          <a:xfrm>
            <a:off x="5690089" y="1123950"/>
            <a:ext cx="2375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leadership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accountable management</a:t>
            </a:r>
          </a:p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customer satisfaction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social responsibilities</a:t>
            </a:r>
          </a:p>
        </p:txBody>
      </p:sp>
      <p:sp>
        <p:nvSpPr>
          <p:cNvPr id="107533" name="TextBox 24"/>
          <p:cNvSpPr txBox="1">
            <a:spLocks noChangeArrowheads="1"/>
          </p:cNvSpPr>
          <p:nvPr/>
        </p:nvSpPr>
        <p:spPr bwMode="auto">
          <a:xfrm>
            <a:off x="1466" y="5653088"/>
            <a:ext cx="439322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labor &amp; asset productivity</a:t>
            </a:r>
          </a:p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budget &amp; financial management and its performance</a:t>
            </a:r>
          </a:p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remuneration &amp; performance management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labor-management</a:t>
            </a:r>
          </a:p>
        </p:txBody>
      </p:sp>
      <p:sp>
        <p:nvSpPr>
          <p:cNvPr id="107534" name="TextBox 27"/>
          <p:cNvSpPr txBox="1">
            <a:spLocks noChangeArrowheads="1"/>
          </p:cNvSpPr>
          <p:nvPr/>
        </p:nvSpPr>
        <p:spPr bwMode="auto">
          <a:xfrm>
            <a:off x="5037993" y="5622926"/>
            <a:ext cx="41089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 u="sng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core business 1(performance)</a:t>
            </a:r>
          </a:p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core business 2(performance)</a:t>
            </a:r>
          </a:p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core business 3(performance)</a:t>
            </a:r>
          </a:p>
        </p:txBody>
      </p:sp>
      <p:sp>
        <p:nvSpPr>
          <p:cNvPr id="107535" name="TextBox 22"/>
          <p:cNvSpPr txBox="1">
            <a:spLocks noChangeArrowheads="1"/>
          </p:cNvSpPr>
          <p:nvPr/>
        </p:nvSpPr>
        <p:spPr bwMode="auto">
          <a:xfrm>
            <a:off x="323851" y="1557339"/>
            <a:ext cx="237685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2A13B7"/>
              </a:buClr>
            </a:pPr>
            <a:r>
              <a:rPr lang="en-US" altLang="ko-KR" sz="1500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500" u="sng">
                <a:solidFill>
                  <a:srgbClr val="3317DB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Quantitative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ko-KR" sz="15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Non-quantitative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4294967295"/>
          </p:nvPr>
        </p:nvSpPr>
        <p:spPr>
          <a:xfrm>
            <a:off x="2627435" y="63817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271C73-4545-4061-BE32-A0E8F513744C}" type="slidenum">
              <a:rPr lang="ko-KR" altLang="en-US"/>
              <a:pPr>
                <a:defRPr/>
              </a:pPr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1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Evaluation Category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79244"/>
              </p:ext>
            </p:extLst>
          </p:nvPr>
        </p:nvGraphicFramePr>
        <p:xfrm>
          <a:off x="317989" y="1196976"/>
          <a:ext cx="8573964" cy="487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59"/>
                <a:gridCol w="2171372"/>
                <a:gridCol w="2525543"/>
                <a:gridCol w="2791390"/>
              </a:tblGrid>
              <a:tr h="728548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</a:tr>
              <a:tr h="855213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Only output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(performance)</a:t>
                      </a:r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Input</a:t>
                      </a:r>
                      <a:r>
                        <a:rPr lang="en-US" altLang="ko-KR" sz="1800" baseline="0" dirty="0" err="1" smtClean="0"/>
                        <a:t>+Output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Input+process+output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</a:tr>
              <a:tr h="9658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Easy to evaluate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(mostly quantitative</a:t>
                      </a:r>
                      <a:r>
                        <a:rPr lang="en-US" altLang="ko-KR" sz="1800" baseline="0" dirty="0" smtClean="0"/>
                        <a:t> index)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Easy to evaluate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Both input and output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Comprehensive evaluation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</a:tr>
              <a:tr h="10651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Cost side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Transparency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Corruption</a:t>
                      </a:r>
                    </a:p>
                    <a:p>
                      <a:pPr latinLnBrk="1"/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Process is difficult to</a:t>
                      </a:r>
                      <a:r>
                        <a:rPr lang="en-US" altLang="ko-KR" sz="1800" baseline="0" dirty="0" smtClean="0"/>
                        <a:t> evaluate (mostly non-quantitative)</a:t>
                      </a:r>
                    </a:p>
                  </a:txBody>
                  <a:tcPr marL="84390" marR="84390" marT="45705" marB="45705"/>
                </a:tc>
              </a:tr>
              <a:tr h="1255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3</a:t>
                      </a:r>
                      <a:endParaRPr lang="en-US" altLang="ko-KR" sz="1800" baseline="0" dirty="0" smtClean="0"/>
                    </a:p>
                  </a:txBody>
                  <a:tcPr marL="84390" marR="84390" marT="45705" marB="45705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9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Success Factor: Balance between objectivity &amp; subjectivity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682870" y="4346575"/>
            <a:ext cx="7776797" cy="325438"/>
          </a:xfrm>
          <a:prstGeom prst="line">
            <a:avLst/>
          </a:prstGeom>
          <a:ln w="3810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순서도: 연결자 11"/>
          <p:cNvSpPr/>
          <p:nvPr/>
        </p:nvSpPr>
        <p:spPr>
          <a:xfrm>
            <a:off x="6660173" y="2562226"/>
            <a:ext cx="1834662" cy="18002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Non-quantitative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순서도: 연결자 12"/>
          <p:cNvSpPr/>
          <p:nvPr/>
        </p:nvSpPr>
        <p:spPr>
          <a:xfrm>
            <a:off x="611066" y="2640013"/>
            <a:ext cx="2016369" cy="1976437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Quantitative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이등변 삼각형 13"/>
          <p:cNvSpPr/>
          <p:nvPr/>
        </p:nvSpPr>
        <p:spPr>
          <a:xfrm>
            <a:off x="3563816" y="4540251"/>
            <a:ext cx="2376854" cy="1266825"/>
          </a:xfrm>
          <a:prstGeom prst="triangle">
            <a:avLst/>
          </a:prstGeom>
          <a:noFill/>
          <a:ln>
            <a:solidFill>
              <a:srgbClr val="33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rgbClr val="3317DB"/>
                </a:solidFill>
                <a:latin typeface="Times New Roman" pitchFamily="18" charset="0"/>
                <a:cs typeface="Times New Roman" pitchFamily="18" charset="0"/>
              </a:rPr>
              <a:t>Evaluation indicators</a:t>
            </a:r>
            <a:endParaRPr lang="ko-KR" altLang="en-US" sz="1600" b="1" dirty="0">
              <a:solidFill>
                <a:srgbClr val="3317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9" name="TextBox 7"/>
          <p:cNvSpPr txBox="1">
            <a:spLocks noChangeArrowheads="1"/>
          </p:cNvSpPr>
          <p:nvPr/>
        </p:nvSpPr>
        <p:spPr bwMode="auto">
          <a:xfrm>
            <a:off x="1331640" y="2306935"/>
            <a:ext cx="388913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 smtClean="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70%</a:t>
            </a:r>
            <a:endParaRPr lang="en-US" altLang="ko-KR" sz="1400" b="1" dirty="0">
              <a:solidFill>
                <a:srgbClr val="2A13B7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7770" name="TextBox 8"/>
          <p:cNvSpPr txBox="1">
            <a:spLocks noChangeArrowheads="1"/>
          </p:cNvSpPr>
          <p:nvPr/>
        </p:nvSpPr>
        <p:spPr bwMode="auto">
          <a:xfrm>
            <a:off x="7236070" y="2135189"/>
            <a:ext cx="6491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30%</a:t>
            </a:r>
          </a:p>
        </p:txBody>
      </p:sp>
      <p:sp>
        <p:nvSpPr>
          <p:cNvPr id="117771" name="TextBox 9"/>
          <p:cNvSpPr txBox="1">
            <a:spLocks noChangeArrowheads="1"/>
          </p:cNvSpPr>
          <p:nvPr/>
        </p:nvSpPr>
        <p:spPr bwMode="auto">
          <a:xfrm>
            <a:off x="468923" y="4872038"/>
            <a:ext cx="25189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Labor &amp; asset productivity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Customer satisfaction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Growth rate in the total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2A13B7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personnel remuneration</a:t>
            </a:r>
            <a:endParaRPr lang="ko-KR" altLang="en-US" sz="1600">
              <a:solidFill>
                <a:srgbClr val="2A13B7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7772" name="TextBox 14"/>
          <p:cNvSpPr txBox="1">
            <a:spLocks noChangeArrowheads="1"/>
          </p:cNvSpPr>
          <p:nvPr/>
        </p:nvSpPr>
        <p:spPr bwMode="auto">
          <a:xfrm>
            <a:off x="6372959" y="4659313"/>
            <a:ext cx="259226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Accountable management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Social responsibilities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16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Labor-management control</a:t>
            </a:r>
            <a:endParaRPr lang="ko-KR" altLang="en-US" sz="160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7773" name="슬라이드 번호 개체 틀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25160A-2628-488E-89E6-DBBF0D2D9DBD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17774" name="TextBox 14"/>
          <p:cNvSpPr txBox="1">
            <a:spLocks noChangeArrowheads="1"/>
          </p:cNvSpPr>
          <p:nvPr/>
        </p:nvSpPr>
        <p:spPr bwMode="auto">
          <a:xfrm>
            <a:off x="5534758" y="140335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Take into account exogenous variables that influence quantitative variables</a:t>
            </a:r>
            <a:endParaRPr lang="ko-KR" altLang="en-US" sz="16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Target of Quantitative Indicators</a:t>
            </a:r>
            <a:endParaRPr lang="ko-KR" alt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7" name="TextBox 17"/>
          <p:cNvSpPr txBox="1">
            <a:spLocks noChangeArrowheads="1"/>
          </p:cNvSpPr>
          <p:nvPr/>
        </p:nvSpPr>
        <p:spPr bwMode="auto">
          <a:xfrm>
            <a:off x="3915508" y="3719513"/>
            <a:ext cx="35902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36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endParaRPr lang="ko-KR" altLang="en-US" sz="36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V="1">
            <a:off x="637443" y="1908176"/>
            <a:ext cx="0" cy="3311525"/>
          </a:xfrm>
          <a:prstGeom prst="straightConnector1">
            <a:avLst/>
          </a:prstGeom>
          <a:ln w="25400">
            <a:solidFill>
              <a:srgbClr val="2A13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9" name="TextBox 46"/>
          <p:cNvSpPr txBox="1">
            <a:spLocks noChangeArrowheads="1"/>
          </p:cNvSpPr>
          <p:nvPr/>
        </p:nvSpPr>
        <p:spPr bwMode="auto">
          <a:xfrm>
            <a:off x="1179635" y="5219701"/>
            <a:ext cx="744708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2013        2014         2015  </a:t>
            </a:r>
            <a:r>
              <a:rPr lang="ko-KR" altLang="en-US" sz="18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                    </a:t>
            </a:r>
            <a:r>
              <a:rPr lang="en-US" altLang="ko-KR" sz="18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2016 target (evaluated in 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(It used to be 5 years, but reduced to 3 years since 2014)</a:t>
            </a:r>
            <a:endParaRPr lang="ko-KR" altLang="en-US" sz="180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8" name="순서도: 연결자 47"/>
          <p:cNvSpPr/>
          <p:nvPr/>
        </p:nvSpPr>
        <p:spPr>
          <a:xfrm>
            <a:off x="1310054" y="4427538"/>
            <a:ext cx="143608" cy="144462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순서도: 연결자 49"/>
          <p:cNvSpPr/>
          <p:nvPr/>
        </p:nvSpPr>
        <p:spPr>
          <a:xfrm>
            <a:off x="2296259" y="3995738"/>
            <a:ext cx="142142" cy="144462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951036" y="2744788"/>
            <a:ext cx="2664069" cy="2222500"/>
          </a:xfrm>
          <a:prstGeom prst="ellipse">
            <a:avLst/>
          </a:prstGeom>
          <a:noFill/>
          <a:ln>
            <a:solidFill>
              <a:srgbClr val="2A1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638908" y="3419476"/>
            <a:ext cx="4428392" cy="9525"/>
          </a:xfrm>
          <a:prstGeom prst="line">
            <a:avLst/>
          </a:prstGeom>
          <a:ln w="15875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4" name="TextBox 58"/>
          <p:cNvSpPr txBox="1">
            <a:spLocks noChangeArrowheads="1"/>
          </p:cNvSpPr>
          <p:nvPr/>
        </p:nvSpPr>
        <p:spPr bwMode="auto">
          <a:xfrm>
            <a:off x="5067301" y="2708275"/>
            <a:ext cx="22420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f(2015)+</a:t>
            </a:r>
            <a:r>
              <a:rPr lang="el-GR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endParaRPr lang="en-US" altLang="ko-KR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f(2015)  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ko-KR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f(2015)-</a:t>
            </a:r>
            <a:r>
              <a:rPr lang="el-GR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endParaRPr lang="en-US" altLang="ko-KR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f(2015)-2</a:t>
            </a:r>
            <a:r>
              <a:rPr lang="el-GR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endParaRPr lang="ko-KR" altLang="en-US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0605" name="TextBox 59"/>
          <p:cNvSpPr txBox="1">
            <a:spLocks noChangeArrowheads="1"/>
          </p:cNvSpPr>
          <p:nvPr/>
        </p:nvSpPr>
        <p:spPr bwMode="auto">
          <a:xfrm>
            <a:off x="5939205" y="2703514"/>
            <a:ext cx="310368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           </a:t>
            </a: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(grade 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           </a:t>
            </a: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(grade C)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b="1">
              <a:solidFill>
                <a:srgbClr val="000000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           (grade 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   </a:t>
            </a:r>
            <a:endParaRPr lang="ko-KR" altLang="en-US" sz="1800" b="1">
              <a:solidFill>
                <a:srgbClr val="FF0000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11066" y="5219700"/>
            <a:ext cx="4463562" cy="0"/>
          </a:xfrm>
          <a:prstGeom prst="line">
            <a:avLst/>
          </a:prstGeom>
          <a:ln w="2540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5067300" y="1979614"/>
            <a:ext cx="0" cy="3240087"/>
          </a:xfrm>
          <a:prstGeom prst="straightConnector1">
            <a:avLst/>
          </a:prstGeom>
          <a:ln w="25400">
            <a:solidFill>
              <a:srgbClr val="2A13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35977" y="4149725"/>
            <a:ext cx="3097823" cy="0"/>
          </a:xfrm>
          <a:prstGeom prst="line">
            <a:avLst/>
          </a:prstGeom>
          <a:ln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9" name="TextBox 17"/>
          <p:cNvSpPr txBox="1">
            <a:spLocks noChangeArrowheads="1"/>
          </p:cNvSpPr>
          <p:nvPr/>
        </p:nvSpPr>
        <p:spPr bwMode="auto">
          <a:xfrm>
            <a:off x="395654" y="5878514"/>
            <a:ext cx="59773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*</a:t>
            </a:r>
            <a:r>
              <a:rPr lang="el-GR" altLang="ko-KR" sz="2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r>
              <a:rPr lang="en-US" altLang="ko-KR" sz="2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80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Standard deviation of the past three years’ performances</a:t>
            </a:r>
            <a:endParaRPr lang="ko-KR" altLang="en-US" sz="2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37" name="직선 화살표 연결선 36"/>
          <p:cNvCxnSpPr>
            <a:stCxn id="52" idx="6"/>
            <a:endCxn id="110617" idx="1"/>
          </p:cNvCxnSpPr>
          <p:nvPr/>
        </p:nvCxnSpPr>
        <p:spPr>
          <a:xfrm flipV="1">
            <a:off x="3424605" y="2379664"/>
            <a:ext cx="1613388" cy="10572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52" idx="1"/>
          </p:cNvCxnSpPr>
          <p:nvPr/>
        </p:nvCxnSpPr>
        <p:spPr>
          <a:xfrm>
            <a:off x="3300047" y="3384551"/>
            <a:ext cx="1767254" cy="11160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순서도: 연결자 51"/>
          <p:cNvSpPr/>
          <p:nvPr/>
        </p:nvSpPr>
        <p:spPr>
          <a:xfrm>
            <a:off x="3279531" y="3363913"/>
            <a:ext cx="145074" cy="144462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오른쪽 대괄호 22"/>
          <p:cNvSpPr/>
          <p:nvPr/>
        </p:nvSpPr>
        <p:spPr>
          <a:xfrm>
            <a:off x="3815862" y="3436939"/>
            <a:ext cx="108438" cy="712787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cxnSp>
        <p:nvCxnSpPr>
          <p:cNvPr id="28" name="직선 연결선 27"/>
          <p:cNvCxnSpPr>
            <a:stCxn id="23" idx="0"/>
            <a:endCxn id="23" idx="1"/>
          </p:cNvCxnSpPr>
          <p:nvPr/>
        </p:nvCxnSpPr>
        <p:spPr>
          <a:xfrm>
            <a:off x="3815862" y="3436939"/>
            <a:ext cx="0" cy="712787"/>
          </a:xfrm>
          <a:prstGeom prst="line">
            <a:avLst/>
          </a:prstGeom>
          <a:ln w="15875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슬라이드 번호 개체 틀 25"/>
          <p:cNvSpPr>
            <a:spLocks noGrp="1"/>
          </p:cNvSpPr>
          <p:nvPr>
            <p:ph type="sldNum" sz="quarter" idx="4294967295"/>
          </p:nvPr>
        </p:nvSpPr>
        <p:spPr>
          <a:xfrm>
            <a:off x="2627435" y="63817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394455-72E7-4681-B8E8-B130701FE642}" type="slidenum">
              <a:rPr lang="ko-KR" altLang="en-US"/>
              <a:pPr>
                <a:defRPr/>
              </a:pPr>
              <a:t>43</a:t>
            </a:fld>
            <a:endParaRPr lang="ko-KR" altLang="en-US"/>
          </a:p>
        </p:txBody>
      </p:sp>
      <p:sp>
        <p:nvSpPr>
          <p:cNvPr id="110616" name="TextBox 26"/>
          <p:cNvSpPr txBox="1">
            <a:spLocks noChangeArrowheads="1"/>
          </p:cNvSpPr>
          <p:nvPr/>
        </p:nvSpPr>
        <p:spPr bwMode="auto">
          <a:xfrm>
            <a:off x="5037992" y="1844675"/>
            <a:ext cx="38510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(grade S)</a:t>
            </a:r>
            <a:endParaRPr lang="ko-KR" altLang="en-US" sz="18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0617" name="TextBox 26"/>
          <p:cNvSpPr txBox="1">
            <a:spLocks noChangeArrowheads="1"/>
          </p:cNvSpPr>
          <p:nvPr/>
        </p:nvSpPr>
        <p:spPr bwMode="auto">
          <a:xfrm>
            <a:off x="5037993" y="2195514"/>
            <a:ext cx="133496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f(2015)+2</a:t>
            </a:r>
            <a:r>
              <a:rPr lang="el-GR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σ</a:t>
            </a:r>
            <a:endParaRPr lang="en-US" altLang="ko-KR" sz="1800" b="1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0618" name="TextBox 26"/>
          <p:cNvSpPr txBox="1">
            <a:spLocks noChangeArrowheads="1"/>
          </p:cNvSpPr>
          <p:nvPr/>
        </p:nvSpPr>
        <p:spPr bwMode="auto">
          <a:xfrm>
            <a:off x="5169877" y="4356100"/>
            <a:ext cx="385103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(grade E)</a:t>
            </a:r>
            <a:endParaRPr lang="ko-KR" altLang="en-US" sz="18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0619" name="직사각형 31"/>
          <p:cNvSpPr>
            <a:spLocks noChangeArrowheads="1"/>
          </p:cNvSpPr>
          <p:nvPr/>
        </p:nvSpPr>
        <p:spPr bwMode="auto">
          <a:xfrm>
            <a:off x="611066" y="981076"/>
            <a:ext cx="756138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If a SOE does not make progress, it will get grade C.</a:t>
            </a:r>
            <a:endParaRPr lang="ko-KR" altLang="en-US" sz="240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10620" name="TextBox 26"/>
          <p:cNvSpPr txBox="1">
            <a:spLocks noChangeArrowheads="1"/>
          </p:cNvSpPr>
          <p:nvPr/>
        </p:nvSpPr>
        <p:spPr bwMode="auto">
          <a:xfrm>
            <a:off x="5103935" y="2482850"/>
            <a:ext cx="385103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(grade  A)</a:t>
            </a:r>
            <a:endParaRPr lang="ko-KR" altLang="en-US" sz="18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Quantitative or non-Quantitative Indicator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67917"/>
              </p:ext>
            </p:extLst>
          </p:nvPr>
        </p:nvGraphicFramePr>
        <p:xfrm>
          <a:off x="383931" y="1196976"/>
          <a:ext cx="8442082" cy="529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2952328"/>
                <a:gridCol w="4326021"/>
              </a:tblGrid>
              <a:tr h="68976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2" marR="84402" marT="45713" marB="45713"/>
                </a:tc>
              </a:tr>
              <a:tr h="1038244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Mostly quantitative </a:t>
                      </a:r>
                      <a:endParaRPr lang="en-US" altLang="ko-KR" sz="1800" baseline="0" dirty="0" smtClean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Mostly non-quantitative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:Excellent(S)-very good(A)</a:t>
                      </a:r>
                      <a:r>
                        <a:rPr lang="en-US" altLang="ko-KR" sz="1800" baseline="0" dirty="0" smtClean="0"/>
                        <a:t>-good(B)-mediocre(C)-poor(D)-very poor(E)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9144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Less controversy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Easier</a:t>
                      </a:r>
                      <a:r>
                        <a:rPr lang="en-US" altLang="ko-KR" sz="1800" baseline="0" dirty="0" smtClean="0"/>
                        <a:t> evaluation</a:t>
                      </a:r>
                    </a:p>
                    <a:p>
                      <a:pPr latinLnBrk="1"/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Overall evaluation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11887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Exogenous variables</a:t>
                      </a:r>
                      <a:endParaRPr lang="ko-KR" altLang="en-US" sz="1800" dirty="0"/>
                    </a:p>
                  </a:txBody>
                  <a:tcPr marL="84402" marR="84402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More</a:t>
                      </a:r>
                      <a:r>
                        <a:rPr lang="en-US" altLang="ko-KR" sz="1800" baseline="0" dirty="0" smtClean="0"/>
                        <a:t> controversy</a:t>
                      </a:r>
                    </a:p>
                    <a:p>
                      <a:pPr latinLnBrk="1"/>
                      <a:endParaRPr lang="ko-KR" altLang="en-US" sz="1800" dirty="0"/>
                    </a:p>
                  </a:txBody>
                  <a:tcPr marL="84402" marR="84402" marT="45713" marB="45713"/>
                </a:tc>
              </a:tr>
              <a:tr h="1463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2" marR="84402" marT="45713" marB="45713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Close to Option 1 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It used to be 50:50, but now 70(quantitative):30 (non-quantitative) due to controversies over non-quantitative indicators.</a:t>
                      </a:r>
                    </a:p>
                    <a:p>
                      <a:pPr latinLnBrk="1"/>
                      <a:endParaRPr lang="en-US" altLang="ko-KR" sz="1800" dirty="0" smtClean="0"/>
                    </a:p>
                    <a:p>
                      <a:pPr latinLnBrk="1"/>
                      <a:r>
                        <a:rPr lang="en-US" altLang="ko-KR" sz="1800" dirty="0" smtClean="0"/>
                        <a:t>For Quasi-government</a:t>
                      </a:r>
                      <a:r>
                        <a:rPr lang="en-US" altLang="ko-KR" sz="1800" baseline="0" dirty="0" smtClean="0"/>
                        <a:t> org, 60:40. </a:t>
                      </a:r>
                      <a:r>
                        <a:rPr lang="en-US" altLang="ko-KR" sz="1800" dirty="0" smtClean="0"/>
                        <a:t> </a:t>
                      </a:r>
                    </a:p>
                  </a:txBody>
                  <a:tcPr marL="84402" marR="84402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89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Harsh Consequence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꺾인 연결선 23"/>
          <p:cNvCxnSpPr/>
          <p:nvPr/>
        </p:nvCxnSpPr>
        <p:spPr>
          <a:xfrm flipV="1">
            <a:off x="108439" y="5013326"/>
            <a:ext cx="2952750" cy="720725"/>
          </a:xfrm>
          <a:prstGeom prst="bentConnector3">
            <a:avLst>
              <a:gd name="adj1" fmla="val 50000"/>
            </a:avLst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순서도: 연결자 46"/>
          <p:cNvSpPr/>
          <p:nvPr/>
        </p:nvSpPr>
        <p:spPr>
          <a:xfrm>
            <a:off x="35169" y="3860801"/>
            <a:ext cx="1513743" cy="1439863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Removal</a:t>
            </a:r>
            <a:endParaRPr kumimoji="0" lang="ko-KR" altLang="en-US" sz="1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꺾인 연결선 48"/>
          <p:cNvCxnSpPr/>
          <p:nvPr/>
        </p:nvCxnSpPr>
        <p:spPr>
          <a:xfrm flipV="1">
            <a:off x="1575289" y="4294189"/>
            <a:ext cx="2951285" cy="719137"/>
          </a:xfrm>
          <a:prstGeom prst="bentConnector3">
            <a:avLst>
              <a:gd name="adj1" fmla="val 50000"/>
            </a:avLst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/>
          <p:nvPr/>
        </p:nvCxnSpPr>
        <p:spPr>
          <a:xfrm flipV="1">
            <a:off x="3061189" y="3573463"/>
            <a:ext cx="2952750" cy="720725"/>
          </a:xfrm>
          <a:prstGeom prst="bentConnector3">
            <a:avLst>
              <a:gd name="adj1" fmla="val 50000"/>
            </a:avLst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/>
          <p:nvPr/>
        </p:nvCxnSpPr>
        <p:spPr>
          <a:xfrm flipV="1">
            <a:off x="4548554" y="2852739"/>
            <a:ext cx="2951285" cy="720725"/>
          </a:xfrm>
          <a:prstGeom prst="bentConnector3">
            <a:avLst>
              <a:gd name="adj1" fmla="val 50000"/>
            </a:avLst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8" name="TextBox 51"/>
          <p:cNvSpPr txBox="1">
            <a:spLocks noChangeArrowheads="1"/>
          </p:cNvSpPr>
          <p:nvPr/>
        </p:nvSpPr>
        <p:spPr bwMode="auto">
          <a:xfrm>
            <a:off x="6491654" y="2852738"/>
            <a:ext cx="43082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9" name="TextBox 52"/>
          <p:cNvSpPr txBox="1">
            <a:spLocks noChangeArrowheads="1"/>
          </p:cNvSpPr>
          <p:nvPr/>
        </p:nvSpPr>
        <p:spPr bwMode="auto">
          <a:xfrm>
            <a:off x="4988170" y="3508375"/>
            <a:ext cx="43228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4700" name="TextBox 53"/>
          <p:cNvSpPr txBox="1">
            <a:spLocks noChangeArrowheads="1"/>
          </p:cNvSpPr>
          <p:nvPr/>
        </p:nvSpPr>
        <p:spPr bwMode="auto">
          <a:xfrm>
            <a:off x="3565281" y="4254500"/>
            <a:ext cx="432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4701" name="TextBox 62"/>
          <p:cNvSpPr txBox="1">
            <a:spLocks noChangeArrowheads="1"/>
          </p:cNvSpPr>
          <p:nvPr/>
        </p:nvSpPr>
        <p:spPr bwMode="auto">
          <a:xfrm>
            <a:off x="2098431" y="4986339"/>
            <a:ext cx="432289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4702" name="TextBox 63"/>
          <p:cNvSpPr txBox="1">
            <a:spLocks noChangeArrowheads="1"/>
          </p:cNvSpPr>
          <p:nvPr/>
        </p:nvSpPr>
        <p:spPr bwMode="auto">
          <a:xfrm>
            <a:off x="587620" y="5703888"/>
            <a:ext cx="4337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4703" name="TextBox 15"/>
          <p:cNvSpPr txBox="1">
            <a:spLocks noChangeArrowheads="1"/>
          </p:cNvSpPr>
          <p:nvPr/>
        </p:nvSpPr>
        <p:spPr bwMode="auto">
          <a:xfrm>
            <a:off x="395654" y="5362575"/>
            <a:ext cx="86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4" name="TextBox 16"/>
          <p:cNvSpPr txBox="1">
            <a:spLocks noChangeArrowheads="1"/>
          </p:cNvSpPr>
          <p:nvPr/>
        </p:nvSpPr>
        <p:spPr bwMode="auto">
          <a:xfrm>
            <a:off x="1834661" y="4608514"/>
            <a:ext cx="10081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5" name="TextBox 17"/>
          <p:cNvSpPr txBox="1">
            <a:spLocks noChangeArrowheads="1"/>
          </p:cNvSpPr>
          <p:nvPr/>
        </p:nvSpPr>
        <p:spPr bwMode="auto">
          <a:xfrm>
            <a:off x="2964474" y="3889375"/>
            <a:ext cx="134522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6" name="TextBox 20"/>
          <p:cNvSpPr txBox="1">
            <a:spLocks noChangeArrowheads="1"/>
          </p:cNvSpPr>
          <p:nvPr/>
        </p:nvSpPr>
        <p:spPr bwMode="auto">
          <a:xfrm>
            <a:off x="4643804" y="3157538"/>
            <a:ext cx="12719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7" name="TextBox 22"/>
          <p:cNvSpPr txBox="1">
            <a:spLocks noChangeArrowheads="1"/>
          </p:cNvSpPr>
          <p:nvPr/>
        </p:nvSpPr>
        <p:spPr bwMode="auto">
          <a:xfrm>
            <a:off x="6156081" y="2413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Box 20"/>
          <p:cNvSpPr txBox="1">
            <a:spLocks noChangeArrowheads="1"/>
          </p:cNvSpPr>
          <p:nvPr/>
        </p:nvSpPr>
        <p:spPr bwMode="auto">
          <a:xfrm>
            <a:off x="337039" y="6113464"/>
            <a:ext cx="96129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(1~2%)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9" name="TextBox 24"/>
          <p:cNvSpPr txBox="1">
            <a:spLocks noChangeArrowheads="1"/>
          </p:cNvSpPr>
          <p:nvPr/>
        </p:nvSpPr>
        <p:spPr bwMode="auto">
          <a:xfrm>
            <a:off x="6012474" y="3284539"/>
            <a:ext cx="1537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(15.6%~25%)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0" name="TextBox 25"/>
          <p:cNvSpPr txBox="1">
            <a:spLocks noChangeArrowheads="1"/>
          </p:cNvSpPr>
          <p:nvPr/>
        </p:nvSpPr>
        <p:spPr bwMode="auto">
          <a:xfrm>
            <a:off x="7523285" y="2852738"/>
            <a:ext cx="144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average distribution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114711" name="TextBox 26"/>
          <p:cNvSpPr txBox="1">
            <a:spLocks noChangeArrowheads="1"/>
          </p:cNvSpPr>
          <p:nvPr/>
        </p:nvSpPr>
        <p:spPr bwMode="auto">
          <a:xfrm>
            <a:off x="1666143" y="5427664"/>
            <a:ext cx="129833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(8%~12.5%)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2" name="TextBox 27"/>
          <p:cNvSpPr txBox="1">
            <a:spLocks noChangeArrowheads="1"/>
          </p:cNvSpPr>
          <p:nvPr/>
        </p:nvSpPr>
        <p:spPr bwMode="auto">
          <a:xfrm>
            <a:off x="3081704" y="4716464"/>
            <a:ext cx="151227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(16.7%~24.8%)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3" name="TextBox 28"/>
          <p:cNvSpPr txBox="1">
            <a:spLocks noChangeArrowheads="1"/>
          </p:cNvSpPr>
          <p:nvPr/>
        </p:nvSpPr>
        <p:spPr bwMode="auto">
          <a:xfrm>
            <a:off x="4475285" y="3940175"/>
            <a:ext cx="151227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(43%~45.9%)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꺾인 연결선 27"/>
          <p:cNvCxnSpPr/>
          <p:nvPr/>
        </p:nvCxnSpPr>
        <p:spPr>
          <a:xfrm flipV="1">
            <a:off x="6021266" y="2132014"/>
            <a:ext cx="2951285" cy="720725"/>
          </a:xfrm>
          <a:prstGeom prst="bentConnector3">
            <a:avLst>
              <a:gd name="adj1" fmla="val 50000"/>
            </a:avLst>
          </a:prstGeom>
          <a:ln w="44450">
            <a:solidFill>
              <a:srgbClr val="2A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15" name="TextBox 22"/>
          <p:cNvSpPr txBox="1">
            <a:spLocks noChangeArrowheads="1"/>
          </p:cNvSpPr>
          <p:nvPr/>
        </p:nvSpPr>
        <p:spPr bwMode="auto">
          <a:xfrm>
            <a:off x="7524751" y="1736725"/>
            <a:ext cx="151081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250%</a:t>
            </a:r>
            <a:endParaRPr kumimoji="0" lang="ko-KR" altLang="en-US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6" name="TextBox 51"/>
          <p:cNvSpPr txBox="1">
            <a:spLocks noChangeArrowheads="1"/>
          </p:cNvSpPr>
          <p:nvPr/>
        </p:nvSpPr>
        <p:spPr bwMode="auto">
          <a:xfrm>
            <a:off x="8027377" y="2132013"/>
            <a:ext cx="43228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7" name="TextBox 24"/>
          <p:cNvSpPr txBox="1">
            <a:spLocks noChangeArrowheads="1"/>
          </p:cNvSpPr>
          <p:nvPr/>
        </p:nvSpPr>
        <p:spPr bwMode="auto">
          <a:xfrm>
            <a:off x="7738697" y="2563814"/>
            <a:ext cx="12265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(0.9~1%)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18" name="TextBox 29"/>
          <p:cNvSpPr txBox="1">
            <a:spLocks noChangeArrowheads="1"/>
          </p:cNvSpPr>
          <p:nvPr/>
        </p:nvSpPr>
        <p:spPr bwMode="auto">
          <a:xfrm>
            <a:off x="5237285" y="1044575"/>
            <a:ext cx="38876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600" b="1">
                <a:solidFill>
                  <a:srgbClr val="FF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＊</a:t>
            </a:r>
            <a:r>
              <a:rPr kumimoji="0" lang="en-US" altLang="ko-KR" sz="1600" b="1">
                <a:solidFill>
                  <a:srgbClr val="FF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Performance bonus for each employee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FF0000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(based on monthly salary)</a:t>
            </a:r>
            <a:endParaRPr kumimoji="0" lang="ko-KR" altLang="en-US" sz="1600" b="1">
              <a:solidFill>
                <a:srgbClr val="000000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30" name="순서도: 연결자 29"/>
          <p:cNvSpPr/>
          <p:nvPr/>
        </p:nvSpPr>
        <p:spPr>
          <a:xfrm>
            <a:off x="1547446" y="2852738"/>
            <a:ext cx="1513743" cy="1439862"/>
          </a:xfrm>
          <a:prstGeom prst="flowChartConnector">
            <a:avLst/>
          </a:prstGeom>
          <a:solidFill>
            <a:srgbClr val="2A1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Warning</a:t>
            </a:r>
            <a:endParaRPr kumimoji="0" lang="ko-KR" altLang="en-US" sz="1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20" name="직사각형 30"/>
          <p:cNvSpPr>
            <a:spLocks noChangeArrowheads="1"/>
          </p:cNvSpPr>
          <p:nvPr/>
        </p:nvSpPr>
        <p:spPr bwMode="auto">
          <a:xfrm>
            <a:off x="127489" y="2060576"/>
            <a:ext cx="4224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Penalty to E, D graders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warnings in a row means removal</a:t>
            </a:r>
            <a:r>
              <a:rPr kumimoji="0" lang="en-US" altLang="ko-KR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ko-KR" altLang="en-US" sz="1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4721" name="직사각형 30"/>
          <p:cNvSpPr>
            <a:spLocks noChangeArrowheads="1"/>
          </p:cNvSpPr>
          <p:nvPr/>
        </p:nvSpPr>
        <p:spPr bwMode="auto">
          <a:xfrm>
            <a:off x="3092355" y="5510213"/>
            <a:ext cx="65202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 your monthly basic salary is 2, 000 USD: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annual performance bonus is </a:t>
            </a:r>
            <a:r>
              <a:rPr kumimoji="0"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5,000$</a:t>
            </a:r>
            <a:r>
              <a:rPr kumimoji="0" lang="en-US" altLang="ko-K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if you get </a:t>
            </a:r>
            <a:r>
              <a:rPr kumimoji="0" lang="en-US" altLang="ko-K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				         0</a:t>
            </a:r>
            <a:r>
              <a:rPr kumimoji="0"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kumimoji="0" lang="en-US" altLang="ko-K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if you get D</a:t>
            </a:r>
          </a:p>
        </p:txBody>
      </p:sp>
    </p:spTree>
    <p:extLst>
      <p:ext uri="{BB962C8B-B14F-4D97-AF65-F5344CB8AC3E}">
        <p14:creationId xmlns:p14="http://schemas.microsoft.com/office/powerpoint/2010/main" val="10299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Match between external &amp; internal evaluation</a:t>
            </a:r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53916" y="2325688"/>
          <a:ext cx="2016369" cy="24003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224"/>
                <a:gridCol w="792145"/>
              </a:tblGrid>
              <a:tr h="5792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Evaluation indicators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Grade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 anchor="ctr"/>
                </a:tc>
              </a:tr>
              <a:tr h="36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Indicator 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36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Indicator 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36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Indicator 3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36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Indicator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3642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Indicator 5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082562" y="2281238"/>
          <a:ext cx="4520712" cy="25796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0770"/>
                <a:gridCol w="1439942"/>
              </a:tblGrid>
              <a:tr h="5792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Work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force in charge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Performance rating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 anchor="ctr"/>
                </a:tc>
              </a:tr>
              <a:tr h="400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Mr. Kim in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charge of indicator 1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</a:tr>
              <a:tr h="400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Ms.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Lee in charge of indicator 2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</a:tr>
              <a:tr h="400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Mr.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Choi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charge of indicator 3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</a:tr>
              <a:tr h="400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Ms.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Kim in charge of indicator 4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</a:tr>
              <a:tr h="400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Mr. Lee in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charge of indicator 5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</a:tr>
            </a:tbl>
          </a:graphicData>
        </a:graphic>
      </p:graphicFrame>
      <p:cxnSp>
        <p:nvCxnSpPr>
          <p:cNvPr id="7" name="직선 화살표 연결선 6"/>
          <p:cNvCxnSpPr/>
          <p:nvPr/>
        </p:nvCxnSpPr>
        <p:spPr>
          <a:xfrm>
            <a:off x="2570285" y="3036888"/>
            <a:ext cx="14873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570285" y="3468688"/>
            <a:ext cx="14873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570285" y="3829050"/>
            <a:ext cx="14873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2570285" y="4246563"/>
            <a:ext cx="14873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2570285" y="4652963"/>
            <a:ext cx="14873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88" name="슬라이드 번호 개체 틀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7C9EF7-1459-45E5-99C7-047E8140B8DD}" type="slidenum">
              <a:rPr lang="ko-KR" altLang="en-US" sz="1200" smtClean="0">
                <a:solidFill>
                  <a:srgbClr val="898989"/>
                </a:solidFill>
                <a:latin typeface="Arial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ko-KR" altLang="en-US" sz="1200" smtClean="0">
              <a:solidFill>
                <a:srgbClr val="898989"/>
              </a:solidFill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2195146" y="1557338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195147" y="1557338"/>
            <a:ext cx="5690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885235" y="1557339"/>
            <a:ext cx="0" cy="136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92" name="직사각형 1"/>
          <p:cNvSpPr>
            <a:spLocks noChangeArrowheads="1"/>
          </p:cNvSpPr>
          <p:nvPr/>
        </p:nvSpPr>
        <p:spPr bwMode="auto">
          <a:xfrm>
            <a:off x="1829435" y="5516563"/>
            <a:ext cx="4709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latin typeface="Times New Roman" pitchFamily="18" charset="0"/>
                <a:cs typeface="Times New Roman" pitchFamily="18" charset="0"/>
              </a:rPr>
              <a:t>This match is not by gov regulation. </a:t>
            </a:r>
            <a:endParaRPr lang="ko-KR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Relative or Absolute Evaluation?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16853"/>
              </p:ext>
            </p:extLst>
          </p:nvPr>
        </p:nvGraphicFramePr>
        <p:xfrm>
          <a:off x="383931" y="1196976"/>
          <a:ext cx="8508023" cy="467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733"/>
                <a:gridCol w="3555561"/>
                <a:gridCol w="3788729"/>
              </a:tblGrid>
              <a:tr h="68975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 2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403" marR="84403" marT="45713" marB="45713"/>
                </a:tc>
              </a:tr>
              <a:tr h="1038229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Relative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Absolute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8639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Competition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Ideal 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9359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More controversies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Unequal</a:t>
                      </a:r>
                      <a:r>
                        <a:rPr lang="en-US" altLang="ko-KR" sz="1800" baseline="0" dirty="0" smtClean="0"/>
                        <a:t> footing issue 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(evaluation pool)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All</a:t>
                      </a:r>
                      <a:r>
                        <a:rPr lang="en-US" altLang="ko-KR" sz="1800" baseline="0" dirty="0" smtClean="0"/>
                        <a:t> generous result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</a:tr>
              <a:tr h="1151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403" marR="84403" marT="45713" marB="45713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In theory, option</a:t>
                      </a:r>
                      <a:r>
                        <a:rPr lang="en-US" altLang="ko-KR" sz="1800" baseline="0" dirty="0" smtClean="0"/>
                        <a:t> 2 (absolute evaluation) but 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In fact, option 1(r</a:t>
                      </a:r>
                      <a:r>
                        <a:rPr lang="en-US" altLang="ko-KR" sz="1800" dirty="0" smtClean="0"/>
                        <a:t>elative</a:t>
                      </a:r>
                      <a:r>
                        <a:rPr lang="en-US" altLang="ko-KR" sz="1800" baseline="0" dirty="0" smtClean="0"/>
                        <a:t> evaluation) since  the final grade has a certain distribution.</a:t>
                      </a:r>
                      <a:endParaRPr lang="ko-KR" altLang="en-US" sz="1800" dirty="0"/>
                    </a:p>
                  </a:txBody>
                  <a:tcPr marL="84403" marR="84403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444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Consequence of the Evaluation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7797"/>
              </p:ext>
            </p:extLst>
          </p:nvPr>
        </p:nvGraphicFramePr>
        <p:xfrm>
          <a:off x="317989" y="1196975"/>
          <a:ext cx="8573964" cy="498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59"/>
                <a:gridCol w="2304296"/>
                <a:gridCol w="2691639"/>
                <a:gridCol w="2492370"/>
              </a:tblGrid>
              <a:tr h="68964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 1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none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none" baseline="0" dirty="0" smtClean="0">
                          <a:solidFill>
                            <a:srgbClr val="FFFF00"/>
                          </a:solidFill>
                        </a:rPr>
                        <a:t> 2</a:t>
                      </a:r>
                      <a:endParaRPr lang="ko-KR" altLang="en-US" sz="20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u="sng" dirty="0" smtClean="0">
                          <a:solidFill>
                            <a:srgbClr val="FFFF00"/>
                          </a:solidFill>
                        </a:rPr>
                        <a:t>Option</a:t>
                      </a:r>
                      <a:r>
                        <a:rPr lang="en-US" altLang="ko-KR" sz="2000" b="1" u="sng" baseline="0" dirty="0" smtClean="0">
                          <a:solidFill>
                            <a:srgbClr val="FFFF00"/>
                          </a:solidFill>
                        </a:rPr>
                        <a:t> 3</a:t>
                      </a:r>
                      <a:endParaRPr lang="ko-KR" altLang="en-US" sz="200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84390" marR="84390" marT="45705" marB="45705"/>
                </a:tc>
              </a:tr>
              <a:tr h="1038066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CEO re-appointment</a:t>
                      </a:r>
                    </a:p>
                    <a:p>
                      <a:pPr latinLnBrk="1"/>
                      <a:endParaRPr lang="en-US" altLang="ko-KR" sz="1800" baseline="0" dirty="0" smtClean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Annual bonus of staffs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Both 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</a:tr>
              <a:tr h="9143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+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Easy</a:t>
                      </a:r>
                      <a:r>
                        <a:rPr lang="en-US" altLang="ko-KR" sz="1800" baseline="0" dirty="0" smtClean="0"/>
                        <a:t> to implement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Pressure for staffs</a:t>
                      </a:r>
                      <a:br>
                        <a:rPr lang="en-US" altLang="ko-KR" sz="1800" dirty="0" smtClean="0"/>
                      </a:br>
                      <a:r>
                        <a:rPr lang="en-US" altLang="ko-KR" sz="1800" dirty="0" smtClean="0"/>
                        <a:t>Control</a:t>
                      </a:r>
                      <a:r>
                        <a:rPr lang="en-US" altLang="ko-KR" sz="1800" baseline="0" dirty="0" smtClean="0"/>
                        <a:t> over labor union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1+2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Pressure for both top and bottom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</a:tr>
              <a:tr h="10083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_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Political decision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No pressure for staffs</a:t>
                      </a:r>
                    </a:p>
                    <a:p>
                      <a:pPr latinLnBrk="1"/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Less pressure for CEO</a:t>
                      </a:r>
                      <a:endParaRPr lang="ko-KR" altLang="en-US" sz="1800" dirty="0"/>
                    </a:p>
                  </a:txBody>
                  <a:tcPr marL="84390" marR="84390" marT="45705" marB="45705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390" marR="84390" marT="45705" marB="45705"/>
                </a:tc>
              </a:tr>
              <a:tr h="11518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Korea’s pick</a:t>
                      </a:r>
                      <a:endParaRPr lang="ko-KR" altLang="en-US" sz="2000" b="1" dirty="0"/>
                    </a:p>
                  </a:txBody>
                  <a:tcPr marL="84390" marR="84390" marT="45705" marB="45705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Option  3</a:t>
                      </a:r>
                    </a:p>
                    <a:p>
                      <a:pPr latinLnBrk="1"/>
                      <a:r>
                        <a:rPr lang="en-US" altLang="ko-KR" sz="1800" dirty="0" smtClean="0"/>
                        <a:t>It used to be option 1, but penalty or reward for CEO was</a:t>
                      </a:r>
                      <a:r>
                        <a:rPr lang="en-US" altLang="ko-KR" sz="1800" baseline="0" dirty="0" smtClean="0"/>
                        <a:t> introduced after 2008. (term of CEO: 3+1+1)</a:t>
                      </a:r>
                      <a:endParaRPr lang="en-US" altLang="ko-KR" sz="1800" dirty="0" smtClean="0"/>
                    </a:p>
                  </a:txBody>
                  <a:tcPr marL="84390" marR="84390" marT="45705" marB="45705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017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92573" y="188640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Governance Model of Bulgaria and Korea</a:t>
            </a:r>
            <a:endParaRPr kumimoji="0" lang="ko-KR" alt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22966"/>
              </p:ext>
            </p:extLst>
          </p:nvPr>
        </p:nvGraphicFramePr>
        <p:xfrm>
          <a:off x="72007" y="908720"/>
          <a:ext cx="8964489" cy="5845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9"/>
                <a:gridCol w="1872208"/>
                <a:gridCol w="2880320"/>
                <a:gridCol w="2808312"/>
              </a:tblGrid>
              <a:tr h="831143"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Bulgaria now:</a:t>
                      </a:r>
                      <a:endParaRPr lang="ko-KR" sz="1600" kern="100" dirty="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No Governance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Bulgaria’s future:</a:t>
                      </a:r>
                      <a:br>
                        <a:rPr lang="en-US" sz="1600" kern="0" dirty="0">
                          <a:effectLst/>
                        </a:rPr>
                      </a:br>
                      <a:r>
                        <a:rPr lang="en-US" sz="1600" kern="0" dirty="0">
                          <a:effectLst/>
                        </a:rPr>
                        <a:t>Collaborative Governance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Korea now:</a:t>
                      </a:r>
                      <a:br>
                        <a:rPr lang="en-US" sz="1600" kern="0">
                          <a:effectLst/>
                        </a:rPr>
                      </a:br>
                      <a:r>
                        <a:rPr lang="en-US" sz="1600" kern="0">
                          <a:effectLst/>
                        </a:rPr>
                        <a:t>Centralized Governance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65010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Governing structure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Line ministries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Partially Centralized system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Centralized system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9249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Central body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-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Steering Committee</a:t>
                      </a:r>
                      <a:endParaRPr lang="ko-KR" sz="1600" kern="100" dirty="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with its own Secretariat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Steering Committee</a:t>
                      </a:r>
                      <a:endParaRPr lang="ko-KR" sz="1600" kern="100" dirty="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with </a:t>
                      </a:r>
                      <a:r>
                        <a:rPr lang="en-US" sz="1600" kern="0" dirty="0" smtClean="0">
                          <a:effectLst/>
                        </a:rPr>
                        <a:t>MOSF as secretariat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9249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CEO appointment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Line minister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Political leader or</a:t>
                      </a:r>
                      <a:endParaRPr lang="ko-KR" sz="1600" kern="10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Line minister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Political leader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9249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Input control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None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Ex ante guideline</a:t>
                      </a:r>
                      <a:endParaRPr lang="ko-KR" sz="1600" kern="10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followed by monitoring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Tight ex ante control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9249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Project control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None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All by line ministry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Major projects by the central agency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92498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Evaluation</a:t>
                      </a:r>
                      <a:endParaRPr lang="ko-KR" sz="1600" kern="100">
                        <a:effectLst/>
                      </a:endParaRP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in charge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None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Central agency and</a:t>
                      </a:r>
                      <a:endParaRPr lang="ko-KR" sz="1600" kern="10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line ministries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Central agency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55025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Evaluation</a:t>
                      </a: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0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frequency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-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Once every three years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Every year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  <a:tr h="838666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Conse</a:t>
                      </a:r>
                    </a:p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-quence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None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CEO reappointment</a:t>
                      </a:r>
                      <a:endParaRPr lang="ko-KR" sz="1600" kern="10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Annual bonus</a:t>
                      </a:r>
                      <a:endParaRPr lang="ko-KR" sz="1600" kern="10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CEO reappointment</a:t>
                      </a:r>
                      <a:endParaRPr lang="ko-KR" sz="1600" kern="100" dirty="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Annual bonus</a:t>
                      </a:r>
                      <a:endParaRPr lang="ko-KR" sz="1600" kern="100" dirty="0">
                        <a:effectLst/>
                      </a:endParaRPr>
                    </a:p>
                    <a:p>
                      <a:pPr indent="139700" algn="ctr" fontAlgn="base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Non-payroll expense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211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4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직사각형 2"/>
          <p:cNvSpPr>
            <a:spLocks noChangeArrowheads="1"/>
          </p:cNvSpPr>
          <p:nvPr/>
        </p:nvSpPr>
        <p:spPr bwMode="auto">
          <a:xfrm>
            <a:off x="867511" y="5445126"/>
            <a:ext cx="7533537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</a:rPr>
              <a:t>KORAIL (Korea Railway Corporation)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</a:rPr>
              <a:t>One of world’s highest on-time arrival rate</a:t>
            </a:r>
          </a:p>
        </p:txBody>
      </p:sp>
    </p:spTree>
    <p:extLst>
      <p:ext uri="{BB962C8B-B14F-4D97-AF65-F5344CB8AC3E}">
        <p14:creationId xmlns:p14="http://schemas.microsoft.com/office/powerpoint/2010/main" val="29101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4D00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휴먼매직체" pitchFamily="18" charset="-127"/>
              </a:rPr>
              <a:t>Thank you</a:t>
            </a:r>
            <a:endParaRPr kumimoji="0" lang="en-US" altLang="ko-KR" sz="6000" b="1" dirty="0">
              <a:solidFill>
                <a:schemeClr val="bg1"/>
              </a:solidFill>
              <a:latin typeface="CG Omega" pitchFamily="34" charset="0"/>
              <a:ea typeface="휴먼엑스포" pitchFamily="18" charset="-127"/>
            </a:endParaRPr>
          </a:p>
        </p:txBody>
      </p:sp>
      <p:pic>
        <p:nvPicPr>
          <p:cNvPr id="1026" name="Picture 2" descr="C:\Users\master\Desktop\imagePreview_do;jsessionid=CE233448BD958E23F7F44544D7851C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" y="1016000"/>
            <a:ext cx="9147230" cy="52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982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그룹 4"/>
          <p:cNvGrpSpPr>
            <a:grpSpLocks/>
          </p:cNvGrpSpPr>
          <p:nvPr/>
        </p:nvGrpSpPr>
        <p:grpSpPr bwMode="auto">
          <a:xfrm>
            <a:off x="213947" y="1571625"/>
            <a:ext cx="8720504" cy="4889500"/>
            <a:chOff x="214282" y="1571612"/>
            <a:chExt cx="8720138" cy="4889500"/>
          </a:xfrm>
        </p:grpSpPr>
        <p:sp>
          <p:nvSpPr>
            <p:cNvPr id="71685" name="AutoShape 135"/>
            <p:cNvSpPr>
              <a:spLocks noChangeArrowheads="1"/>
            </p:cNvSpPr>
            <p:nvPr/>
          </p:nvSpPr>
          <p:spPr bwMode="auto">
            <a:xfrm rot="10800000">
              <a:off x="214282" y="1571612"/>
              <a:ext cx="8720138" cy="4889500"/>
            </a:xfrm>
            <a:prstGeom prst="roundRect">
              <a:avLst>
                <a:gd name="adj" fmla="val 2431"/>
              </a:avLst>
            </a:prstGeom>
            <a:solidFill>
              <a:srgbClr val="FFFFFF"/>
            </a:solidFill>
            <a:ln w="28575">
              <a:solidFill>
                <a:srgbClr val="4EA747"/>
              </a:solidFill>
              <a:round/>
              <a:headEnd/>
              <a:tailEnd/>
            </a:ln>
          </p:spPr>
          <p:txBody>
            <a:bodyPr rot="10800000" wrap="none" lIns="89511" tIns="44755" rIns="89511" bIns="44755" anchor="ctr"/>
            <a:lstStyle>
              <a:lvl1pPr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ClrTx/>
                <a:buFontTx/>
                <a:buNone/>
              </a:pPr>
              <a:endParaRPr kumimoji="0" lang="ko-KR" altLang="ko-KR" sz="1600" b="1">
                <a:solidFill>
                  <a:srgbClr val="000000"/>
                </a:solidFill>
                <a:latin typeface="Trebuchet MS" pitchFamily="34" charset="0"/>
                <a:ea typeface="산돌고딕B"/>
                <a:cs typeface="산돌고딕B"/>
              </a:endParaRPr>
            </a:p>
          </p:txBody>
        </p:sp>
        <p:sp>
          <p:nvSpPr>
            <p:cNvPr id="71686" name="AutoShape 136"/>
            <p:cNvSpPr>
              <a:spLocks noChangeArrowheads="1"/>
            </p:cNvSpPr>
            <p:nvPr/>
          </p:nvSpPr>
          <p:spPr bwMode="auto">
            <a:xfrm rot="10800000">
              <a:off x="252882" y="1613814"/>
              <a:ext cx="8634632" cy="4815582"/>
            </a:xfrm>
            <a:prstGeom prst="roundRect">
              <a:avLst>
                <a:gd name="adj" fmla="val 2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lIns="89511" tIns="44755" rIns="89511" bIns="44755" anchor="ctr"/>
            <a:lstStyle>
              <a:lvl1pPr marL="342900" indent="-3429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449263" indent="-1588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14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vl="1" eaLnBrk="1" latinLnBrk="0" hangingPunct="1">
                <a:lnSpc>
                  <a:spcPct val="90000"/>
                </a:lnSpc>
                <a:spcBef>
                  <a:spcPct val="50000"/>
                </a:spcBef>
                <a:buClrTx/>
                <a:buSzPct val="130000"/>
                <a:buFontTx/>
                <a:buNone/>
              </a:pPr>
              <a:endParaRPr kumimoji="0" lang="en-US" altLang="ko-KR" sz="1600" b="1">
                <a:solidFill>
                  <a:srgbClr val="CC0000"/>
                </a:solidFill>
                <a:latin typeface="Trebuchet MS" pitchFamily="34" charset="0"/>
              </a:endParaRPr>
            </a:p>
          </p:txBody>
        </p:sp>
      </p:grp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직사각형 5"/>
          <p:cNvSpPr>
            <a:spLocks noChangeArrowheads="1"/>
          </p:cNvSpPr>
          <p:nvPr/>
        </p:nvSpPr>
        <p:spPr bwMode="auto">
          <a:xfrm>
            <a:off x="590916" y="476250"/>
            <a:ext cx="783028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</a:rPr>
              <a:t>KEPCO (Korea Electricity Power Corporation)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</a:rPr>
              <a:t>World lowest Black-out Rate</a:t>
            </a:r>
          </a:p>
        </p:txBody>
      </p:sp>
    </p:spTree>
    <p:extLst>
      <p:ext uri="{BB962C8B-B14F-4D97-AF65-F5344CB8AC3E}">
        <p14:creationId xmlns:p14="http://schemas.microsoft.com/office/powerpoint/2010/main" val="37203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2573" y="260648"/>
            <a:ext cx="8771915" cy="6477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Public institutions (total </a:t>
            </a:r>
            <a:r>
              <a:rPr kumimoji="0" lang="en-US" altLang="ko-KR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323 </a:t>
            </a:r>
            <a:r>
              <a:rPr kumimoji="0" lang="en-US" altLang="ko-KR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as of </a:t>
            </a:r>
            <a:r>
              <a:rPr kumimoji="0" lang="en-US" altLang="ko-KR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2016)</a:t>
            </a:r>
            <a:endParaRPr kumimoji="0" lang="ko-KR" alt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16385"/>
              </p:ext>
            </p:extLst>
          </p:nvPr>
        </p:nvGraphicFramePr>
        <p:xfrm>
          <a:off x="395654" y="1484313"/>
          <a:ext cx="8280888" cy="2043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3"/>
                <a:gridCol w="1512162"/>
                <a:gridCol w="1512162"/>
                <a:gridCol w="1512162"/>
                <a:gridCol w="2232239"/>
              </a:tblGrid>
              <a:tr h="6403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lang="en-US" altLang="ko-KR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Corporations</a:t>
                      </a:r>
                      <a:r>
                        <a:rPr lang="en-US" altLang="ko-K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(30)</a:t>
                      </a:r>
                      <a:endParaRPr lang="ko-KR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Quasi-government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organizations (90)</a:t>
                      </a:r>
                      <a:endParaRPr lang="ko-KR" alt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Non-classified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lang="en-US" altLang="ko-KR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institutions (203)</a:t>
                      </a:r>
                      <a:endParaRPr lang="ko-KR" alt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endParaRPr lang="en-US" altLang="ko-KR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&lt; Staff # &lt; 50</a:t>
                      </a:r>
                      <a:endParaRPr lang="ko-KR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rgbClr val="2A13B7"/>
                    </a:solidFill>
                  </a:tcPr>
                </a:tc>
              </a:tr>
              <a:tr h="823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Market-based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Quasi-market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-based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Public Fund-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Managing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PIs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Service-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providing </a:t>
                      </a: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PIs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Self-generating revenue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≥85%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Self-generating revenue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≥50%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Self-generating revenue</a:t>
                      </a:r>
                      <a:r>
                        <a:rPr lang="en-US" altLang="ko-KR" sz="1600" b="1" dirty="0" smtClean="0">
                          <a:latin typeface="HY견명조"/>
                          <a:ea typeface="HY견명조"/>
                          <a:cs typeface="Times New Roman" pitchFamily="18" charset="0"/>
                        </a:rPr>
                        <a:t>≤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ko-KR" alt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1" marB="457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395654" y="981076"/>
            <a:ext cx="6047643" cy="295116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33" name="AutoShape 6"/>
          <p:cNvSpPr>
            <a:spLocks noChangeArrowheads="1"/>
          </p:cNvSpPr>
          <p:nvPr/>
        </p:nvSpPr>
        <p:spPr bwMode="auto">
          <a:xfrm>
            <a:off x="467459" y="4365625"/>
            <a:ext cx="8354157" cy="1727200"/>
          </a:xfrm>
          <a:prstGeom prst="roundRect">
            <a:avLst>
              <a:gd name="adj" fmla="val 4245"/>
            </a:avLst>
          </a:prstGeom>
          <a:solidFill>
            <a:srgbClr val="CCFFCC">
              <a:alpha val="30196"/>
            </a:srgbClr>
          </a:solidFill>
          <a:ln w="19050" algn="ctr">
            <a:solidFill>
              <a:srgbClr val="339966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>
              <a:solidFill>
                <a:srgbClr val="000000"/>
              </a:solidFill>
            </a:endParaRPr>
          </a:p>
        </p:txBody>
      </p:sp>
      <p:sp>
        <p:nvSpPr>
          <p:cNvPr id="72734" name="Text Box 4"/>
          <p:cNvSpPr txBox="1">
            <a:spLocks noChangeArrowheads="1"/>
          </p:cNvSpPr>
          <p:nvPr/>
        </p:nvSpPr>
        <p:spPr bwMode="auto">
          <a:xfrm>
            <a:off x="467458" y="4437063"/>
            <a:ext cx="8424496" cy="167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SzPct val="80000"/>
              <a:buFontTx/>
              <a:buBlip>
                <a:blip r:embed="rId2"/>
              </a:buBlip>
            </a:pPr>
            <a:r>
              <a:rPr kumimoji="0" lang="en-US" altLang="ko-KR" sz="1800" b="1">
                <a:solidFill>
                  <a:srgbClr val="000000"/>
                </a:solidFill>
              </a:rPr>
              <a:t>Budget : about</a:t>
            </a:r>
            <a:r>
              <a:rPr kumimoji="0" lang="ko-KR" altLang="en-US" sz="1800" b="1">
                <a:solidFill>
                  <a:srgbClr val="000000"/>
                </a:solidFill>
              </a:rPr>
              <a:t> </a:t>
            </a:r>
            <a:r>
              <a:rPr kumimoji="0" lang="en-US" altLang="ko-KR" sz="1800" b="1">
                <a:solidFill>
                  <a:srgbClr val="008000"/>
                </a:solidFill>
              </a:rPr>
              <a:t>40%</a:t>
            </a:r>
            <a:r>
              <a:rPr kumimoji="0" lang="en-US" altLang="ko-KR" sz="1800" b="1">
                <a:solidFill>
                  <a:srgbClr val="000000"/>
                </a:solidFill>
              </a:rPr>
              <a:t> of GDP</a:t>
            </a:r>
            <a:r>
              <a:rPr kumimoji="0" lang="ko-KR" altLang="en-US" sz="1800" b="1">
                <a:solidFill>
                  <a:srgbClr val="000000"/>
                </a:solidFill>
              </a:rPr>
              <a:t> </a:t>
            </a:r>
            <a:r>
              <a:rPr kumimoji="0" lang="en-US" altLang="ko-KR" sz="1700" b="1">
                <a:solidFill>
                  <a:srgbClr val="000000"/>
                </a:solidFill>
              </a:rPr>
              <a:t>(larger than the central government’s budget)</a:t>
            </a:r>
            <a:endParaRPr kumimoji="0" lang="en-US" altLang="ko-KR" sz="1700" b="1">
              <a:solidFill>
                <a:srgbClr val="0000CC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70000"/>
              </a:spcBef>
              <a:buSzPct val="80000"/>
              <a:buFontTx/>
              <a:buBlip>
                <a:blip r:embed="rId2"/>
              </a:buBlip>
            </a:pPr>
            <a:r>
              <a:rPr kumimoji="0" lang="en-US" altLang="ko-KR" sz="1800" b="1">
                <a:solidFill>
                  <a:srgbClr val="000000"/>
                </a:solidFill>
              </a:rPr>
              <a:t>Workforce (279,423 as of 2015): </a:t>
            </a:r>
            <a:r>
              <a:rPr kumimoji="0" lang="en-US" altLang="ko-KR" sz="1800" b="1">
                <a:solidFill>
                  <a:srgbClr val="008000"/>
                </a:solidFill>
              </a:rPr>
              <a:t>1%</a:t>
            </a:r>
            <a:r>
              <a:rPr kumimoji="0" lang="en-US" altLang="ko-KR" sz="1800" b="1">
                <a:solidFill>
                  <a:srgbClr val="000000"/>
                </a:solidFill>
              </a:rPr>
              <a:t> of the economically active population </a:t>
            </a:r>
            <a:r>
              <a:rPr kumimoji="0" lang="en-US" altLang="ko-KR" sz="1700" b="1">
                <a:solidFill>
                  <a:srgbClr val="000000"/>
                </a:solidFill>
              </a:rPr>
              <a:t>(40% of the civil servants, teachers and military excluded)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  <a:buSzPct val="80000"/>
              <a:buFontTx/>
              <a:buBlip>
                <a:blip r:embed="rId2"/>
              </a:buBlip>
            </a:pPr>
            <a:r>
              <a:rPr kumimoji="0" lang="en-US" altLang="ko-KR" sz="1700" b="1">
                <a:solidFill>
                  <a:srgbClr val="000000"/>
                </a:solidFill>
              </a:rPr>
              <a:t>Electricity, Gas, Oil, Highway, Railway, Port, Airport, Water, Housing, Finance…</a:t>
            </a:r>
          </a:p>
        </p:txBody>
      </p:sp>
      <p:sp>
        <p:nvSpPr>
          <p:cNvPr id="72735" name="Text Box 4"/>
          <p:cNvSpPr txBox="1">
            <a:spLocks noChangeArrowheads="1"/>
          </p:cNvSpPr>
          <p:nvPr/>
        </p:nvSpPr>
        <p:spPr bwMode="auto">
          <a:xfrm>
            <a:off x="756139" y="1125539"/>
            <a:ext cx="5471746" cy="3127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None/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Tight Control by MOSF including evaluation</a:t>
            </a:r>
            <a:endParaRPr kumimoji="0" lang="en-US" altLang="ko-KR" sz="1600" b="1">
              <a:solidFill>
                <a:srgbClr val="C0504D"/>
              </a:solidFill>
              <a:ea typeface="한컴바탕" pitchFamily="18" charset="2"/>
              <a:cs typeface="한컴바탕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90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86494"/>
              </p:ext>
            </p:extLst>
          </p:nvPr>
        </p:nvGraphicFramePr>
        <p:xfrm>
          <a:off x="0" y="657968"/>
          <a:ext cx="8916867" cy="5723360"/>
        </p:xfrm>
        <a:graphic>
          <a:graphicData uri="http://schemas.openxmlformats.org/drawingml/2006/table">
            <a:tbl>
              <a:tblPr/>
              <a:tblGrid>
                <a:gridCol w="1553975"/>
                <a:gridCol w="7308846"/>
                <a:gridCol w="54046"/>
              </a:tblGrid>
              <a:tr h="292578">
                <a:tc rowSpan="9"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Book Antiqua"/>
                          <a:ea typeface="맑은 고딕"/>
                          <a:cs typeface="Times New Roman"/>
                        </a:rPr>
                        <a:t>market-</a:t>
                      </a: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800" kern="100" dirty="0">
                        <a:latin typeface="바탕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Book Antiqua"/>
                          <a:ea typeface="맑은 고딕"/>
                          <a:cs typeface="Times New Roman"/>
                        </a:rPr>
                        <a:t>Type</a:t>
                      </a: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en-US" altLang="ko-KR" sz="1800" kern="100" dirty="0" smtClean="0">
                        <a:latin typeface="Book Antiqua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kern="100" dirty="0" smtClean="0">
                          <a:latin typeface="Book Antiqua"/>
                          <a:ea typeface="맑은 고딕"/>
                          <a:cs typeface="Times New Roman"/>
                        </a:rPr>
                        <a:t>(14)</a:t>
                      </a:r>
                      <a:endParaRPr lang="ko-KR" sz="18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indent="31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Incheon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International Airport Corporation   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Airports Corporation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Gas 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Corporation                          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National Oil Corporation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Electricity Power Corporation                                  Korea District Heating Corporation</a:t>
                      </a:r>
                      <a:endParaRPr lang="ko-KR" altLang="ko-KR" sz="1400" kern="100" dirty="0" smtClean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 (Mineral)</a:t>
                      </a:r>
                      <a:r>
                        <a:rPr lang="en-US" altLang="ko-KR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Resources Corporation                     6  Electricity</a:t>
                      </a:r>
                      <a:r>
                        <a:rPr lang="en-US" altLang="ko-KR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Power Plant Corporations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+mn-ea"/>
                          <a:cs typeface="Times New Roman"/>
                        </a:rPr>
                        <a:t>Busan Port Authority 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Book Antiqua" pitchFamily="18" charset="0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400" kern="100" dirty="0" smtClean="0">
                        <a:latin typeface="Book Antiqua" pitchFamily="18" charset="0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Book Antiqua" pitchFamily="18" charset="0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Book Antiqua" pitchFamily="18" charset="0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5518" marR="15518" marT="14324" marB="143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5518" marR="15518" marT="14324" marB="143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7">
                <a:tc rowSpan="14"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Book Antiqua"/>
                          <a:ea typeface="맑은 고딕"/>
                          <a:cs typeface="Times New Roman"/>
                        </a:rPr>
                        <a:t>semi-</a:t>
                      </a:r>
                      <a:endParaRPr lang="ko-KR" sz="1800" kern="100" dirty="0">
                        <a:latin typeface="바탕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Book Antiqua"/>
                          <a:ea typeface="맑은 고딕"/>
                          <a:cs typeface="Times New Roman"/>
                        </a:rPr>
                        <a:t>market</a:t>
                      </a:r>
                      <a:endParaRPr lang="ko-KR" sz="1800" kern="100" dirty="0">
                        <a:latin typeface="바탕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Book Antiqua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Book Antiqua"/>
                          <a:ea typeface="맑은 고딕"/>
                          <a:cs typeface="Times New Roman"/>
                        </a:rPr>
                        <a:t>Type</a:t>
                      </a: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en-US" altLang="ko-KR" sz="1800" kern="100" dirty="0" smtClean="0">
                        <a:latin typeface="Book Antiqua"/>
                        <a:ea typeface="맑은 고딕"/>
                        <a:cs typeface="Times New Roman"/>
                      </a:endParaRPr>
                    </a:p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kern="100" dirty="0" smtClean="0">
                          <a:latin typeface="Book Antiqua"/>
                          <a:ea typeface="맑은 고딕"/>
                          <a:cs typeface="Times New Roman"/>
                        </a:rPr>
                        <a:t>(16)</a:t>
                      </a:r>
                      <a:endParaRPr lang="ko-KR" sz="18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indent="31750" algn="just" defTabSz="914400" rtl="0" eaLnBrk="1" fontAlgn="auto" latinLnBrk="0" hangingPunct="1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Yeosu-</a:t>
                      </a:r>
                      <a:r>
                        <a:rPr lang="en-US" sz="1400" kern="100" dirty="0" err="1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Gwanyang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Port Authority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Land and Housing Corporation  </a:t>
                      </a:r>
                      <a:endParaRPr lang="en-US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Expressway 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Corporation    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Water Resources Corporation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Railroad 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Corporation                                 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Incheon</a:t>
                      </a:r>
                      <a:r>
                        <a:rPr lang="en-US" altLang="ko-KR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Port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Authority 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Housing (Financial)</a:t>
                      </a:r>
                      <a:r>
                        <a:rPr lang="en-US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Guarantee Corporation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Tourism Organization</a:t>
                      </a:r>
                      <a:endParaRPr lang="en-US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 (Real estate) Appraisal Board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Broadcasting Advertisement</a:t>
                      </a:r>
                      <a:r>
                        <a:rPr lang="en-US" altLang="ko-KR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Corporation</a:t>
                      </a:r>
                      <a:endParaRPr lang="en-US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 (Horse) Racing Agency                    </a:t>
                      </a:r>
                      <a:r>
                        <a:rPr lang="en-US" altLang="ko-KR" sz="1400" kern="100" dirty="0" err="1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Jeju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Free International City Development Center</a:t>
                      </a:r>
                      <a:endParaRPr lang="ko-KR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Marine Environment</a:t>
                      </a:r>
                      <a:r>
                        <a:rPr lang="en-US" altLang="ko-KR" sz="1400" kern="100" baseline="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 Management Corporation                             Ulsan Port Authority</a:t>
                      </a:r>
                      <a:endParaRPr lang="en-US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Minting &amp; </a:t>
                      </a:r>
                      <a:r>
                        <a:rPr lang="en-US" sz="1400" kern="100" dirty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Security </a:t>
                      </a:r>
                      <a:r>
                        <a:rPr lang="en-US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Printing Corporation                                   </a:t>
                      </a:r>
                      <a:r>
                        <a:rPr lang="en-US" altLang="ko-KR" sz="1400" kern="100" dirty="0" smtClean="0">
                          <a:latin typeface="Arial Unicode MS" panose="020B0604020202020204" pitchFamily="50" charset="-127"/>
                          <a:ea typeface="맑은 고딕"/>
                          <a:cs typeface="Times New Roman"/>
                        </a:rPr>
                        <a:t>Korea Coal Corporation</a:t>
                      </a:r>
                      <a:endParaRPr lang="en-US" sz="1400" kern="100" dirty="0">
                        <a:latin typeface="Arial Unicode MS" panose="020B0604020202020204" pitchFamily="50" charset="-127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Book Antiqua" pitchFamily="18" charset="0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36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00" dirty="0">
                        <a:latin typeface="Book Antiqua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바탕"/>
                        <a:ea typeface="맑은 고딕"/>
                        <a:cs typeface="Times New Roman"/>
                      </a:endParaRPr>
                    </a:p>
                  </a:txBody>
                  <a:tcPr marL="14323" marR="14323" marT="14325" marB="143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829" name="직사각형 2"/>
          <p:cNvSpPr>
            <a:spLocks noChangeArrowheads="1"/>
          </p:cNvSpPr>
          <p:nvPr/>
        </p:nvSpPr>
        <p:spPr bwMode="auto">
          <a:xfrm>
            <a:off x="2743200" y="179348"/>
            <a:ext cx="4201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2800" dirty="0">
                <a:solidFill>
                  <a:srgbClr val="FFFF66"/>
                </a:solidFill>
              </a:rPr>
              <a:t>30 SOEs in Korea (</a:t>
            </a:r>
            <a:r>
              <a:rPr kumimoji="0" lang="en-US" altLang="ko-KR" sz="2800" dirty="0" smtClean="0">
                <a:solidFill>
                  <a:srgbClr val="FFFF66"/>
                </a:solidFill>
              </a:rPr>
              <a:t>2016)</a:t>
            </a:r>
            <a:endParaRPr kumimoji="0" lang="ko-KR" altLang="en-US" sz="2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6"/>
          <p:cNvSpPr txBox="1">
            <a:spLocks noChangeArrowheads="1"/>
          </p:cNvSpPr>
          <p:nvPr/>
        </p:nvSpPr>
        <p:spPr bwMode="auto">
          <a:xfrm>
            <a:off x="611066" y="173038"/>
            <a:ext cx="853293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ko-KR" sz="2800" dirty="0">
                <a:solidFill>
                  <a:srgbClr val="FFFF66"/>
                </a:solidFill>
                <a:latin typeface="HY헤드라인M" pitchFamily="18" charset="-127"/>
                <a:ea typeface="HY헤드라인M" pitchFamily="18" charset="-127"/>
              </a:rPr>
              <a:t>Management System</a:t>
            </a:r>
            <a:endParaRPr kumimoji="0" lang="ko-KR" altLang="en-US" sz="2800" dirty="0">
              <a:solidFill>
                <a:srgbClr val="FFFF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803" name="AutoShape 6"/>
          <p:cNvSpPr>
            <a:spLocks noChangeArrowheads="1"/>
          </p:cNvSpPr>
          <p:nvPr/>
        </p:nvSpPr>
        <p:spPr bwMode="auto">
          <a:xfrm>
            <a:off x="934916" y="1060450"/>
            <a:ext cx="3351335" cy="1582738"/>
          </a:xfrm>
          <a:prstGeom prst="roundRect">
            <a:avLst>
              <a:gd name="adj" fmla="val 4245"/>
            </a:avLst>
          </a:prstGeom>
          <a:solidFill>
            <a:srgbClr val="CCFFFF">
              <a:alpha val="20000"/>
            </a:srgbClr>
          </a:solidFill>
          <a:ln w="19050" algn="ctr">
            <a:solidFill>
              <a:srgbClr val="336699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76804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5" y="598489"/>
            <a:ext cx="357114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AutoShape 4"/>
          <p:cNvSpPr>
            <a:spLocks noChangeArrowheads="1"/>
          </p:cNvSpPr>
          <p:nvPr/>
        </p:nvSpPr>
        <p:spPr bwMode="auto">
          <a:xfrm>
            <a:off x="851389" y="787401"/>
            <a:ext cx="2863362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People, Media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1040423" y="1519238"/>
            <a:ext cx="3242897" cy="1046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Blip>
                <a:blip r:embed="rId4"/>
              </a:buBlip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Management information disclosure </a:t>
            </a:r>
            <a:r>
              <a:rPr kumimoji="0" lang="en-US" altLang="ko-KR" sz="1600">
                <a:solidFill>
                  <a:srgbClr val="FF0000"/>
                </a:solidFill>
                <a:ea typeface="한컴바탕" pitchFamily="18" charset="2"/>
                <a:cs typeface="한컴바탕" pitchFamily="18" charset="2"/>
              </a:rPr>
              <a:t>(www.alio.go.kr)</a:t>
            </a:r>
            <a:endParaRPr kumimoji="0" lang="en-US" altLang="ko-KR" sz="1700" b="1">
              <a:solidFill>
                <a:srgbClr val="292929"/>
              </a:solidFill>
              <a:ea typeface="한컴바탕" pitchFamily="18" charset="2"/>
              <a:cs typeface="한컴바탕" pitchFamily="18" charset="2"/>
            </a:endParaRPr>
          </a:p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Blip>
                <a:blip r:embed="rId4"/>
              </a:buBlip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Customer satisfaction survey</a:t>
            </a:r>
            <a:endParaRPr kumimoji="0" lang="en-US" altLang="ko-KR" sz="1600" b="1">
              <a:solidFill>
                <a:srgbClr val="C0504D"/>
              </a:solidFill>
              <a:ea typeface="한컴바탕" pitchFamily="18" charset="2"/>
              <a:cs typeface="한컴바탕" pitchFamily="18" charset="2"/>
            </a:endParaRPr>
          </a:p>
        </p:txBody>
      </p:sp>
      <p:sp>
        <p:nvSpPr>
          <p:cNvPr id="76807" name="AutoShape 6"/>
          <p:cNvSpPr>
            <a:spLocks noChangeArrowheads="1"/>
          </p:cNvSpPr>
          <p:nvPr/>
        </p:nvSpPr>
        <p:spPr bwMode="auto">
          <a:xfrm>
            <a:off x="5379427" y="1420813"/>
            <a:ext cx="3351334" cy="1123950"/>
          </a:xfrm>
          <a:prstGeom prst="roundRect">
            <a:avLst>
              <a:gd name="adj" fmla="val 4245"/>
            </a:avLst>
          </a:prstGeom>
          <a:solidFill>
            <a:srgbClr val="CCFFFF">
              <a:alpha val="20000"/>
            </a:srgbClr>
          </a:solidFill>
          <a:ln w="19050" algn="ctr">
            <a:solidFill>
              <a:srgbClr val="336699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76808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5" y="249239"/>
            <a:ext cx="373233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AutoShape 4"/>
          <p:cNvSpPr>
            <a:spLocks noChangeArrowheads="1"/>
          </p:cNvSpPr>
          <p:nvPr/>
        </p:nvSpPr>
        <p:spPr bwMode="auto">
          <a:xfrm>
            <a:off x="5498123" y="836613"/>
            <a:ext cx="2863362" cy="431800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National Assembly</a:t>
            </a:r>
          </a:p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Audit Office</a:t>
            </a:r>
          </a:p>
        </p:txBody>
      </p:sp>
      <p:sp>
        <p:nvSpPr>
          <p:cNvPr id="76810" name="Text Box 4"/>
          <p:cNvSpPr txBox="1">
            <a:spLocks noChangeArrowheads="1"/>
          </p:cNvSpPr>
          <p:nvPr/>
        </p:nvSpPr>
        <p:spPr bwMode="auto">
          <a:xfrm>
            <a:off x="5594839" y="1884364"/>
            <a:ext cx="3031881" cy="314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Blip>
                <a:blip r:embed="rId4"/>
              </a:buBlip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State Audit</a:t>
            </a:r>
            <a:endParaRPr kumimoji="0" lang="en-US" altLang="ko-KR" sz="1600" b="1">
              <a:solidFill>
                <a:srgbClr val="C0504D"/>
              </a:solidFill>
              <a:ea typeface="한컴바탕" pitchFamily="18" charset="2"/>
              <a:cs typeface="한컴바탕" pitchFamily="18" charset="2"/>
            </a:endParaRPr>
          </a:p>
        </p:txBody>
      </p:sp>
      <p:sp>
        <p:nvSpPr>
          <p:cNvPr id="76811" name="AutoShape 6"/>
          <p:cNvSpPr>
            <a:spLocks noChangeArrowheads="1"/>
          </p:cNvSpPr>
          <p:nvPr/>
        </p:nvSpPr>
        <p:spPr bwMode="auto">
          <a:xfrm>
            <a:off x="2699239" y="3055939"/>
            <a:ext cx="3351335" cy="801687"/>
          </a:xfrm>
          <a:prstGeom prst="roundRect">
            <a:avLst>
              <a:gd name="adj" fmla="val 4245"/>
            </a:avLst>
          </a:prstGeom>
          <a:solidFill>
            <a:srgbClr val="CCFFFF">
              <a:alpha val="20000"/>
            </a:srgbClr>
          </a:solidFill>
          <a:ln w="19050" algn="ctr">
            <a:solidFill>
              <a:srgbClr val="336699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76812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2593976"/>
            <a:ext cx="358433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3" name="AutoShape 4"/>
          <p:cNvSpPr>
            <a:spLocks noChangeArrowheads="1"/>
          </p:cNvSpPr>
          <p:nvPr/>
        </p:nvSpPr>
        <p:spPr bwMode="auto">
          <a:xfrm>
            <a:off x="2779835" y="2782889"/>
            <a:ext cx="2863362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Board of each PI</a:t>
            </a:r>
          </a:p>
        </p:txBody>
      </p:sp>
      <p:sp>
        <p:nvSpPr>
          <p:cNvPr id="76814" name="Text Box 4"/>
          <p:cNvSpPr txBox="1">
            <a:spLocks noChangeArrowheads="1"/>
          </p:cNvSpPr>
          <p:nvPr/>
        </p:nvSpPr>
        <p:spPr bwMode="auto">
          <a:xfrm>
            <a:off x="2844313" y="3500439"/>
            <a:ext cx="3031880" cy="295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None/>
            </a:pPr>
            <a:r>
              <a:rPr kumimoji="0" lang="en-US" altLang="ko-KR" sz="1600" b="1">
                <a:solidFill>
                  <a:srgbClr val="C0504D"/>
                </a:solidFill>
                <a:ea typeface="한컴바탕" pitchFamily="18" charset="2"/>
                <a:cs typeface="한컴바탕" pitchFamily="18" charset="2"/>
              </a:rPr>
              <a:t>Internal Checks and Balances</a:t>
            </a:r>
          </a:p>
        </p:txBody>
      </p:sp>
      <p:sp>
        <p:nvSpPr>
          <p:cNvPr id="76815" name="AutoShape 6"/>
          <p:cNvSpPr>
            <a:spLocks noChangeArrowheads="1"/>
          </p:cNvSpPr>
          <p:nvPr/>
        </p:nvSpPr>
        <p:spPr bwMode="auto">
          <a:xfrm>
            <a:off x="539262" y="5754689"/>
            <a:ext cx="3351335" cy="554037"/>
          </a:xfrm>
          <a:prstGeom prst="roundRect">
            <a:avLst>
              <a:gd name="adj" fmla="val 4245"/>
            </a:avLst>
          </a:prstGeom>
          <a:solidFill>
            <a:srgbClr val="CCFFFF">
              <a:alpha val="20000"/>
            </a:srgbClr>
          </a:solidFill>
          <a:ln w="19050" algn="ctr">
            <a:solidFill>
              <a:srgbClr val="336699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76816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4508501"/>
            <a:ext cx="357114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7" name="AutoShape 4"/>
          <p:cNvSpPr>
            <a:spLocks noChangeArrowheads="1"/>
          </p:cNvSpPr>
          <p:nvPr/>
        </p:nvSpPr>
        <p:spPr bwMode="auto">
          <a:xfrm>
            <a:off x="851389" y="5072064"/>
            <a:ext cx="2863362" cy="5175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MOSF (Ministry of </a:t>
            </a:r>
          </a:p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Strategy &amp; Finance)</a:t>
            </a:r>
          </a:p>
        </p:txBody>
      </p:sp>
      <p:sp>
        <p:nvSpPr>
          <p:cNvPr id="76818" name="Text Box 4"/>
          <p:cNvSpPr txBox="1">
            <a:spLocks noChangeArrowheads="1"/>
          </p:cNvSpPr>
          <p:nvPr/>
        </p:nvSpPr>
        <p:spPr bwMode="auto">
          <a:xfrm>
            <a:off x="819151" y="5851526"/>
            <a:ext cx="3033346" cy="314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Blip>
                <a:blip r:embed="rId4"/>
              </a:buBlip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Management, Evaluation </a:t>
            </a:r>
            <a:endParaRPr kumimoji="0" lang="en-US" altLang="ko-KR" sz="1600" b="1">
              <a:solidFill>
                <a:srgbClr val="C0504D"/>
              </a:solidFill>
              <a:ea typeface="한컴바탕" pitchFamily="18" charset="2"/>
              <a:cs typeface="한컴바탕" pitchFamily="18" charset="2"/>
            </a:endParaRPr>
          </a:p>
        </p:txBody>
      </p:sp>
      <p:sp>
        <p:nvSpPr>
          <p:cNvPr id="76819" name="AutoShape 6"/>
          <p:cNvSpPr>
            <a:spLocks noChangeArrowheads="1"/>
          </p:cNvSpPr>
          <p:nvPr/>
        </p:nvSpPr>
        <p:spPr bwMode="auto">
          <a:xfrm>
            <a:off x="5508381" y="5754689"/>
            <a:ext cx="3351334" cy="554037"/>
          </a:xfrm>
          <a:prstGeom prst="roundRect">
            <a:avLst>
              <a:gd name="adj" fmla="val 4245"/>
            </a:avLst>
          </a:prstGeom>
          <a:solidFill>
            <a:srgbClr val="CCFFFF">
              <a:alpha val="20000"/>
            </a:srgbClr>
          </a:solidFill>
          <a:ln w="19050" algn="ctr">
            <a:solidFill>
              <a:srgbClr val="336699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ko-KR" sz="1800" b="1">
              <a:solidFill>
                <a:srgbClr val="000000"/>
              </a:solidFill>
            </a:endParaRPr>
          </a:p>
        </p:txBody>
      </p:sp>
      <p:pic>
        <p:nvPicPr>
          <p:cNvPr id="76820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12" y="4594226"/>
            <a:ext cx="357114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1" name="AutoShape 4"/>
          <p:cNvSpPr>
            <a:spLocks noChangeArrowheads="1"/>
          </p:cNvSpPr>
          <p:nvPr/>
        </p:nvSpPr>
        <p:spPr bwMode="auto">
          <a:xfrm>
            <a:off x="5668108" y="5046664"/>
            <a:ext cx="2864827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Line Ministries</a:t>
            </a:r>
          </a:p>
        </p:txBody>
      </p:sp>
      <p:sp>
        <p:nvSpPr>
          <p:cNvPr id="76822" name="Text Box 4"/>
          <p:cNvSpPr txBox="1">
            <a:spLocks noChangeArrowheads="1"/>
          </p:cNvSpPr>
          <p:nvPr/>
        </p:nvSpPr>
        <p:spPr bwMode="auto">
          <a:xfrm>
            <a:off x="5788269" y="5851526"/>
            <a:ext cx="3031881" cy="314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40000"/>
              </a:spcBef>
              <a:buSzPct val="70000"/>
              <a:buFontTx/>
              <a:buBlip>
                <a:blip r:embed="rId4"/>
              </a:buBlip>
            </a:pPr>
            <a:r>
              <a:rPr kumimoji="0" lang="en-US" altLang="ko-KR" sz="1700" b="1">
                <a:solidFill>
                  <a:srgbClr val="292929"/>
                </a:solidFill>
                <a:ea typeface="한컴바탕" pitchFamily="18" charset="2"/>
                <a:cs typeface="한컴바탕" pitchFamily="18" charset="2"/>
              </a:rPr>
              <a:t>Supervising Projects</a:t>
            </a:r>
            <a:endParaRPr kumimoji="0" lang="en-US" altLang="ko-KR" sz="1600" b="1">
              <a:solidFill>
                <a:srgbClr val="C0504D"/>
              </a:solidFill>
              <a:ea typeface="한컴바탕" pitchFamily="18" charset="2"/>
              <a:cs typeface="한컴바탕" pitchFamily="18" charset="2"/>
            </a:endParaRPr>
          </a:p>
        </p:txBody>
      </p:sp>
      <p:pic>
        <p:nvPicPr>
          <p:cNvPr id="76823" name="Picture 37" descr="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88201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4" name="TextBox 32"/>
          <p:cNvSpPr txBox="1">
            <a:spLocks noChangeArrowheads="1"/>
          </p:cNvSpPr>
          <p:nvPr/>
        </p:nvSpPr>
        <p:spPr bwMode="auto">
          <a:xfrm>
            <a:off x="763466" y="4089401"/>
            <a:ext cx="785739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400">
                <a:solidFill>
                  <a:srgbClr val="FFFF00"/>
                </a:solidFill>
              </a:rPr>
              <a:t>Management Committee for Public Institutions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FFFF00"/>
                </a:solidFill>
              </a:rPr>
              <a:t>(Chaired by MOSF minister)</a:t>
            </a:r>
            <a:endParaRPr kumimoji="0" lang="ko-KR" altLang="en-US" sz="1600">
              <a:solidFill>
                <a:srgbClr val="FFFF00"/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1928446" y="2643188"/>
            <a:ext cx="786912" cy="500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6084277" y="2544764"/>
            <a:ext cx="1220666" cy="523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4500197" y="3789363"/>
            <a:ext cx="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828" name="Picture 124" descr="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10088"/>
            <a:ext cx="151227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9" name="AutoShape 4"/>
          <p:cNvSpPr>
            <a:spLocks noChangeArrowheads="1"/>
          </p:cNvSpPr>
          <p:nvPr/>
        </p:nvSpPr>
        <p:spPr bwMode="auto">
          <a:xfrm>
            <a:off x="4067908" y="5191126"/>
            <a:ext cx="1296866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spcBef>
                <a:spcPct val="50000"/>
              </a:spcBef>
              <a:buSzPct val="130000"/>
              <a:buFontTx/>
              <a:buNone/>
            </a:pPr>
            <a:r>
              <a:rPr kumimoji="0" lang="en-US" altLang="ko-KR" sz="2000" b="1">
                <a:solidFill>
                  <a:srgbClr val="FFFFFF"/>
                </a:solidFill>
              </a:rPr>
              <a:t>Experts</a:t>
            </a:r>
          </a:p>
        </p:txBody>
      </p:sp>
    </p:spTree>
    <p:extLst>
      <p:ext uri="{BB962C8B-B14F-4D97-AF65-F5344CB8AC3E}">
        <p14:creationId xmlns:p14="http://schemas.microsoft.com/office/powerpoint/2010/main" val="320976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32803</TotalTime>
  <Words>3317</Words>
  <Application>Microsoft Office PowerPoint</Application>
  <PresentationFormat>화면 슬라이드 쇼(4:3)</PresentationFormat>
  <Paragraphs>914</Paragraphs>
  <Slides>50</Slides>
  <Notes>36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1_Office 테마</vt:lpstr>
      <vt:lpstr>2015/16 Korea-Bulgaria Knowledge Sharing Program    Governance Innovation for SOEs in Bulgaria : Based on Korean Experience  </vt:lpstr>
      <vt:lpstr>     Presenter  Jin PARK, Ph.D. (Professor of KDI School)   1987          : B.A. in economics, Seoul National University 1991          : Ph.D. in economics, Univ. of Pennsylvania 1992~1998 : Research fellow, KDI (Korea Development Institute) 1998~2001 : Director, Administrative Reform Team,                    Ministry of Planning and Budget  2012~2013: Director, Research Center for State-Owned Enterprises 2001~       : Professor, KDI School  Experience in international consulting:  Vietnam (2015), Myanmar (2015), Guatemala (2010), Namibia (2009), Indonesia (2008~2011),Turkey (2007), Georgia (2004)  Fields: Public Sector Reform, SOEs, Economic Development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koscom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check</dc:creator>
  <cp:lastModifiedBy>master</cp:lastModifiedBy>
  <cp:revision>5899</cp:revision>
  <cp:lastPrinted>2015-11-02T03:09:26Z</cp:lastPrinted>
  <dcterms:created xsi:type="dcterms:W3CDTF">2009-12-12T07:08:34Z</dcterms:created>
  <dcterms:modified xsi:type="dcterms:W3CDTF">2016-02-18T00:58:41Z</dcterms:modified>
</cp:coreProperties>
</file>