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15"/>
  </p:notesMasterIdLst>
  <p:handoutMasterIdLst>
    <p:handoutMasterId r:id="rId16"/>
  </p:handoutMasterIdLst>
  <p:sldIdLst>
    <p:sldId id="1015" r:id="rId2"/>
    <p:sldId id="1017" r:id="rId3"/>
    <p:sldId id="1022" r:id="rId4"/>
    <p:sldId id="1035" r:id="rId5"/>
    <p:sldId id="1036" r:id="rId6"/>
    <p:sldId id="1037" r:id="rId7"/>
    <p:sldId id="1038" r:id="rId8"/>
    <p:sldId id="1039" r:id="rId9"/>
    <p:sldId id="1041" r:id="rId10"/>
    <p:sldId id="1040" r:id="rId11"/>
    <p:sldId id="1042" r:id="rId12"/>
    <p:sldId id="1043" r:id="rId13"/>
    <p:sldId id="1032" r:id="rId14"/>
  </p:sldIdLst>
  <p:sldSz cx="9144000" cy="6858000" type="screen4x3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1E09"/>
    <a:srgbClr val="292929"/>
    <a:srgbClr val="4D4D4D"/>
    <a:srgbClr val="003300"/>
    <a:srgbClr val="015F46"/>
    <a:srgbClr val="FFFF00"/>
    <a:srgbClr val="FFFF66"/>
    <a:srgbClr val="FFFFCC"/>
    <a:srgbClr val="FF782D"/>
    <a:srgbClr val="F78D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1" autoAdjust="0"/>
    <p:restoredTop sz="90633" autoAdjust="0"/>
  </p:normalViewPr>
  <p:slideViewPr>
    <p:cSldViewPr>
      <p:cViewPr>
        <p:scale>
          <a:sx n="98" d="100"/>
          <a:sy n="98" d="100"/>
        </p:scale>
        <p:origin x="-113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3264"/>
    </p:cViewPr>
  </p:sorterViewPr>
  <p:notesViewPr>
    <p:cSldViewPr>
      <p:cViewPr varScale="1">
        <p:scale>
          <a:sx n="72" d="100"/>
          <a:sy n="72" d="100"/>
        </p:scale>
        <p:origin x="-2250" y="-114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WEEE-DATA-BG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>
              <a:defRPr lang="bg-BG"/>
            </a:pPr>
            <a:r>
              <a:rPr lang="en-US" sz="1200"/>
              <a:t>WEEE Recovery targets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5"/>
          <c:order val="0"/>
          <c:tx>
            <c:v>Targets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bg-BG" sz="1100" b="1"/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recylling_targets_results!$C$7:$C$9</c:f>
              <c:numCache>
                <c:formatCode>0%</c:formatCode>
                <c:ptCount val="3"/>
                <c:pt idx="0">
                  <c:v>0.8</c:v>
                </c:pt>
                <c:pt idx="1">
                  <c:v>0.75000000000000233</c:v>
                </c:pt>
                <c:pt idx="2">
                  <c:v>0.70000000000000062</c:v>
                </c:pt>
              </c:numCache>
            </c:numRef>
          </c:val>
        </c:ser>
        <c:ser>
          <c:idx val="0"/>
          <c:order val="1"/>
          <c:tx>
            <c:v>2009</c:v>
          </c:tx>
          <c:invertIfNegative val="0"/>
          <c:cat>
            <c:strRef>
              <c:f>recylling_targets_results!$B$7:$B$10</c:f>
              <c:strCache>
                <c:ptCount val="4"/>
                <c:pt idx="0">
                  <c:v>1 &amp; 10</c:v>
                </c:pt>
                <c:pt idx="1">
                  <c:v>3 &amp; 4</c:v>
                </c:pt>
                <c:pt idx="2">
                  <c:v>2, 5, 6, 7, 8 &amp; 9 </c:v>
                </c:pt>
                <c:pt idx="3">
                  <c:v>5a</c:v>
                </c:pt>
              </c:strCache>
            </c:strRef>
          </c:cat>
          <c:val>
            <c:numRef>
              <c:f>recylling_targets_results!$E$7:$E$9</c:f>
              <c:numCache>
                <c:formatCode>0.00%</c:formatCode>
                <c:ptCount val="3"/>
                <c:pt idx="0">
                  <c:v>0.84788259958071277</c:v>
                </c:pt>
                <c:pt idx="1">
                  <c:v>0.7777083983765255</c:v>
                </c:pt>
                <c:pt idx="2">
                  <c:v>0.71510365251727825</c:v>
                </c:pt>
              </c:numCache>
            </c:numRef>
          </c:val>
        </c:ser>
        <c:ser>
          <c:idx val="1"/>
          <c:order val="2"/>
          <c:tx>
            <c:v>2010</c:v>
          </c:tx>
          <c:invertIfNegative val="0"/>
          <c:val>
            <c:numRef>
              <c:f>recylling_targets_results!$G$7:$G$9</c:f>
              <c:numCache>
                <c:formatCode>0.00%</c:formatCode>
                <c:ptCount val="3"/>
                <c:pt idx="0">
                  <c:v>0.81408459382027654</c:v>
                </c:pt>
                <c:pt idx="1">
                  <c:v>0.80961824491819789</c:v>
                </c:pt>
                <c:pt idx="2">
                  <c:v>0.74943347361605694</c:v>
                </c:pt>
              </c:numCache>
            </c:numRef>
          </c:val>
        </c:ser>
        <c:ser>
          <c:idx val="2"/>
          <c:order val="3"/>
          <c:tx>
            <c:v>2011</c:v>
          </c:tx>
          <c:invertIfNegative val="0"/>
          <c:val>
            <c:numRef>
              <c:f>recylling_targets_results!$I$7:$I$9</c:f>
              <c:numCache>
                <c:formatCode>0.00%</c:formatCode>
                <c:ptCount val="3"/>
                <c:pt idx="0">
                  <c:v>0.88711823920832622</c:v>
                </c:pt>
                <c:pt idx="1">
                  <c:v>0.79277471149021572</c:v>
                </c:pt>
                <c:pt idx="2">
                  <c:v>0.80356499819949589</c:v>
                </c:pt>
              </c:numCache>
            </c:numRef>
          </c:val>
        </c:ser>
        <c:ser>
          <c:idx val="3"/>
          <c:order val="4"/>
          <c:tx>
            <c:v>2012</c:v>
          </c:tx>
          <c:invertIfNegative val="0"/>
          <c:val>
            <c:numRef>
              <c:f>recylling_targets_results!$K$7:$K$9</c:f>
              <c:numCache>
                <c:formatCode>0.00%</c:formatCode>
                <c:ptCount val="3"/>
                <c:pt idx="0">
                  <c:v>0.89100308752782353</c:v>
                </c:pt>
                <c:pt idx="1">
                  <c:v>0.78474169002803729</c:v>
                </c:pt>
                <c:pt idx="2">
                  <c:v>0.80345845634753488</c:v>
                </c:pt>
              </c:numCache>
            </c:numRef>
          </c:val>
        </c:ser>
        <c:ser>
          <c:idx val="4"/>
          <c:order val="5"/>
          <c:tx>
            <c:v>2013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bg-BG"/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recylling_targets_results!$M$7:$M$9</c:f>
              <c:numCache>
                <c:formatCode>0.0%</c:formatCode>
                <c:ptCount val="3"/>
                <c:pt idx="0">
                  <c:v>0.90913108102679452</c:v>
                </c:pt>
                <c:pt idx="1">
                  <c:v>0.86779730281978273</c:v>
                </c:pt>
                <c:pt idx="2">
                  <c:v>0.84859697810669132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31133952"/>
        <c:axId val="88946880"/>
      </c:barChart>
      <c:catAx>
        <c:axId val="131133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lang="bg-BG"/>
            </a:pPr>
            <a:endParaRPr lang="ko-KR"/>
          </a:p>
        </c:txPr>
        <c:crossAx val="88946880"/>
        <c:crosses val="autoZero"/>
        <c:auto val="1"/>
        <c:lblAlgn val="ctr"/>
        <c:lblOffset val="100"/>
        <c:noMultiLvlLbl val="0"/>
      </c:catAx>
      <c:valAx>
        <c:axId val="88946880"/>
        <c:scaling>
          <c:orientation val="minMax"/>
        </c:scaling>
        <c:delete val="0"/>
        <c:axPos val="l"/>
        <c:majorGridlines/>
        <c:minorGridlines/>
        <c:numFmt formatCode="0%" sourceLinked="1"/>
        <c:majorTickMark val="none"/>
        <c:minorTickMark val="none"/>
        <c:tickLblPos val="nextTo"/>
        <c:txPr>
          <a:bodyPr/>
          <a:lstStyle/>
          <a:p>
            <a:pPr>
              <a:defRPr lang="bg-BG"/>
            </a:pPr>
            <a:endParaRPr lang="ko-KR"/>
          </a:p>
        </c:txPr>
        <c:crossAx val="13113395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lang="bg-BG"/>
          </a:pPr>
          <a:endParaRPr lang="ko-KR"/>
        </a:p>
      </c:txPr>
    </c:legend>
    <c:plotVisOnly val="1"/>
    <c:dispBlanksAs val="gap"/>
    <c:showDLblsOverMax val="0"/>
  </c:chart>
  <c:spPr>
    <a:effectLst>
      <a:outerShdw blurRad="50800" dist="38100" dir="2700000" algn="tl" rotWithShape="0">
        <a:prstClr val="black">
          <a:alpha val="40000"/>
        </a:prstClr>
      </a:outerShdw>
    </a:effectLst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3" y="8"/>
            <a:ext cx="2919415" cy="493712"/>
          </a:xfrm>
          <a:prstGeom prst="rect">
            <a:avLst/>
          </a:prstGeom>
        </p:spPr>
        <p:txBody>
          <a:bodyPr vert="horz" lIns="91303" tIns="45650" rIns="91303" bIns="45650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4794" y="8"/>
            <a:ext cx="2919413" cy="493712"/>
          </a:xfrm>
          <a:prstGeom prst="rect">
            <a:avLst/>
          </a:prstGeom>
        </p:spPr>
        <p:txBody>
          <a:bodyPr vert="horz" lIns="91303" tIns="45650" rIns="91303" bIns="45650" rtlCol="0"/>
          <a:lstStyle>
            <a:lvl1pPr algn="r">
              <a:defRPr sz="1300"/>
            </a:lvl1pPr>
          </a:lstStyle>
          <a:p>
            <a:fld id="{7D1D3CE9-0417-4C0F-9A07-7B8D14992865}" type="datetimeFigureOut">
              <a:rPr lang="ko-KR" altLang="en-US" smtClean="0"/>
              <a:pPr/>
              <a:t>2016-02-18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23" y="9371044"/>
            <a:ext cx="2919415" cy="493711"/>
          </a:xfrm>
          <a:prstGeom prst="rect">
            <a:avLst/>
          </a:prstGeom>
        </p:spPr>
        <p:txBody>
          <a:bodyPr vert="horz" lIns="91303" tIns="45650" rIns="91303" bIns="45650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4794" y="9371044"/>
            <a:ext cx="2919413" cy="493711"/>
          </a:xfrm>
          <a:prstGeom prst="rect">
            <a:avLst/>
          </a:prstGeom>
        </p:spPr>
        <p:txBody>
          <a:bodyPr vert="horz" lIns="91303" tIns="45650" rIns="91303" bIns="45650" rtlCol="0" anchor="b"/>
          <a:lstStyle>
            <a:lvl1pPr algn="r">
              <a:defRPr sz="1300"/>
            </a:lvl1pPr>
          </a:lstStyle>
          <a:p>
            <a:fld id="{D5AEB282-7E55-4C2F-BAB6-B90619A7CC5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5485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3" y="8"/>
            <a:ext cx="2919415" cy="493712"/>
          </a:xfrm>
          <a:prstGeom prst="rect">
            <a:avLst/>
          </a:prstGeom>
        </p:spPr>
        <p:txBody>
          <a:bodyPr vert="horz" lIns="91303" tIns="45650" rIns="91303" bIns="45650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4794" y="8"/>
            <a:ext cx="2919413" cy="493712"/>
          </a:xfrm>
          <a:prstGeom prst="rect">
            <a:avLst/>
          </a:prstGeom>
        </p:spPr>
        <p:txBody>
          <a:bodyPr vert="horz" lIns="91303" tIns="45650" rIns="91303" bIns="45650" rtlCol="0"/>
          <a:lstStyle>
            <a:lvl1pPr algn="r">
              <a:defRPr sz="1300"/>
            </a:lvl1pPr>
          </a:lstStyle>
          <a:p>
            <a:fld id="{A04B547F-4776-447B-B580-5976E6686518}" type="datetimeFigureOut">
              <a:rPr lang="ko-KR" altLang="en-US" smtClean="0"/>
              <a:pPr/>
              <a:t>2016-02-18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677863"/>
            <a:ext cx="3514725" cy="26368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0" rIns="91303" bIns="4565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430883" y="3508017"/>
            <a:ext cx="5796441" cy="5540738"/>
          </a:xfrm>
          <a:prstGeom prst="rect">
            <a:avLst/>
          </a:prstGeom>
        </p:spPr>
        <p:txBody>
          <a:bodyPr vert="horz" lIns="91303" tIns="45650" rIns="91303" bIns="45650" rtlCol="0">
            <a:noAutofit/>
          </a:bodyPr>
          <a:lstStyle/>
          <a:p>
            <a:pPr lvl="0"/>
            <a:endParaRPr lang="en-US" altLang="ko-KR" dirty="0" smtClean="0"/>
          </a:p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3" y="9371044"/>
            <a:ext cx="2919415" cy="493711"/>
          </a:xfrm>
          <a:prstGeom prst="rect">
            <a:avLst/>
          </a:prstGeom>
        </p:spPr>
        <p:txBody>
          <a:bodyPr vert="horz" lIns="91303" tIns="45650" rIns="91303" bIns="45650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342041" y="681060"/>
            <a:ext cx="2919413" cy="493711"/>
          </a:xfrm>
          <a:prstGeom prst="rect">
            <a:avLst/>
          </a:prstGeom>
        </p:spPr>
        <p:txBody>
          <a:bodyPr vert="horz" lIns="91303" tIns="45650" rIns="91303" bIns="45650" rtlCol="0" anchor="b"/>
          <a:lstStyle>
            <a:lvl1pPr algn="r">
              <a:defRPr sz="2400" b="1"/>
            </a:lvl1pPr>
          </a:lstStyle>
          <a:p>
            <a:fld id="{E1540905-E7BF-42C0-B4F2-08D7B1462C44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54790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슬라이드 노트 개체 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ko-KR" altLang="en-US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3B7AC2D-8C6D-4F01-B354-53C5FD51A5C1}" type="slidenum">
              <a:rPr lang="ko-KR" altLang="en-US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BDB25-5A9E-412A-8002-0473ABAA137A}" type="slidenum">
              <a:rPr lang="ko-KR" altLang="en-US" smtClean="0"/>
              <a:pPr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77350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40905-E7BF-42C0-B4F2-08D7B1462C44}" type="slidenum">
              <a:rPr lang="ko-KR" altLang="en-US" smtClean="0"/>
              <a:pPr/>
              <a:t>10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11757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40905-E7BF-42C0-B4F2-08D7B1462C44}" type="slidenum">
              <a:rPr lang="ko-KR" altLang="en-US" smtClean="0"/>
              <a:pPr/>
              <a:t>11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117573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40905-E7BF-42C0-B4F2-08D7B1462C44}" type="slidenum">
              <a:rPr lang="ko-KR" altLang="en-US" smtClean="0"/>
              <a:pPr/>
              <a:t>12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11757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제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10" descr="표지배경_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0"/>
            <a:ext cx="9144000" cy="684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직선 연결선 4"/>
          <p:cNvCxnSpPr/>
          <p:nvPr userDrawn="1"/>
        </p:nvCxnSpPr>
        <p:spPr>
          <a:xfrm>
            <a:off x="4427538" y="3429000"/>
            <a:ext cx="4733925" cy="0"/>
          </a:xfrm>
          <a:prstGeom prst="line">
            <a:avLst/>
          </a:prstGeom>
          <a:ln w="76200">
            <a:solidFill>
              <a:srgbClr val="005D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그림 15" descr="KSP풀네임조합_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9425" y="549275"/>
            <a:ext cx="1722438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432448" y="2797548"/>
            <a:ext cx="4716000" cy="6070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 b="1">
                <a:solidFill>
                  <a:schemeClr val="bg1"/>
                </a:solidFill>
                <a:effectLst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574620" y="3867150"/>
            <a:ext cx="47160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400" b="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2618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10" descr="ppt속지상부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820150" cy="890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16016" y="1988840"/>
            <a:ext cx="3528392" cy="346050"/>
          </a:xfrm>
          <a:prstGeom prst="rect">
            <a:avLst/>
          </a:prstGeom>
        </p:spPr>
        <p:txBody>
          <a:bodyPr/>
          <a:lstStyle>
            <a:lvl1pPr algn="l">
              <a:defRPr sz="2000" b="1" spc="300" baseline="0">
                <a:solidFill>
                  <a:schemeClr val="bg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499992" y="2780927"/>
            <a:ext cx="3816424" cy="3660601"/>
          </a:xfrm>
          <a:prstGeom prst="rect">
            <a:avLst/>
          </a:prstGeom>
          <a:ln>
            <a:noFill/>
            <a:prstDash val="lgDash"/>
          </a:ln>
        </p:spPr>
        <p:txBody>
          <a:bodyPr/>
          <a:lstStyle>
            <a:lvl1pPr marL="360000" indent="360000">
              <a:lnSpc>
                <a:spcPct val="120000"/>
              </a:lnSpc>
              <a:buClr>
                <a:schemeClr val="tx2">
                  <a:lumMod val="40000"/>
                  <a:lumOff val="60000"/>
                </a:schemeClr>
              </a:buClr>
              <a:buSzPct val="80000"/>
              <a:buFont typeface="+mj-lt"/>
              <a:buAutoNum type="romanUcPeriod"/>
              <a:defRPr sz="2000" b="1">
                <a:solidFill>
                  <a:srgbClr val="0070C0"/>
                </a:solidFill>
              </a:defRPr>
            </a:lvl1pPr>
            <a:lvl2pPr marL="360000" indent="360000">
              <a:lnSpc>
                <a:spcPct val="120000"/>
              </a:lnSpc>
              <a:buClr>
                <a:srgbClr val="0070C0"/>
              </a:buClr>
              <a:buSzPct val="70000"/>
              <a:buFont typeface="+mj-lt"/>
              <a:buAutoNum type="arabicPeriod"/>
              <a:defRPr sz="1600" b="0">
                <a:solidFill>
                  <a:schemeClr val="tx1"/>
                </a:solidFill>
              </a:defRPr>
            </a:lvl2pPr>
            <a:lvl3pPr marL="360000" indent="0">
              <a:lnSpc>
                <a:spcPct val="120000"/>
              </a:lnSpc>
              <a:buClr>
                <a:srgbClr val="FF0000"/>
              </a:buClr>
              <a:buSzPct val="80000"/>
              <a:buFont typeface="맑은 고딕" pitchFamily="50" charset="-127"/>
              <a:buNone/>
              <a:defRPr sz="1600" spc="-150"/>
            </a:lvl3pPr>
            <a:lvl4pPr marL="360000" indent="0">
              <a:lnSpc>
                <a:spcPct val="120000"/>
              </a:lnSpc>
              <a:buClr>
                <a:srgbClr val="FF0000"/>
              </a:buClr>
              <a:buSzPct val="70000"/>
              <a:buFont typeface="맑은 고딕" pitchFamily="50" charset="-127"/>
              <a:buNone/>
              <a:defRPr sz="1600" spc="-150"/>
            </a:lvl4pPr>
            <a:lvl5pPr marL="540000" indent="180000">
              <a:lnSpc>
                <a:spcPct val="120000"/>
              </a:lnSpc>
              <a:buClr>
                <a:srgbClr val="0070C0"/>
              </a:buClr>
              <a:buSzPct val="50000"/>
              <a:buFont typeface="Wingdings" pitchFamily="2" charset="2"/>
              <a:buChar char="l"/>
              <a:defRPr sz="1600" b="0" spc="-15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0"/>
          </p:nvPr>
        </p:nvSpPr>
        <p:spPr>
          <a:xfrm>
            <a:off x="3419475" y="6519863"/>
            <a:ext cx="2133600" cy="365125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C00187CB-D2A0-4CB0-AAEB-E08C0D1499A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8034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41995" y="1052736"/>
            <a:ext cx="8640960" cy="5112568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  <a:prstDash val="lgDash"/>
          </a:ln>
        </p:spPr>
        <p:txBody>
          <a:bodyPr/>
          <a:lstStyle>
            <a:lvl1pPr marL="180000" indent="180000">
              <a:lnSpc>
                <a:spcPct val="120000"/>
              </a:lnSpc>
              <a:buClr>
                <a:schemeClr val="tx2">
                  <a:lumMod val="40000"/>
                  <a:lumOff val="60000"/>
                </a:schemeClr>
              </a:buClr>
              <a:buSzPct val="80000"/>
              <a:buFont typeface="맑은 고딕" pitchFamily="50" charset="-127"/>
              <a:buChar char="▶"/>
              <a:defRPr sz="1200"/>
            </a:lvl1pPr>
            <a:lvl2pPr marL="252000" indent="180000">
              <a:lnSpc>
                <a:spcPct val="120000"/>
              </a:lnSpc>
              <a:buClr>
                <a:srgbClr val="0070C0"/>
              </a:buClr>
              <a:buSzPct val="70000"/>
              <a:buFont typeface="맑은 고딕" pitchFamily="50" charset="-127"/>
              <a:buChar char="▷"/>
              <a:defRPr sz="1200"/>
            </a:lvl2pPr>
            <a:lvl3pPr marL="360000" indent="180000">
              <a:lnSpc>
                <a:spcPct val="120000"/>
              </a:lnSpc>
              <a:buClr>
                <a:srgbClr val="FF0000"/>
              </a:buClr>
              <a:buSzPct val="80000"/>
              <a:buFont typeface="맑은 고딕" pitchFamily="50" charset="-127"/>
              <a:buChar char="▶"/>
              <a:defRPr sz="1200" b="1" spc="0"/>
            </a:lvl3pPr>
            <a:lvl4pPr marL="468000" indent="180000">
              <a:lnSpc>
                <a:spcPct val="120000"/>
              </a:lnSpc>
              <a:buClr>
                <a:srgbClr val="FF0000"/>
              </a:buClr>
              <a:buSzPct val="70000"/>
              <a:buFont typeface="맑은 고딕" pitchFamily="50" charset="-127"/>
              <a:buChar char="▷"/>
              <a:defRPr sz="1200" spc="-15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540000" indent="180000">
              <a:lnSpc>
                <a:spcPct val="120000"/>
              </a:lnSpc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l"/>
              <a:defRPr sz="1200" spc="-300"/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113978" y="331788"/>
            <a:ext cx="4386014" cy="346050"/>
          </a:xfrm>
          <a:prstGeom prst="rect">
            <a:avLst/>
          </a:prstGeom>
        </p:spPr>
        <p:txBody>
          <a:bodyPr/>
          <a:lstStyle>
            <a:lvl1pPr algn="l">
              <a:defRPr sz="1600" b="1" spc="0" baseline="0">
                <a:solidFill>
                  <a:schemeClr val="bg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0"/>
          </p:nvPr>
        </p:nvSpPr>
        <p:spPr>
          <a:xfrm>
            <a:off x="3419475" y="6519863"/>
            <a:ext cx="2133600" cy="365125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D6DEC2FE-B0DB-4456-877E-D7AACC38A91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3394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18628"/>
            <a:ext cx="9144000" cy="6858000"/>
          </a:xfrm>
          <a:prstGeom prst="rect">
            <a:avLst/>
          </a:prstGeom>
          <a:gradFill flip="none" rotWithShape="1">
            <a:gsLst>
              <a:gs pos="1000">
                <a:schemeClr val="bg1"/>
              </a:gs>
              <a:gs pos="20000">
                <a:schemeClr val="bg1"/>
              </a:gs>
              <a:gs pos="50000">
                <a:schemeClr val="bg1"/>
              </a:gs>
              <a:gs pos="63000">
                <a:schemeClr val="bg1"/>
              </a:gs>
              <a:gs pos="95000">
                <a:schemeClr val="accent5">
                  <a:lumMod val="20000"/>
                  <a:lumOff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 spc="-150">
              <a:solidFill>
                <a:prstClr val="white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011141"/>
            <a:ext cx="7772400" cy="136207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4400" b="1" cap="all" spc="-150"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276872"/>
            <a:ext cx="77724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spc="-150">
                <a:solidFill>
                  <a:schemeClr val="tx1">
                    <a:tint val="75000"/>
                  </a:schemeClr>
                </a:solidFill>
                <a:latin typeface="나눔고딕 ExtraBold" pitchFamily="50" charset="-127"/>
                <a:ea typeface="나눔고딕 ExtraBold" pitchFamily="50" charset="-127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47936" y="635774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spc="-150">
                <a:latin typeface="나눔고딕 ExtraBold" pitchFamily="50" charset="-127"/>
                <a:ea typeface="나눔고딕 ExtraBold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solidFill>
                  <a:prstClr val="black"/>
                </a:solidFill>
              </a:rPr>
              <a:t>Practice and Plan of Financing Innovation for Creative Finance Activation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0" y="3212976"/>
            <a:ext cx="146568" cy="3672408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>
              <a:solidFill>
                <a:prstClr val="white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1916832"/>
            <a:ext cx="146568" cy="1987465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ko-KR" altLang="en-US">
              <a:solidFill>
                <a:prstClr val="white"/>
              </a:solidFill>
              <a:latin typeface="나눔고딕 ExtraBold" pitchFamily="50" charset="-127"/>
              <a:ea typeface="나눔고딕 ExtraBold" pitchFamily="50" charset="-127"/>
            </a:endParaRPr>
          </a:p>
        </p:txBody>
      </p:sp>
      <p:cxnSp>
        <p:nvCxnSpPr>
          <p:cNvPr id="11" name="직선 연결선 10"/>
          <p:cNvCxnSpPr/>
          <p:nvPr/>
        </p:nvCxnSpPr>
        <p:spPr>
          <a:xfrm>
            <a:off x="0" y="3904297"/>
            <a:ext cx="7668344" cy="0"/>
          </a:xfrm>
          <a:prstGeom prst="line">
            <a:avLst/>
          </a:prstGeom>
          <a:ln>
            <a:gradFill>
              <a:gsLst>
                <a:gs pos="0">
                  <a:schemeClr val="tx2">
                    <a:lumMod val="50000"/>
                  </a:schemeClr>
                </a:gs>
                <a:gs pos="50000">
                  <a:schemeClr val="tx2">
                    <a:lumMod val="50000"/>
                    <a:alpha val="52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12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5" descr="C:\Users\Risingdream\Pictures\121f47_6ee7ddc1c5fa460983336fcaf7ec8494_png_srz_1185_905_85_22_0_50_1_20_0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29101" t="97" r="-9231" b="40986"/>
          <a:stretch/>
        </p:blipFill>
        <p:spPr bwMode="auto">
          <a:xfrm>
            <a:off x="4947408" y="5509502"/>
            <a:ext cx="4499928" cy="1359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슬라이드 번호 개체 틀 5"/>
          <p:cNvSpPr txBox="1">
            <a:spLocks/>
          </p:cNvSpPr>
          <p:nvPr userDrawn="1"/>
        </p:nvSpPr>
        <p:spPr>
          <a:xfrm>
            <a:off x="234504" y="6356350"/>
            <a:ext cx="6214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 spc="-150">
                <a:solidFill>
                  <a:schemeClr val="tx1">
                    <a:tint val="75000"/>
                  </a:schemeClr>
                </a:solidFill>
                <a:latin typeface="나눔고딕 ExtraBold" pitchFamily="50" charset="-127"/>
                <a:ea typeface="나눔고딕 ExtraBold" pitchFamily="50" charset="-127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FDAA355-F848-4121-921E-58CC0DD21412}" type="slidenum">
              <a:rPr kumimoji="1" lang="ko-KR" altLang="en-US" smtClean="0">
                <a:solidFill>
                  <a:prstClr val="black">
                    <a:tint val="75000"/>
                  </a:prst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6104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그림 8" descr="ppt속지상부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20150" cy="89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3419475" y="65373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rgbClr val="0070C0"/>
                </a:solidFill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85ABBD-4B6A-48A4-8ECE-02522B80636C}" type="slidenum">
              <a:rPr kumimoji="1" lang="ko-KR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ko-KR" altLang="en-US" dirty="0"/>
          </a:p>
        </p:txBody>
      </p:sp>
      <p:cxnSp>
        <p:nvCxnSpPr>
          <p:cNvPr id="8" name="직선 연결선 7"/>
          <p:cNvCxnSpPr/>
          <p:nvPr userDrawn="1"/>
        </p:nvCxnSpPr>
        <p:spPr>
          <a:xfrm>
            <a:off x="249238" y="6353175"/>
            <a:ext cx="8891587" cy="0"/>
          </a:xfrm>
          <a:prstGeom prst="line">
            <a:avLst/>
          </a:prstGeom>
          <a:ln w="38100">
            <a:solidFill>
              <a:srgbClr val="0194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그림 11" descr="좌우조합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463" y="6432550"/>
            <a:ext cx="700087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그림 12" descr="기획재정부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00" y="6484938"/>
            <a:ext cx="671513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그림 14" descr="kdi.pn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6524625"/>
            <a:ext cx="889000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068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부제목 2"/>
          <p:cNvSpPr>
            <a:spLocks noGrp="1"/>
          </p:cNvSpPr>
          <p:nvPr>
            <p:ph type="subTitle" idx="1"/>
          </p:nvPr>
        </p:nvSpPr>
        <p:spPr bwMode="auto">
          <a:xfrm>
            <a:off x="1460216" y="5885656"/>
            <a:ext cx="6192663" cy="10080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en-US" altLang="ko-KR" sz="1300" b="1" dirty="0" smtClean="0">
                <a:latin typeface="Trebuchet MS" pitchFamily="34" charset="0"/>
              </a:rPr>
              <a:t>Ministry </a:t>
            </a:r>
            <a:r>
              <a:rPr lang="en-US" altLang="ko-KR" sz="1300" b="1" dirty="0">
                <a:latin typeface="Trebuchet MS" pitchFamily="34" charset="0"/>
              </a:rPr>
              <a:t>of Strategy and Finance of Korea</a:t>
            </a:r>
          </a:p>
          <a:p>
            <a:pPr algn="ctr" eaLnBrk="1" hangingPunct="1"/>
            <a:r>
              <a:rPr lang="en-US" altLang="ko-KR" sz="1300" b="1" dirty="0" smtClean="0">
                <a:latin typeface="Trebuchet MS" pitchFamily="34" charset="0"/>
              </a:rPr>
              <a:t>Korea Development Institute (KDI)</a:t>
            </a:r>
            <a:endParaRPr lang="en-US" altLang="ko-KR" sz="1300" b="1" dirty="0">
              <a:latin typeface="Trebuchet MS" pitchFamily="34" charset="0"/>
            </a:endParaRPr>
          </a:p>
          <a:p>
            <a:pPr algn="ctr" eaLnBrk="1" hangingPunct="1"/>
            <a:r>
              <a:rPr lang="en-US" altLang="ko-KR" sz="1300" b="1" dirty="0" smtClean="0">
                <a:latin typeface="Trebuchet MS" pitchFamily="34" charset="0"/>
              </a:rPr>
              <a:t>Ministry of Environment and Water of Bulgaria</a:t>
            </a:r>
            <a:endParaRPr lang="ko-KR" altLang="en-US" sz="1300" b="1" dirty="0" smtClean="0">
              <a:latin typeface="Trebuchet MS" pitchFamily="34" charset="0"/>
            </a:endParaRPr>
          </a:p>
        </p:txBody>
      </p:sp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208696" y="1772816"/>
            <a:ext cx="8712968" cy="1631603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ko-KR" dirty="0" smtClean="0">
                <a:latin typeface="Trebuchet MS" pitchFamily="34" charset="0"/>
              </a:rPr>
              <a:t>2015/16 Korea-Bulgaria Knowledge </a:t>
            </a:r>
            <a:r>
              <a:rPr lang="en-US" altLang="ko-KR" dirty="0">
                <a:latin typeface="Trebuchet MS" pitchFamily="34" charset="0"/>
              </a:rPr>
              <a:t>Sharing Program </a:t>
            </a:r>
            <a:r>
              <a:rPr lang="en-US" altLang="ko-KR" dirty="0" smtClean="0">
                <a:latin typeface="Trebuchet MS" pitchFamily="34" charset="0"/>
              </a:rPr>
              <a:t/>
            </a:r>
            <a:br>
              <a:rPr lang="en-US" altLang="ko-KR" dirty="0" smtClean="0">
                <a:latin typeface="Trebuchet MS" pitchFamily="34" charset="0"/>
              </a:rPr>
            </a:br>
            <a:r>
              <a:rPr lang="en-US" altLang="ko-KR" dirty="0" smtClean="0">
                <a:latin typeface="Trebuchet MS" pitchFamily="34" charset="0"/>
              </a:rPr>
              <a:t> </a:t>
            </a:r>
            <a:br>
              <a:rPr lang="en-US" altLang="ko-KR" dirty="0" smtClean="0">
                <a:latin typeface="Trebuchet MS" pitchFamily="34" charset="0"/>
              </a:rPr>
            </a:br>
            <a:r>
              <a:rPr lang="en-US" altLang="ko-KR" dirty="0" smtClean="0">
                <a:latin typeface="Trebuchet MS" pitchFamily="34" charset="0"/>
              </a:rPr>
              <a:t>Strategies for Enhancing the Extended Producer Responsibility System in Bulgaria</a:t>
            </a:r>
            <a:r>
              <a:rPr lang="en-US" altLang="ko-KR" sz="2700" dirty="0" smtClean="0">
                <a:latin typeface="Trebuchet MS" pitchFamily="34" charset="0"/>
              </a:rPr>
              <a:t>: The Case of WEEE</a:t>
            </a:r>
            <a:r>
              <a:rPr lang="en-US" altLang="ko-KR" dirty="0" smtClean="0">
                <a:latin typeface="Trebuchet MS" pitchFamily="34" charset="0"/>
              </a:rPr>
              <a:t/>
            </a:r>
            <a:br>
              <a:rPr lang="en-US" altLang="ko-KR" dirty="0" smtClean="0">
                <a:latin typeface="Trebuchet MS" pitchFamily="34" charset="0"/>
              </a:rPr>
            </a:br>
            <a:endParaRPr lang="ko-KR" altLang="en-US" sz="2200" dirty="0">
              <a:latin typeface="Trebuchet MS" pitchFamily="34" charset="0"/>
            </a:endParaRPr>
          </a:p>
        </p:txBody>
      </p:sp>
      <p:sp>
        <p:nvSpPr>
          <p:cNvPr id="5" name="Rectangle 19"/>
          <p:cNvSpPr txBox="1">
            <a:spLocks noChangeArrowheads="1"/>
          </p:cNvSpPr>
          <p:nvPr/>
        </p:nvSpPr>
        <p:spPr bwMode="gray">
          <a:xfrm>
            <a:off x="1551680" y="3969073"/>
            <a:ext cx="6030804" cy="11881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spcAft>
                <a:spcPts val="0"/>
              </a:spcAft>
              <a:defRPr/>
            </a:pPr>
            <a:r>
              <a:rPr lang="en-US" altLang="ko-KR" b="1" kern="0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나눔고딕 ExtraBold" pitchFamily="50" charset="-127"/>
                <a:cs typeface="Arial"/>
              </a:rPr>
              <a:t>Anton Ognyanov Peychev</a:t>
            </a:r>
          </a:p>
          <a:p>
            <a:pPr algn="ctr">
              <a:spcAft>
                <a:spcPts val="0"/>
              </a:spcAft>
              <a:defRPr/>
            </a:pPr>
            <a:r>
              <a:rPr lang="en-US" altLang="ko-KR" b="1" kern="0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나눔고딕 ExtraBold" pitchFamily="50" charset="-127"/>
                <a:cs typeface="Arial"/>
              </a:rPr>
              <a:t>Ministry of Environemt and Water of Bulgaria</a:t>
            </a:r>
          </a:p>
          <a:p>
            <a:pPr algn="ctr">
              <a:spcAft>
                <a:spcPts val="0"/>
              </a:spcAft>
              <a:defRPr/>
            </a:pPr>
            <a:endParaRPr lang="en-US" altLang="ko-KR" b="1" kern="0" noProof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나눔고딕 ExtraBold" pitchFamily="50" charset="-127"/>
              <a:cs typeface="Arial"/>
            </a:endParaRPr>
          </a:p>
          <a:p>
            <a:pPr algn="ctr">
              <a:spcAft>
                <a:spcPts val="0"/>
              </a:spcAft>
              <a:defRPr/>
            </a:pPr>
            <a:r>
              <a:rPr lang="en-US" altLang="ko-KR" sz="1300" b="1" kern="0" noProof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나눔고딕 ExtraBold" pitchFamily="50" charset="-127"/>
                <a:cs typeface="Arial"/>
              </a:rPr>
              <a:t>Feb. 24, 2016</a:t>
            </a:r>
          </a:p>
        </p:txBody>
      </p:sp>
    </p:spTree>
    <p:extLst>
      <p:ext uri="{BB962C8B-B14F-4D97-AF65-F5344CB8AC3E}">
        <p14:creationId xmlns:p14="http://schemas.microsoft.com/office/powerpoint/2010/main" val="8745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3185532958"/>
              </p:ext>
            </p:extLst>
          </p:nvPr>
        </p:nvGraphicFramePr>
        <p:xfrm>
          <a:off x="4355976" y="2060848"/>
          <a:ext cx="453650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978" y="331788"/>
            <a:ext cx="7770390" cy="504924"/>
          </a:xfrm>
        </p:spPr>
        <p:txBody>
          <a:bodyPr/>
          <a:lstStyle/>
          <a:p>
            <a:pPr marL="646113" indent="-285750">
              <a:spcBef>
                <a:spcPts val="600"/>
              </a:spcBef>
              <a:spcAft>
                <a:spcPts val="600"/>
              </a:spcAft>
            </a:pPr>
            <a:r>
              <a:rPr lang="en-US" altLang="ko-KR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CURRENT STATUS OF BULGARIAN EPR </a:t>
            </a:r>
            <a:r>
              <a:rPr lang="en-US" altLang="ko-KR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 (7)</a:t>
            </a:r>
            <a:endParaRPr lang="en-US" altLang="ko-KR" dirty="0">
              <a:latin typeface="Times New Roman" panose="02020603050405020304" pitchFamily="18" charset="0"/>
              <a:ea typeface="문체부 제목 돋음체" pitchFamily="49" charset="-127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10</a:t>
            </a:fld>
            <a:endParaRPr lang="ko-KR" alt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1" dirty="0" smtClean="0"/>
              <a:t>ACHIEVEMENT OF TARGETS</a:t>
            </a:r>
          </a:p>
          <a:p>
            <a:pPr lvl="1"/>
            <a:endParaRPr lang="en-US" b="1" dirty="0" smtClean="0"/>
          </a:p>
          <a:p>
            <a:pPr lvl="2"/>
            <a:r>
              <a:rPr lang="en-US" dirty="0" smtClean="0"/>
              <a:t>Recovery, recycling, compared to set targets</a:t>
            </a:r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marL="3657600" lvl="8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</a:t>
            </a:r>
          </a:p>
          <a:p>
            <a:pPr lvl="2" indent="0">
              <a:buNone/>
            </a:pPr>
            <a:endParaRPr lang="en-US" dirty="0" smtClean="0"/>
          </a:p>
          <a:p>
            <a:pPr lvl="3"/>
            <a:endParaRPr lang="en-US" b="1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lvl="2" indent="0">
              <a:buNone/>
            </a:pPr>
            <a:endParaRPr lang="en-US" dirty="0" smtClean="0"/>
          </a:p>
          <a:p>
            <a:endParaRPr lang="bg-BG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267020"/>
              </p:ext>
            </p:extLst>
          </p:nvPr>
        </p:nvGraphicFramePr>
        <p:xfrm>
          <a:off x="251520" y="2564904"/>
          <a:ext cx="3960440" cy="1246505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008112"/>
                <a:gridCol w="504056"/>
                <a:gridCol w="504056"/>
                <a:gridCol w="504056"/>
                <a:gridCol w="504056"/>
                <a:gridCol w="504056"/>
                <a:gridCol w="432048"/>
              </a:tblGrid>
              <a:tr h="21463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 b="1" dirty="0" smtClean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Category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 b="1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Set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 b="1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Recovery </a:t>
                      </a:r>
                      <a:r>
                        <a:rPr lang="bg-BG" sz="1050" b="1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 (unit: %)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260985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Target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2009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2010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2011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2012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2013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2647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 b="1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1 &amp; 10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80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84</a:t>
                      </a:r>
                      <a:r>
                        <a:rPr lang="bg-BG" sz="105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79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81</a:t>
                      </a:r>
                      <a:r>
                        <a:rPr lang="bg-BG" sz="1050" dirty="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41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88</a:t>
                      </a:r>
                      <a:r>
                        <a:rPr lang="bg-BG" sz="1050" dirty="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71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89</a:t>
                      </a:r>
                      <a:r>
                        <a:rPr lang="bg-BG" sz="105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10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90</a:t>
                      </a:r>
                      <a:r>
                        <a:rPr lang="bg-BG" sz="105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9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5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 b="1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3 &amp; 4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75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77</a:t>
                      </a:r>
                      <a:r>
                        <a:rPr lang="bg-BG" sz="105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77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80</a:t>
                      </a:r>
                      <a:r>
                        <a:rPr lang="bg-BG" sz="105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96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79</a:t>
                      </a:r>
                      <a:r>
                        <a:rPr lang="bg-BG" sz="1050" dirty="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28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78</a:t>
                      </a:r>
                      <a:r>
                        <a:rPr lang="bg-BG" sz="1050" dirty="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47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86</a:t>
                      </a:r>
                      <a:r>
                        <a:rPr lang="bg-BG" sz="105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D3D2"/>
                    </a:solidFill>
                  </a:tcPr>
                </a:tc>
              </a:tr>
              <a:tr h="2495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 b="1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2, 5, 6, 7, 8 &amp; 9 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70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71</a:t>
                      </a:r>
                      <a:r>
                        <a:rPr lang="bg-BG" sz="105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51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74</a:t>
                      </a:r>
                      <a:r>
                        <a:rPr lang="bg-BG" sz="105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94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80</a:t>
                      </a:r>
                      <a:r>
                        <a:rPr lang="bg-BG" sz="1050" dirty="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36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80</a:t>
                      </a:r>
                      <a:r>
                        <a:rPr lang="bg-BG" sz="1050" dirty="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35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84</a:t>
                      </a:r>
                      <a:r>
                        <a:rPr lang="bg-BG" sz="1050" dirty="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9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50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001771"/>
              </p:ext>
            </p:extLst>
          </p:nvPr>
        </p:nvGraphicFramePr>
        <p:xfrm>
          <a:off x="251520" y="4149080"/>
          <a:ext cx="3960440" cy="1512167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008112"/>
                <a:gridCol w="504056"/>
                <a:gridCol w="504056"/>
                <a:gridCol w="504056"/>
                <a:gridCol w="504056"/>
                <a:gridCol w="504056"/>
                <a:gridCol w="432048"/>
              </a:tblGrid>
              <a:tr h="186558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 b="1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Category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 b="1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Re</a:t>
                      </a: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cycling</a:t>
                      </a:r>
                      <a:r>
                        <a:rPr lang="en-US" sz="1050" b="1" dirty="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 (unit: %)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269983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Target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2009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2010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2011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2012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2013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2739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 b="1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1 &amp; 10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75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81</a:t>
                      </a:r>
                      <a:r>
                        <a:rPr lang="bg-BG" sz="1050" dirty="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45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80</a:t>
                      </a:r>
                      <a:r>
                        <a:rPr lang="bg-BG" sz="1050" dirty="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36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87</a:t>
                      </a:r>
                      <a:r>
                        <a:rPr lang="bg-BG" sz="105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78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88</a:t>
                      </a:r>
                      <a:r>
                        <a:rPr lang="bg-BG" sz="105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27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90</a:t>
                      </a:r>
                      <a:r>
                        <a:rPr lang="bg-BG" sz="105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1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53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 b="1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3 &amp; 4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65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74</a:t>
                      </a:r>
                      <a:r>
                        <a:rPr lang="bg-BG" sz="105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59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74</a:t>
                      </a:r>
                      <a:r>
                        <a:rPr lang="bg-BG" sz="105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73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76</a:t>
                      </a:r>
                      <a:r>
                        <a:rPr lang="bg-BG" sz="105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79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76</a:t>
                      </a:r>
                      <a:r>
                        <a:rPr lang="bg-BG" sz="105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97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85</a:t>
                      </a:r>
                      <a:r>
                        <a:rPr lang="bg-BG" sz="105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1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2581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 b="1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2, 5, 6, 7, 8 &amp; 9 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50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69</a:t>
                      </a:r>
                      <a:r>
                        <a:rPr lang="bg-BG" sz="105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81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72</a:t>
                      </a:r>
                      <a:r>
                        <a:rPr lang="bg-BG" sz="105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48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78</a:t>
                      </a:r>
                      <a:r>
                        <a:rPr lang="bg-BG" sz="105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88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80</a:t>
                      </a:r>
                      <a:r>
                        <a:rPr lang="bg-BG" sz="105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35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84</a:t>
                      </a:r>
                      <a:r>
                        <a:rPr lang="bg-BG" sz="1050" dirty="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1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1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5a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80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84</a:t>
                      </a:r>
                      <a:r>
                        <a:rPr lang="bg-BG" sz="1050" dirty="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53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83</a:t>
                      </a:r>
                      <a:r>
                        <a:rPr lang="bg-BG" sz="1050" dirty="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85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86</a:t>
                      </a:r>
                      <a:r>
                        <a:rPr lang="bg-BG" sz="105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05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87</a:t>
                      </a:r>
                      <a:r>
                        <a:rPr lang="bg-BG" sz="105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23</a:t>
                      </a:r>
                      <a:endParaRPr lang="bg-BG" sz="10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82</a:t>
                      </a:r>
                      <a:r>
                        <a:rPr lang="bg-BG" sz="1050" dirty="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.</a:t>
                      </a:r>
                      <a:r>
                        <a:rPr lang="bg-BG" sz="105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1</a:t>
                      </a:r>
                      <a:endParaRPr lang="bg-BG" sz="10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616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978" y="331788"/>
            <a:ext cx="7770390" cy="504924"/>
          </a:xfrm>
        </p:spPr>
        <p:txBody>
          <a:bodyPr/>
          <a:lstStyle/>
          <a:p>
            <a:pPr marL="646113" indent="-285750">
              <a:spcBef>
                <a:spcPts val="600"/>
              </a:spcBef>
              <a:spcAft>
                <a:spcPts val="600"/>
              </a:spcAft>
            </a:pPr>
            <a:r>
              <a:rPr lang="en-US" altLang="ko-KR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CRITICAL ISSUES ON EPR SYSTEM EFFECTIVENESS</a:t>
            </a:r>
            <a:endParaRPr lang="en-US" altLang="ko-KR" dirty="0">
              <a:latin typeface="Times New Roman" panose="02020603050405020304" pitchFamily="18" charset="0"/>
              <a:ea typeface="문체부 제목 돋음체" pitchFamily="49" charset="-127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11</a:t>
            </a:fld>
            <a:endParaRPr lang="ko-KR" alt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400" b="1" dirty="0" smtClean="0"/>
          </a:p>
          <a:p>
            <a:r>
              <a:rPr lang="en-US" sz="1400" b="1" dirty="0" smtClean="0"/>
              <a:t>SYSTEM-RELATED</a:t>
            </a:r>
          </a:p>
          <a:p>
            <a:endParaRPr lang="en-US" sz="1400" b="1" dirty="0" smtClean="0"/>
          </a:p>
          <a:p>
            <a:pPr lvl="2"/>
            <a:r>
              <a:rPr lang="en-US" cap="all" dirty="0"/>
              <a:t>Mixed Municipal Solid Waste Collection </a:t>
            </a:r>
            <a:r>
              <a:rPr lang="en-US" cap="all" dirty="0" smtClean="0"/>
              <a:t>System</a:t>
            </a:r>
          </a:p>
          <a:p>
            <a:pPr lvl="2"/>
            <a:r>
              <a:rPr lang="en-US" b="0" cap="all" dirty="0" smtClean="0"/>
              <a:t>territorial structure of the country – municipalities, settlements</a:t>
            </a:r>
          </a:p>
          <a:p>
            <a:pPr lvl="2"/>
            <a:r>
              <a:rPr lang="en-US" b="0" cap="all" dirty="0" smtClean="0"/>
              <a:t>WASTE SYSTEM CHARACTERISTICS – SEPARATE COLLECTION, MIXED WASTE COLLECTION</a:t>
            </a:r>
          </a:p>
          <a:p>
            <a:pPr lvl="2"/>
            <a:endParaRPr lang="en-US" b="0" cap="all" dirty="0" smtClean="0"/>
          </a:p>
          <a:p>
            <a:pPr lvl="2"/>
            <a:r>
              <a:rPr lang="en-US" cap="all" dirty="0"/>
              <a:t>Informal </a:t>
            </a:r>
            <a:r>
              <a:rPr lang="en-US" cap="all" dirty="0" smtClean="0"/>
              <a:t>Sector</a:t>
            </a:r>
          </a:p>
          <a:p>
            <a:pPr lvl="2"/>
            <a:endParaRPr lang="bg-BG" b="0" dirty="0"/>
          </a:p>
          <a:p>
            <a:r>
              <a:rPr lang="en-US" sz="1400" b="1" cap="all" dirty="0" smtClean="0"/>
              <a:t>Regulation-Related</a:t>
            </a:r>
          </a:p>
          <a:p>
            <a:endParaRPr lang="en-US" sz="1400" b="1" cap="all" dirty="0" smtClean="0"/>
          </a:p>
          <a:p>
            <a:pPr lvl="2"/>
            <a:r>
              <a:rPr lang="en-US" cap="all" dirty="0"/>
              <a:t>Environmental </a:t>
            </a:r>
            <a:r>
              <a:rPr lang="en-US" cap="all" dirty="0" smtClean="0"/>
              <a:t>Hazards</a:t>
            </a:r>
          </a:p>
          <a:p>
            <a:pPr lvl="2"/>
            <a:r>
              <a:rPr lang="en-US" b="0" dirty="0"/>
              <a:t>ILLEGAL DISMANTLING, RISKS</a:t>
            </a:r>
          </a:p>
          <a:p>
            <a:pPr lvl="2"/>
            <a:endParaRPr lang="en-US" b="0" cap="all" dirty="0" smtClean="0"/>
          </a:p>
          <a:p>
            <a:pPr lvl="2"/>
            <a:r>
              <a:rPr lang="en-US" cap="all" dirty="0"/>
              <a:t>Social and Financial Loss in Regulation of Recyclables </a:t>
            </a:r>
            <a:endParaRPr lang="en-US" cap="all" dirty="0" smtClean="0"/>
          </a:p>
          <a:p>
            <a:pPr lvl="2"/>
            <a:r>
              <a:rPr lang="en-US" b="0" cap="all" dirty="0" smtClean="0"/>
              <a:t>LOSS OF TRACKING</a:t>
            </a:r>
          </a:p>
          <a:p>
            <a:pPr lvl="2"/>
            <a:r>
              <a:rPr lang="en-US" b="0" cap="all" dirty="0" smtClean="0"/>
              <a:t>LOSS OF RECYCLABLES</a:t>
            </a:r>
          </a:p>
          <a:p>
            <a:pPr lvl="2"/>
            <a:endParaRPr lang="en-US" b="0" cap="all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marL="3657600" lvl="8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</a:t>
            </a:r>
          </a:p>
          <a:p>
            <a:pPr lvl="2" indent="0">
              <a:buNone/>
            </a:pPr>
            <a:endParaRPr lang="en-US" dirty="0" smtClean="0"/>
          </a:p>
          <a:p>
            <a:pPr lvl="3"/>
            <a:endParaRPr lang="en-US" b="1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lvl="2" indent="0">
              <a:buNone/>
            </a:pPr>
            <a:endParaRPr lang="en-US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1202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978" y="331788"/>
            <a:ext cx="7770390" cy="504924"/>
          </a:xfrm>
        </p:spPr>
        <p:txBody>
          <a:bodyPr/>
          <a:lstStyle/>
          <a:p>
            <a:pPr marL="646113" indent="-285750">
              <a:spcBef>
                <a:spcPts val="600"/>
              </a:spcBef>
              <a:spcAft>
                <a:spcPts val="600"/>
              </a:spcAft>
            </a:pPr>
            <a:r>
              <a:rPr lang="en-US" altLang="ko-KR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CRITICAL ISSUES ON EPR SYSTEM EFFECTIVENESS (2)</a:t>
            </a:r>
            <a:endParaRPr lang="en-US" altLang="ko-KR" dirty="0">
              <a:latin typeface="Times New Roman" panose="02020603050405020304" pitchFamily="18" charset="0"/>
              <a:ea typeface="문체부 제목 돋음체" pitchFamily="49" charset="-127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12</a:t>
            </a:fld>
            <a:endParaRPr lang="ko-KR" alt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1" cap="all" dirty="0" smtClean="0"/>
              <a:t>Culture </a:t>
            </a:r>
            <a:r>
              <a:rPr lang="en-US" sz="1400" b="1" cap="all" dirty="0"/>
              <a:t>and </a:t>
            </a:r>
            <a:r>
              <a:rPr lang="en-US" sz="1400" b="1" cap="all" dirty="0" smtClean="0"/>
              <a:t>Education-Related</a:t>
            </a:r>
          </a:p>
          <a:p>
            <a:endParaRPr lang="en-US" sz="900" b="1" cap="all" dirty="0" smtClean="0"/>
          </a:p>
          <a:p>
            <a:pPr lvl="2"/>
            <a:r>
              <a:rPr lang="en-US" cap="all" dirty="0"/>
              <a:t>Insufficient Environmental </a:t>
            </a:r>
            <a:r>
              <a:rPr lang="en-US" cap="all" dirty="0" smtClean="0"/>
              <a:t>Education</a:t>
            </a:r>
          </a:p>
          <a:p>
            <a:pPr lvl="2"/>
            <a:r>
              <a:rPr lang="en-US" b="0" cap="all" dirty="0" smtClean="0"/>
              <a:t>EDUCATION SYSTEM AND CAMPAIGNS</a:t>
            </a:r>
          </a:p>
          <a:p>
            <a:pPr lvl="2"/>
            <a:endParaRPr lang="en-US" sz="900" b="0" cap="all" dirty="0" smtClean="0"/>
          </a:p>
          <a:p>
            <a:pPr lvl="2"/>
            <a:r>
              <a:rPr lang="en-US" cap="all" dirty="0"/>
              <a:t>Lack of Coherent and Complete </a:t>
            </a:r>
            <a:r>
              <a:rPr lang="en-US" cap="all" dirty="0" smtClean="0"/>
              <a:t>Information</a:t>
            </a:r>
          </a:p>
          <a:p>
            <a:pPr lvl="2"/>
            <a:r>
              <a:rPr lang="en-US" b="0" cap="all" dirty="0" smtClean="0"/>
              <a:t>FRAGMENTED INFORMATION</a:t>
            </a:r>
          </a:p>
          <a:p>
            <a:pPr lvl="2"/>
            <a:endParaRPr lang="en-US" sz="900" b="0" cap="all" dirty="0" smtClean="0"/>
          </a:p>
          <a:p>
            <a:pPr lvl="2"/>
            <a:r>
              <a:rPr lang="en-US" cap="all" dirty="0"/>
              <a:t>Lack of Motivation to </a:t>
            </a:r>
            <a:r>
              <a:rPr lang="en-US" cap="all" dirty="0" smtClean="0"/>
              <a:t>Recycle</a:t>
            </a:r>
          </a:p>
          <a:p>
            <a:pPr lvl="2"/>
            <a:r>
              <a:rPr lang="en-US" b="0" cap="all" dirty="0" smtClean="0"/>
              <a:t>BEHAVIOUR AND HISTORICAL BACKGROUND, LIFE SPAN OF PRODUCTS</a:t>
            </a:r>
          </a:p>
          <a:p>
            <a:pPr lvl="2"/>
            <a:endParaRPr lang="en-US" b="0" cap="all" dirty="0" smtClean="0"/>
          </a:p>
          <a:p>
            <a:r>
              <a:rPr lang="en-US" sz="1400" b="1" cap="all" dirty="0" smtClean="0"/>
              <a:t>Economic Incentives-Related</a:t>
            </a:r>
          </a:p>
          <a:p>
            <a:endParaRPr lang="en-US" sz="700" b="1" cap="all" dirty="0" smtClean="0"/>
          </a:p>
          <a:p>
            <a:pPr lvl="2"/>
            <a:r>
              <a:rPr lang="en-US" cap="all" dirty="0" smtClean="0"/>
              <a:t>Financial </a:t>
            </a:r>
            <a:r>
              <a:rPr lang="en-US" cap="all" dirty="0"/>
              <a:t>Remuneration and Compensation </a:t>
            </a:r>
            <a:endParaRPr lang="en-US" cap="all" dirty="0" smtClean="0"/>
          </a:p>
          <a:p>
            <a:pPr lvl="2"/>
            <a:r>
              <a:rPr lang="en-US" b="0" cap="all" dirty="0" smtClean="0"/>
              <a:t>WASTE COMPENSATIONS, COSTS, COMFORT</a:t>
            </a:r>
          </a:p>
          <a:p>
            <a:pPr lvl="2"/>
            <a:endParaRPr lang="en-US" sz="900" b="0" cap="all" dirty="0" smtClean="0"/>
          </a:p>
          <a:p>
            <a:pPr lvl="2"/>
            <a:r>
              <a:rPr lang="en-US" cap="all" dirty="0"/>
              <a:t>Marketing </a:t>
            </a:r>
            <a:r>
              <a:rPr lang="en-US" cap="all" dirty="0" smtClean="0"/>
              <a:t>Instruments</a:t>
            </a:r>
          </a:p>
          <a:p>
            <a:pPr lvl="2"/>
            <a:endParaRPr lang="en-US" sz="900" cap="all" dirty="0" smtClean="0"/>
          </a:p>
          <a:p>
            <a:pPr lvl="2"/>
            <a:r>
              <a:rPr lang="en-US" cap="all" dirty="0"/>
              <a:t>Waste Management Municipal Taxation System</a:t>
            </a:r>
            <a:endParaRPr lang="en-US" dirty="0" smtClean="0"/>
          </a:p>
          <a:p>
            <a:pPr lvl="2"/>
            <a:r>
              <a:rPr lang="en-US" b="0" dirty="0" smtClean="0"/>
              <a:t>TAXATION MECHANISM, LACK OF “PAY AS YOU THROW” PRINCIPLE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marL="3657600" lvl="8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</a:t>
            </a:r>
          </a:p>
          <a:p>
            <a:pPr lvl="2" indent="0">
              <a:buNone/>
            </a:pPr>
            <a:endParaRPr lang="en-US" dirty="0" smtClean="0"/>
          </a:p>
          <a:p>
            <a:pPr lvl="3"/>
            <a:endParaRPr lang="en-US" b="1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lvl="2" indent="0">
              <a:buNone/>
            </a:pPr>
            <a:endParaRPr lang="en-US" dirty="0" smtClean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6492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съдържани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ctr">
              <a:buNone/>
            </a:pPr>
            <a:endParaRPr lang="en-US" sz="2400" b="1" dirty="0" smtClean="0"/>
          </a:p>
          <a:p>
            <a:pPr indent="0" algn="ctr">
              <a:buNone/>
            </a:pPr>
            <a:endParaRPr lang="en-US" sz="2400" b="1" dirty="0"/>
          </a:p>
          <a:p>
            <a:pPr indent="0" algn="ctr">
              <a:buNone/>
            </a:pPr>
            <a:endParaRPr lang="en-US" sz="2400" b="1" dirty="0" smtClean="0"/>
          </a:p>
          <a:p>
            <a:pPr indent="0" algn="ctr">
              <a:buNone/>
            </a:pPr>
            <a:endParaRPr lang="en-US" sz="2400" b="1" dirty="0"/>
          </a:p>
          <a:p>
            <a:pPr indent="0" algn="ctr">
              <a:buNone/>
            </a:pPr>
            <a:r>
              <a:rPr lang="en-US" sz="2400" b="1" dirty="0" smtClean="0"/>
              <a:t>THANK YOU FOR YOUR ATTENTION!</a:t>
            </a:r>
            <a:endParaRPr lang="bg-BG" sz="2400" b="1" dirty="0"/>
          </a:p>
        </p:txBody>
      </p:sp>
      <p:sp>
        <p:nvSpPr>
          <p:cNvPr id="3" name="Заглав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565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Box 90"/>
          <p:cNvSpPr txBox="1"/>
          <p:nvPr/>
        </p:nvSpPr>
        <p:spPr>
          <a:xfrm>
            <a:off x="198636" y="98556"/>
            <a:ext cx="8873963" cy="710259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/>
          <a:p>
            <a:pPr>
              <a:lnSpc>
                <a:spcPts val="5300"/>
              </a:lnSpc>
              <a:defRPr/>
            </a:pPr>
            <a:r>
              <a:rPr lang="en-US" altLang="ko-KR" sz="3600" b="1" spc="-1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spc="-15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Table of Contents</a:t>
            </a:r>
            <a:endParaRPr lang="en-US" altLang="ko-KR" sz="3200" b="1" spc="-15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AutoShape 4"/>
          <p:cNvSpPr>
            <a:spLocks noChangeArrowheads="1"/>
          </p:cNvSpPr>
          <p:nvPr/>
        </p:nvSpPr>
        <p:spPr bwMode="auto">
          <a:xfrm>
            <a:off x="71400" y="998676"/>
            <a:ext cx="9001199" cy="5580744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rgbClr val="FFFFFF"/>
              </a:gs>
              <a:gs pos="100000">
                <a:srgbClr val="EAEAEA"/>
              </a:gs>
            </a:gsLst>
            <a:lin ang="5400000" scaled="1"/>
          </a:gradFill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square" anchor="t" anchorCtr="0">
            <a:noAutofit/>
          </a:bodyPr>
          <a:lstStyle/>
          <a:p>
            <a:pPr marL="646113" indent="-285750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</a:pPr>
            <a:endParaRPr lang="en-US" altLang="ko-KR" dirty="0" smtClean="0">
              <a:latin typeface="Times New Roman" panose="02020603050405020304" pitchFamily="18" charset="0"/>
              <a:ea typeface="문체부 제목 돋음체" pitchFamily="49" charset="-127"/>
              <a:cs typeface="Times New Roman" panose="02020603050405020304" pitchFamily="18" charset="0"/>
            </a:endParaRPr>
          </a:p>
          <a:p>
            <a:pPr marL="817563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ko-KR" sz="2000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Introduction : Why </a:t>
            </a:r>
            <a:r>
              <a:rPr lang="en-US" altLang="ko-KR" sz="2000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dealing with WEEE EPR for </a:t>
            </a:r>
            <a:r>
              <a:rPr lang="en-US" altLang="ko-KR" sz="2000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KSP is important</a:t>
            </a:r>
          </a:p>
          <a:p>
            <a:pPr marL="817563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ko-KR" sz="2000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Current </a:t>
            </a:r>
            <a:r>
              <a:rPr lang="en-US" altLang="ko-KR" sz="2000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Bulgarian EPR status: facts and </a:t>
            </a:r>
            <a:r>
              <a:rPr lang="en-US" altLang="ko-KR" sz="2000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trends</a:t>
            </a:r>
          </a:p>
          <a:p>
            <a:pPr marL="817563" lvl="1">
              <a:spcBef>
                <a:spcPts val="600"/>
              </a:spcBef>
              <a:spcAft>
                <a:spcPts val="600"/>
              </a:spcAft>
            </a:pPr>
            <a:r>
              <a:rPr lang="en-US" altLang="ko-KR" sz="2000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2.1. Historical development </a:t>
            </a:r>
          </a:p>
          <a:p>
            <a:pPr marL="817563" lvl="1">
              <a:spcBef>
                <a:spcPts val="600"/>
              </a:spcBef>
              <a:spcAft>
                <a:spcPts val="600"/>
              </a:spcAft>
            </a:pPr>
            <a:r>
              <a:rPr lang="en-US" altLang="ko-KR" sz="2000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2.2. Stakeholders responsibilities </a:t>
            </a:r>
          </a:p>
          <a:p>
            <a:pPr marL="817563" lvl="1">
              <a:spcBef>
                <a:spcPts val="600"/>
              </a:spcBef>
              <a:spcAft>
                <a:spcPts val="600"/>
              </a:spcAft>
            </a:pPr>
            <a:r>
              <a:rPr lang="en-US" altLang="ko-KR" sz="2000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2.3. Achievement of target</a:t>
            </a:r>
          </a:p>
          <a:p>
            <a:pPr marL="817563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ko-KR" sz="2000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Critical issues</a:t>
            </a:r>
          </a:p>
          <a:p>
            <a:pPr marL="360363">
              <a:spcBef>
                <a:spcPts val="600"/>
              </a:spcBef>
              <a:spcAft>
                <a:spcPts val="600"/>
              </a:spcAft>
            </a:pPr>
            <a:r>
              <a:rPr lang="en-US" altLang="ko-KR" sz="2000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 </a:t>
            </a:r>
            <a:r>
              <a:rPr lang="en-US" altLang="ko-KR" sz="2000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      3.1. System-related</a:t>
            </a:r>
          </a:p>
          <a:p>
            <a:pPr marL="360363">
              <a:spcBef>
                <a:spcPts val="600"/>
              </a:spcBef>
              <a:spcAft>
                <a:spcPts val="600"/>
              </a:spcAft>
            </a:pPr>
            <a:r>
              <a:rPr lang="en-US" altLang="ko-KR" sz="2000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 </a:t>
            </a:r>
            <a:r>
              <a:rPr lang="en-US" altLang="ko-KR" sz="2000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      3.2. Regulation-related</a:t>
            </a:r>
          </a:p>
          <a:p>
            <a:pPr marL="360363">
              <a:spcBef>
                <a:spcPts val="600"/>
              </a:spcBef>
              <a:spcAft>
                <a:spcPts val="600"/>
              </a:spcAft>
            </a:pPr>
            <a:r>
              <a:rPr lang="en-US" altLang="ko-KR" sz="2000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       3.3. Culture </a:t>
            </a:r>
            <a:r>
              <a:rPr lang="en-US" altLang="ko-KR" sz="2000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and </a:t>
            </a:r>
            <a:r>
              <a:rPr lang="en-US" altLang="ko-KR" sz="2000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Education-Related</a:t>
            </a:r>
          </a:p>
          <a:p>
            <a:pPr marL="360363">
              <a:spcBef>
                <a:spcPts val="600"/>
              </a:spcBef>
              <a:spcAft>
                <a:spcPts val="600"/>
              </a:spcAft>
            </a:pPr>
            <a:r>
              <a:rPr lang="en-US" altLang="ko-KR" sz="2000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       3.4. Economic </a:t>
            </a:r>
            <a:r>
              <a:rPr lang="en-US" altLang="ko-KR" sz="2000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Incentives-Related</a:t>
            </a:r>
          </a:p>
          <a:p>
            <a:pPr marL="360363">
              <a:spcBef>
                <a:spcPts val="600"/>
              </a:spcBef>
              <a:spcAft>
                <a:spcPts val="600"/>
              </a:spcAft>
            </a:pPr>
            <a:endParaRPr lang="en-US" altLang="ko-KR" sz="2000" dirty="0" smtClean="0">
              <a:latin typeface="Times New Roman" panose="02020603050405020304" pitchFamily="18" charset="0"/>
              <a:ea typeface="문체부 제목 돋음체" pitchFamily="49" charset="-127"/>
              <a:cs typeface="Times New Roman" panose="02020603050405020304" pitchFamily="18" charset="0"/>
            </a:endParaRPr>
          </a:p>
          <a:p>
            <a:pPr marL="360363">
              <a:spcBef>
                <a:spcPts val="600"/>
              </a:spcBef>
              <a:spcAft>
                <a:spcPts val="600"/>
              </a:spcAft>
            </a:pPr>
            <a:endParaRPr lang="en-US" altLang="ko-KR" sz="2000" dirty="0">
              <a:latin typeface="Times New Roman" panose="02020603050405020304" pitchFamily="18" charset="0"/>
              <a:ea typeface="문체부 제목 돋음체" pitchFamily="49" charset="-127"/>
              <a:cs typeface="Times New Roman" panose="02020603050405020304" pitchFamily="18" charset="0"/>
            </a:endParaRPr>
          </a:p>
          <a:p>
            <a:pPr marL="360363">
              <a:spcBef>
                <a:spcPts val="600"/>
              </a:spcBef>
              <a:spcAft>
                <a:spcPts val="600"/>
              </a:spcAft>
            </a:pPr>
            <a:endParaRPr lang="en-US" altLang="ko-KR" sz="2000" dirty="0" smtClean="0">
              <a:latin typeface="Times New Roman" panose="02020603050405020304" pitchFamily="18" charset="0"/>
              <a:ea typeface="문체부 제목 돋음체" pitchFamily="49" charset="-127"/>
              <a:cs typeface="Times New Roman" panose="02020603050405020304" pitchFamily="18" charset="0"/>
            </a:endParaRPr>
          </a:p>
          <a:p>
            <a:pPr marL="360363">
              <a:spcBef>
                <a:spcPts val="600"/>
              </a:spcBef>
              <a:spcAft>
                <a:spcPts val="600"/>
              </a:spcAft>
            </a:pPr>
            <a:endParaRPr lang="en-US" altLang="ko-KR" sz="2000" dirty="0" smtClean="0">
              <a:latin typeface="Times New Roman" panose="02020603050405020304" pitchFamily="18" charset="0"/>
              <a:ea typeface="문체부 제목 돋음체" pitchFamily="49" charset="-127"/>
              <a:cs typeface="Times New Roman" panose="02020603050405020304" pitchFamily="18" charset="0"/>
            </a:endParaRPr>
          </a:p>
          <a:p>
            <a:pPr marL="817563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en-US" altLang="ko-KR" sz="2000" dirty="0" smtClean="0">
              <a:latin typeface="Times New Roman" panose="02020603050405020304" pitchFamily="18" charset="0"/>
              <a:ea typeface="문체부 제목 돋음체" pitchFamily="49" charset="-127"/>
              <a:cs typeface="Times New Roman" panose="02020603050405020304" pitchFamily="18" charset="0"/>
            </a:endParaRPr>
          </a:p>
          <a:p>
            <a:pPr marL="360363"/>
            <a:endParaRPr lang="en-US" altLang="ko-KR" sz="2400" dirty="0" smtClean="0">
              <a:latin typeface="Times New Roman" panose="02020603050405020304" pitchFamily="18" charset="0"/>
              <a:ea typeface="문체부 제목 돋음체" pitchFamily="49" charset="-127"/>
              <a:cs typeface="Times New Roman" panose="02020603050405020304" pitchFamily="18" charset="0"/>
            </a:endParaRPr>
          </a:p>
          <a:p>
            <a:pPr marL="360363"/>
            <a:endParaRPr lang="en-US" altLang="ko-KR" sz="1600" dirty="0" smtClean="0">
              <a:latin typeface="Times New Roman" panose="02020603050405020304" pitchFamily="18" charset="0"/>
              <a:ea typeface="문체부 제목 돋음체" pitchFamily="49" charset="-127"/>
              <a:cs typeface="Times New Roman" panose="02020603050405020304" pitchFamily="18" charset="0"/>
            </a:endParaRPr>
          </a:p>
          <a:p>
            <a:pPr marL="646113" indent="-285750">
              <a:buFont typeface="Arial" pitchFamily="34" charset="0"/>
              <a:buChar char="•"/>
            </a:pPr>
            <a:endParaRPr lang="en-US" altLang="ko-KR" sz="1600" dirty="0" smtClean="0">
              <a:latin typeface="Times New Roman" panose="02020603050405020304" pitchFamily="18" charset="0"/>
              <a:ea typeface="문체부 제목 돋음체" pitchFamily="49" charset="-127"/>
              <a:cs typeface="Times New Roman" panose="02020603050405020304" pitchFamily="18" charset="0"/>
            </a:endParaRPr>
          </a:p>
          <a:p>
            <a:pPr marL="646113" indent="-285750">
              <a:buFont typeface="Arial" pitchFamily="34" charset="0"/>
              <a:buChar char="•"/>
            </a:pPr>
            <a:endParaRPr lang="en-US" altLang="ko-KR" sz="1600" dirty="0">
              <a:latin typeface="Times New Roman" panose="02020603050405020304" pitchFamily="18" charset="0"/>
              <a:ea typeface="문체부 제목 돋음체" pitchFamily="49" charset="-127"/>
              <a:cs typeface="Times New Roman" panose="02020603050405020304" pitchFamily="18" charset="0"/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4294967295"/>
          </p:nvPr>
        </p:nvSpPr>
        <p:spPr>
          <a:xfrm>
            <a:off x="4392120" y="6492875"/>
            <a:ext cx="719952" cy="365125"/>
          </a:xfrm>
          <a:prstGeom prst="rect">
            <a:avLst/>
          </a:prstGeom>
        </p:spPr>
        <p:txBody>
          <a:bodyPr/>
          <a:lstStyle/>
          <a:p>
            <a:fld id="{587A251C-56D9-4C79-B223-AE7060896F75}" type="slidenum">
              <a:rPr lang="ko-KR" altLang="en-US" smtClean="0"/>
              <a:pPr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137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8342" y="1120533"/>
            <a:ext cx="3515658" cy="3281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978" y="331788"/>
            <a:ext cx="7770390" cy="504924"/>
          </a:xfrm>
        </p:spPr>
        <p:txBody>
          <a:bodyPr/>
          <a:lstStyle/>
          <a:p>
            <a:pPr marL="646113" indent="-285750">
              <a:spcBef>
                <a:spcPts val="600"/>
              </a:spcBef>
              <a:spcAft>
                <a:spcPts val="600"/>
              </a:spcAft>
            </a:pPr>
            <a:r>
              <a:rPr lang="en-US" altLang="ko-KR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Introduction : Why </a:t>
            </a:r>
            <a:r>
              <a:rPr lang="en-US" altLang="ko-KR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dealing with WEEE EPR for KSP is important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3</a:t>
            </a:fld>
            <a:endParaRPr lang="ko-KR" alt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600" b="1" dirty="0" smtClean="0"/>
          </a:p>
          <a:p>
            <a:endParaRPr lang="en-US" sz="1600" b="1" dirty="0"/>
          </a:p>
          <a:p>
            <a:endParaRPr lang="en-US" sz="1800" b="1" dirty="0" smtClean="0"/>
          </a:p>
          <a:p>
            <a:r>
              <a:rPr lang="en-US" sz="1800" b="1" dirty="0" smtClean="0"/>
              <a:t>Bulgaria’s way to EU </a:t>
            </a:r>
          </a:p>
          <a:p>
            <a:endParaRPr lang="en-US" sz="1800" b="1" dirty="0" smtClean="0"/>
          </a:p>
          <a:p>
            <a:r>
              <a:rPr lang="en-US" sz="1800" b="1" dirty="0" smtClean="0"/>
              <a:t>Legal framework change 	  transposition of </a:t>
            </a:r>
          </a:p>
          <a:p>
            <a:pPr indent="0">
              <a:buNone/>
            </a:pPr>
            <a:r>
              <a:rPr lang="en-US" sz="1800" b="1" dirty="0" smtClean="0"/>
              <a:t> EU acts and implementation of new principles</a:t>
            </a:r>
          </a:p>
          <a:p>
            <a:pPr indent="0">
              <a:buNone/>
            </a:pPr>
            <a:endParaRPr lang="en-US" sz="1800" b="1" dirty="0" smtClean="0"/>
          </a:p>
          <a:p>
            <a:r>
              <a:rPr lang="en-US" sz="1800" b="1" dirty="0" smtClean="0"/>
              <a:t>Factors on effectiveness of waste managements systems</a:t>
            </a:r>
          </a:p>
          <a:p>
            <a:endParaRPr lang="en-US" sz="1800" b="1" dirty="0" smtClean="0"/>
          </a:p>
          <a:p>
            <a:r>
              <a:rPr lang="en-US" sz="1800" b="1" dirty="0" smtClean="0"/>
              <a:t>Benefit from the KSP project </a:t>
            </a:r>
            <a:endParaRPr lang="bg-BG" sz="1800" b="1" dirty="0"/>
          </a:p>
        </p:txBody>
      </p:sp>
      <p:sp>
        <p:nvSpPr>
          <p:cNvPr id="6" name="Right Arrow 5"/>
          <p:cNvSpPr/>
          <p:nvPr/>
        </p:nvSpPr>
        <p:spPr>
          <a:xfrm>
            <a:off x="3491880" y="3021813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20533"/>
            <a:ext cx="1123950" cy="709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306" y="5013176"/>
            <a:ext cx="1800200" cy="1105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688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978" y="331788"/>
            <a:ext cx="7770390" cy="504924"/>
          </a:xfrm>
        </p:spPr>
        <p:txBody>
          <a:bodyPr/>
          <a:lstStyle/>
          <a:p>
            <a:pPr marL="646113" indent="-285750">
              <a:spcBef>
                <a:spcPts val="600"/>
              </a:spcBef>
              <a:spcAft>
                <a:spcPts val="600"/>
              </a:spcAft>
            </a:pPr>
            <a:r>
              <a:rPr lang="en-US" altLang="ko-KR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CURRENT STATUS OF BULGARIAN EPR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4</a:t>
            </a:fld>
            <a:endParaRPr lang="ko-KR" alt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1" dirty="0"/>
              <a:t>HISTORICAL </a:t>
            </a:r>
            <a:r>
              <a:rPr lang="en-US" sz="1400" b="1" dirty="0" smtClean="0"/>
              <a:t>DEVELOPMENT</a:t>
            </a:r>
          </a:p>
          <a:p>
            <a:endParaRPr lang="en-US" dirty="0"/>
          </a:p>
          <a:p>
            <a:pPr lvl="1"/>
            <a:r>
              <a:rPr lang="en-US" b="1" dirty="0"/>
              <a:t>INITIAL STEPS OF EPR </a:t>
            </a:r>
            <a:r>
              <a:rPr lang="en-US" b="1" dirty="0" smtClean="0"/>
              <a:t>SYSTEM – introduction of EPR for packaging waste, first regulations</a:t>
            </a:r>
          </a:p>
          <a:p>
            <a:pPr indent="0">
              <a:buNone/>
            </a:pPr>
            <a:endParaRPr lang="en-US" b="1" dirty="0" smtClean="0"/>
          </a:p>
          <a:p>
            <a:pPr lvl="1"/>
            <a:r>
              <a:rPr lang="en-US" b="1" dirty="0" smtClean="0"/>
              <a:t>WASTE </a:t>
            </a:r>
            <a:r>
              <a:rPr lang="en-US" b="1" dirty="0"/>
              <a:t>MANAGEMENT </a:t>
            </a:r>
            <a:r>
              <a:rPr lang="en-US" b="1" dirty="0" smtClean="0"/>
              <a:t>BUDGET – municipal waste </a:t>
            </a:r>
            <a:r>
              <a:rPr lang="en-US" b="1" dirty="0"/>
              <a:t>financing </a:t>
            </a:r>
            <a:r>
              <a:rPr lang="en-US" b="1" dirty="0" smtClean="0"/>
              <a:t>mechanism, law change (2017)</a:t>
            </a:r>
          </a:p>
          <a:p>
            <a:pPr lvl="3" indent="0">
              <a:buNone/>
            </a:pPr>
            <a:r>
              <a:rPr lang="en-US" b="1" dirty="0" smtClean="0"/>
              <a:t>						</a:t>
            </a:r>
          </a:p>
          <a:p>
            <a:pPr lvl="3" indent="0">
              <a:buNone/>
            </a:pPr>
            <a:r>
              <a:rPr lang="en-US" dirty="0"/>
              <a:t>	</a:t>
            </a:r>
            <a:r>
              <a:rPr lang="en-US" dirty="0" smtClean="0"/>
              <a:t>						</a:t>
            </a:r>
            <a:r>
              <a:rPr lang="bg-BG" dirty="0" smtClean="0"/>
              <a:t>(unit</a:t>
            </a:r>
            <a:r>
              <a:rPr lang="bg-BG" dirty="0"/>
              <a:t>: </a:t>
            </a:r>
            <a:r>
              <a:rPr lang="en-US" dirty="0"/>
              <a:t>thousands </a:t>
            </a:r>
            <a:r>
              <a:rPr lang="bg-BG" dirty="0"/>
              <a:t>BGN)</a:t>
            </a:r>
          </a:p>
          <a:p>
            <a:pPr lvl="3" indent="0">
              <a:buNone/>
            </a:pPr>
            <a:endParaRPr lang="en-US" dirty="0"/>
          </a:p>
          <a:p>
            <a:pPr lvl="3"/>
            <a:endParaRPr lang="en-US" dirty="0" smtClean="0"/>
          </a:p>
          <a:p>
            <a:pPr lvl="3"/>
            <a:endParaRPr lang="en-US" dirty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 indent="0" algn="ctr">
              <a:buNone/>
            </a:pPr>
            <a:r>
              <a:rPr lang="bg-BG" dirty="0"/>
              <a:t>Municipal Revenues and </a:t>
            </a:r>
            <a:r>
              <a:rPr lang="bg-BG" dirty="0" smtClean="0"/>
              <a:t>Expenses</a:t>
            </a:r>
            <a:endParaRPr lang="en-US" dirty="0" smtClean="0"/>
          </a:p>
          <a:p>
            <a:pPr lvl="3" indent="0" algn="ctr">
              <a:buNone/>
            </a:pPr>
            <a:endParaRPr lang="en-US" dirty="0" smtClean="0"/>
          </a:p>
          <a:p>
            <a:pPr lvl="2"/>
            <a:r>
              <a:rPr lang="en-US" dirty="0"/>
              <a:t>Municipal Waste Collection and </a:t>
            </a:r>
            <a:r>
              <a:rPr lang="en-US" dirty="0" smtClean="0"/>
              <a:t>Transportation and purchase of waste containers – more than 50%</a:t>
            </a:r>
          </a:p>
          <a:p>
            <a:pPr lvl="2"/>
            <a:r>
              <a:rPr lang="en-US" dirty="0" smtClean="0"/>
              <a:t>Increase of expenses on R&amp;</a:t>
            </a:r>
            <a:r>
              <a:rPr lang="bg-BG" dirty="0" smtClean="0"/>
              <a:t>D, </a:t>
            </a:r>
            <a:r>
              <a:rPr lang="bg-BG" dirty="0"/>
              <a:t>Construction, Maintenance, Operation, Closure </a:t>
            </a:r>
            <a:r>
              <a:rPr lang="bg-BG" dirty="0" smtClean="0"/>
              <a:t>of Landfills</a:t>
            </a:r>
            <a:r>
              <a:rPr lang="en-US" dirty="0" smtClean="0"/>
              <a:t> – 18% (2012)</a:t>
            </a:r>
          </a:p>
          <a:p>
            <a:pPr lvl="2"/>
            <a:r>
              <a:rPr lang="en-US" dirty="0" smtClean="0"/>
              <a:t>Season cleaning – around 30%</a:t>
            </a:r>
          </a:p>
          <a:p>
            <a:pPr lvl="2"/>
            <a:endParaRPr lang="en-US" dirty="0"/>
          </a:p>
          <a:p>
            <a:endParaRPr lang="bg-BG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817384"/>
              </p:ext>
            </p:extLst>
          </p:nvPr>
        </p:nvGraphicFramePr>
        <p:xfrm>
          <a:off x="827584" y="2924944"/>
          <a:ext cx="7309235" cy="11521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99333"/>
                <a:gridCol w="1041978"/>
                <a:gridCol w="989308"/>
                <a:gridCol w="989308"/>
                <a:gridCol w="989308"/>
              </a:tblGrid>
              <a:tr h="2607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Revenues and Expenses</a:t>
                      </a:r>
                      <a:endParaRPr lang="bg-BG" sz="1100" b="1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2009</a:t>
                      </a:r>
                      <a:endParaRPr lang="bg-BG" sz="1100" b="1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2010</a:t>
                      </a:r>
                      <a:endParaRPr lang="bg-BG" sz="1100" b="1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2011</a:t>
                      </a:r>
                      <a:endParaRPr lang="bg-BG" sz="1100" b="1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</a:rPr>
                        <a:t>2012</a:t>
                      </a:r>
                      <a:endParaRPr lang="bg-BG" sz="1100" b="1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44450" marR="44450" marT="0" marB="0" anchor="ctr"/>
                </a:tc>
              </a:tr>
              <a:tr h="45275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Total Revenue from Municipal Waste Fee</a:t>
                      </a:r>
                      <a:endParaRPr lang="bg-BG" sz="11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</a:rPr>
                        <a:t>436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bg-BG" sz="1200" dirty="0" smtClean="0">
                          <a:effectLst/>
                        </a:rPr>
                        <a:t>007</a:t>
                      </a:r>
                      <a:endParaRPr lang="bg-BG" sz="11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</a:rPr>
                        <a:t>466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bg-BG" sz="1200" dirty="0" smtClean="0">
                          <a:effectLst/>
                        </a:rPr>
                        <a:t>859</a:t>
                      </a:r>
                      <a:endParaRPr lang="bg-BG" sz="11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</a:rPr>
                        <a:t>509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bg-BG" sz="1200" dirty="0" smtClean="0">
                          <a:effectLst/>
                        </a:rPr>
                        <a:t>145</a:t>
                      </a:r>
                      <a:endParaRPr lang="bg-BG" sz="11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</a:rPr>
                        <a:t>516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bg-BG" sz="1200" dirty="0" smtClean="0">
                          <a:effectLst/>
                        </a:rPr>
                        <a:t>489</a:t>
                      </a:r>
                      <a:endParaRPr lang="bg-BG" sz="11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44450" marR="44450" marT="0" marB="0" anchor="ctr"/>
                </a:tc>
              </a:tr>
              <a:tr h="4385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Total Waste Management Municipal Expenses</a:t>
                      </a:r>
                      <a:endParaRPr lang="bg-BG" sz="11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</a:rPr>
                        <a:t>377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bg-BG" sz="1200" dirty="0" smtClean="0">
                          <a:effectLst/>
                        </a:rPr>
                        <a:t>432</a:t>
                      </a:r>
                      <a:endParaRPr lang="bg-BG" sz="11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</a:rPr>
                        <a:t>360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bg-BG" sz="1200" dirty="0" smtClean="0">
                          <a:effectLst/>
                        </a:rPr>
                        <a:t>201</a:t>
                      </a:r>
                      <a:endParaRPr lang="bg-BG" sz="11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</a:rPr>
                        <a:t>409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bg-BG" sz="1200" dirty="0" smtClean="0">
                          <a:effectLst/>
                        </a:rPr>
                        <a:t>142</a:t>
                      </a:r>
                      <a:endParaRPr lang="bg-BG" sz="11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</a:rPr>
                        <a:t>402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bg-BG" sz="1200" dirty="0" smtClean="0">
                          <a:effectLst/>
                        </a:rPr>
                        <a:t>773</a:t>
                      </a:r>
                      <a:endParaRPr lang="bg-BG" sz="11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711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978" y="331788"/>
            <a:ext cx="7770390" cy="504924"/>
          </a:xfrm>
        </p:spPr>
        <p:txBody>
          <a:bodyPr/>
          <a:lstStyle/>
          <a:p>
            <a:pPr marL="646113" indent="-285750">
              <a:spcBef>
                <a:spcPts val="600"/>
              </a:spcBef>
              <a:spcAft>
                <a:spcPts val="600"/>
              </a:spcAft>
            </a:pPr>
            <a:r>
              <a:rPr lang="en-US" altLang="ko-KR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CURRENT STATUS OF BULGARIAN EPR </a:t>
            </a:r>
            <a:r>
              <a:rPr lang="en-US" altLang="ko-KR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(2)</a:t>
            </a:r>
            <a:endParaRPr lang="en-US" altLang="ko-KR" dirty="0">
              <a:latin typeface="Times New Roman" panose="02020603050405020304" pitchFamily="18" charset="0"/>
              <a:ea typeface="문체부 제목 돋음체" pitchFamily="49" charset="-127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5</a:t>
            </a:fld>
            <a:endParaRPr lang="ko-KR" alt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1" dirty="0"/>
              <a:t>EXTENDED PRODUCER RESPONSIBILITY FOR </a:t>
            </a:r>
            <a:r>
              <a:rPr lang="en-US" b="1" dirty="0" smtClean="0"/>
              <a:t>WEEE</a:t>
            </a:r>
          </a:p>
          <a:p>
            <a:pPr lvl="1"/>
            <a:endParaRPr lang="en-US" b="1" dirty="0" smtClean="0"/>
          </a:p>
          <a:p>
            <a:pPr lvl="2"/>
            <a:r>
              <a:rPr lang="en-US" dirty="0" smtClean="0"/>
              <a:t>Bulgarian WEEE ordinance – transposition of EU WEEE Directive (</a:t>
            </a:r>
            <a:r>
              <a:rPr lang="en-US" i="1" dirty="0"/>
              <a:t>Directive 2002/96/EC on waste electrical </a:t>
            </a:r>
            <a:endParaRPr lang="en-US" i="1" dirty="0" smtClean="0"/>
          </a:p>
          <a:p>
            <a:pPr lvl="2" indent="0">
              <a:buNone/>
            </a:pPr>
            <a:r>
              <a:rPr lang="en-US" i="1" dirty="0"/>
              <a:t> </a:t>
            </a:r>
            <a:r>
              <a:rPr lang="en-US" i="1" dirty="0" smtClean="0"/>
              <a:t>and </a:t>
            </a:r>
            <a:r>
              <a:rPr lang="en-US" i="1" dirty="0"/>
              <a:t>electronic </a:t>
            </a:r>
            <a:r>
              <a:rPr lang="en-US" i="1" dirty="0" smtClean="0"/>
              <a:t>equipment)</a:t>
            </a:r>
          </a:p>
          <a:p>
            <a:pPr lvl="2"/>
            <a:endParaRPr lang="en-US" dirty="0" smtClean="0"/>
          </a:p>
          <a:p>
            <a:pPr lvl="2"/>
            <a:r>
              <a:rPr lang="en-US" b="1" dirty="0" smtClean="0"/>
              <a:t>First WEEE Producer Responsibility Organizations (PRO)</a:t>
            </a:r>
          </a:p>
          <a:p>
            <a:pPr lvl="3"/>
            <a:endParaRPr lang="en-US" b="1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lvl="2"/>
            <a:r>
              <a:rPr lang="en-US" dirty="0" smtClean="0"/>
              <a:t>WEEE PROs in 2015</a:t>
            </a:r>
          </a:p>
          <a:p>
            <a:endParaRPr lang="bg-BG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708920"/>
            <a:ext cx="5762625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926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978" y="331788"/>
            <a:ext cx="7770390" cy="504924"/>
          </a:xfrm>
        </p:spPr>
        <p:txBody>
          <a:bodyPr/>
          <a:lstStyle/>
          <a:p>
            <a:pPr marL="646113" indent="-285750">
              <a:spcBef>
                <a:spcPts val="600"/>
              </a:spcBef>
              <a:spcAft>
                <a:spcPts val="600"/>
              </a:spcAft>
            </a:pPr>
            <a:r>
              <a:rPr lang="en-US" altLang="ko-KR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CURRENT STATUS OF BULGARIAN EPR </a:t>
            </a:r>
            <a:r>
              <a:rPr lang="en-US" altLang="ko-KR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 (3)</a:t>
            </a:r>
            <a:endParaRPr lang="en-US" altLang="ko-KR" dirty="0">
              <a:latin typeface="Times New Roman" panose="02020603050405020304" pitchFamily="18" charset="0"/>
              <a:ea typeface="문체부 제목 돋음체" pitchFamily="49" charset="-127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6</a:t>
            </a:fld>
            <a:endParaRPr lang="ko-KR" alt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1" dirty="0" smtClean="0"/>
              <a:t>STAKEHOLDERS RESPONSIBILITIES</a:t>
            </a:r>
          </a:p>
          <a:p>
            <a:pPr lvl="1"/>
            <a:endParaRPr lang="en-US" b="1" dirty="0" smtClean="0"/>
          </a:p>
          <a:p>
            <a:pPr lvl="2"/>
            <a:r>
              <a:rPr lang="en-US" dirty="0"/>
              <a:t>WEEE Directive (Directive 2002/96/EC</a:t>
            </a:r>
            <a:r>
              <a:rPr lang="en-US" dirty="0" smtClean="0"/>
              <a:t>)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Scope of regulations - WEEE categories and targets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sz="800" dirty="0"/>
          </a:p>
          <a:p>
            <a:pPr lvl="2"/>
            <a:r>
              <a:rPr lang="en-US" dirty="0" smtClean="0"/>
              <a:t>EEE producers obligations – design, user information, marking; achieving targets</a:t>
            </a:r>
          </a:p>
          <a:p>
            <a:pPr lvl="2"/>
            <a:r>
              <a:rPr lang="en-US" dirty="0" smtClean="0"/>
              <a:t>Individual compliance and PROs membership</a:t>
            </a:r>
          </a:p>
          <a:p>
            <a:pPr lvl="2"/>
            <a:r>
              <a:rPr lang="en-US" dirty="0" smtClean="0"/>
              <a:t>PROs obligations – collection and recycling of WEEE on behalf of their members</a:t>
            </a:r>
          </a:p>
          <a:p>
            <a:pPr lvl="2" indent="0">
              <a:buNone/>
            </a:pPr>
            <a:r>
              <a:rPr lang="en-US" dirty="0" smtClean="0"/>
              <a:t> 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 indent="0">
              <a:buNone/>
            </a:pPr>
            <a:endParaRPr lang="en-US" dirty="0" smtClean="0"/>
          </a:p>
          <a:p>
            <a:pPr lvl="3"/>
            <a:endParaRPr lang="en-US" b="1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lvl="2" indent="0">
              <a:buNone/>
            </a:pPr>
            <a:endParaRPr lang="en-US" dirty="0" smtClean="0"/>
          </a:p>
          <a:p>
            <a:endParaRPr lang="bg-BG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542365"/>
            <a:ext cx="2769382" cy="2086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839458"/>
              </p:ext>
            </p:extLst>
          </p:nvPr>
        </p:nvGraphicFramePr>
        <p:xfrm>
          <a:off x="4139952" y="2566917"/>
          <a:ext cx="4297680" cy="1261872"/>
        </p:xfrm>
        <a:graphic>
          <a:graphicData uri="http://schemas.openxmlformats.org/drawingml/2006/table">
            <a:tbl>
              <a:tblPr firstRow="1" firstCol="1" bandRow="1"/>
              <a:tblGrid>
                <a:gridCol w="1508760"/>
                <a:gridCol w="1350645"/>
                <a:gridCol w="143827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Category </a:t>
                      </a:r>
                      <a:endParaRPr lang="bg-BG" sz="11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Rate of recovery*</a:t>
                      </a:r>
                      <a:endParaRPr lang="bg-BG" sz="11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Rate of reuse and </a:t>
                      </a:r>
                      <a:r>
                        <a:rPr lang="en-US" sz="1200" b="1" dirty="0" smtClean="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  recycling</a:t>
                      </a:r>
                      <a:endParaRPr lang="bg-BG" sz="11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1 and 10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80 %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75 %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3 and 4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75 %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65 %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2, 5, 6, 7 and 9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70 %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50 %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gas discharge lamps</a:t>
                      </a:r>
                      <a:endParaRPr lang="bg-BG" sz="11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 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80 %</a:t>
                      </a:r>
                      <a:endParaRPr lang="bg-BG" sz="11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10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978" y="331788"/>
            <a:ext cx="7770390" cy="504924"/>
          </a:xfrm>
        </p:spPr>
        <p:txBody>
          <a:bodyPr/>
          <a:lstStyle/>
          <a:p>
            <a:pPr marL="646113" indent="-285750">
              <a:spcBef>
                <a:spcPts val="600"/>
              </a:spcBef>
              <a:spcAft>
                <a:spcPts val="600"/>
              </a:spcAft>
            </a:pPr>
            <a:r>
              <a:rPr lang="en-US" altLang="ko-KR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CURRENT STATUS OF BULGARIAN EPR </a:t>
            </a:r>
            <a:r>
              <a:rPr lang="en-US" altLang="ko-KR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 (4)</a:t>
            </a:r>
            <a:endParaRPr lang="en-US" altLang="ko-KR" dirty="0">
              <a:latin typeface="Times New Roman" panose="02020603050405020304" pitchFamily="18" charset="0"/>
              <a:ea typeface="문체부 제목 돋음체" pitchFamily="49" charset="-127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7</a:t>
            </a:fld>
            <a:endParaRPr lang="ko-KR" altLang="en-US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477" y="908720"/>
            <a:ext cx="5760933" cy="53880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292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978" y="331788"/>
            <a:ext cx="7770390" cy="504924"/>
          </a:xfrm>
        </p:spPr>
        <p:txBody>
          <a:bodyPr/>
          <a:lstStyle/>
          <a:p>
            <a:pPr marL="646113" indent="-285750">
              <a:spcBef>
                <a:spcPts val="600"/>
              </a:spcBef>
              <a:spcAft>
                <a:spcPts val="600"/>
              </a:spcAft>
            </a:pPr>
            <a:r>
              <a:rPr lang="en-US" altLang="ko-KR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CURRENT STATUS OF BULGARIAN EPR </a:t>
            </a:r>
            <a:r>
              <a:rPr lang="en-US" altLang="ko-KR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 (5)</a:t>
            </a:r>
            <a:endParaRPr lang="en-US" altLang="ko-KR" dirty="0">
              <a:latin typeface="Times New Roman" panose="02020603050405020304" pitchFamily="18" charset="0"/>
              <a:ea typeface="문체부 제목 돋음체" pitchFamily="49" charset="-127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8</a:t>
            </a:fld>
            <a:endParaRPr lang="ko-KR" alt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1" dirty="0" smtClean="0"/>
              <a:t>ACHIEVEMENT OF TARGETS</a:t>
            </a:r>
          </a:p>
          <a:p>
            <a:pPr lvl="1"/>
            <a:endParaRPr lang="en-US" b="1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 indent="0">
              <a:buNone/>
            </a:pPr>
            <a:r>
              <a:rPr lang="en-US" dirty="0" smtClean="0"/>
              <a:t>    Eurostat data (</a:t>
            </a:r>
            <a:r>
              <a:rPr lang="en-US" dirty="0" err="1" smtClean="0"/>
              <a:t>tonnes</a:t>
            </a:r>
            <a:r>
              <a:rPr lang="en-US" dirty="0" smtClean="0"/>
              <a:t>)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marL="3657600" lvl="8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</a:t>
            </a:r>
          </a:p>
          <a:p>
            <a:pPr lvl="2" indent="0">
              <a:buNone/>
            </a:pPr>
            <a:endParaRPr lang="en-US" dirty="0" smtClean="0"/>
          </a:p>
          <a:p>
            <a:pPr lvl="3"/>
            <a:endParaRPr lang="en-US" b="1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lvl="2" indent="0">
              <a:buNone/>
            </a:pPr>
            <a:endParaRPr lang="en-US" dirty="0" smtClean="0"/>
          </a:p>
          <a:p>
            <a:endParaRPr lang="bg-BG" dirty="0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0058" y="1145446"/>
            <a:ext cx="2724150" cy="2355215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099090"/>
            <a:ext cx="2327275" cy="2447925"/>
          </a:xfrm>
          <a:prstGeom prst="rect">
            <a:avLst/>
          </a:prstGeom>
          <a:noFill/>
          <a:ln>
            <a:noFill/>
          </a:ln>
          <a:extLst/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389120"/>
              </p:ext>
            </p:extLst>
          </p:nvPr>
        </p:nvGraphicFramePr>
        <p:xfrm>
          <a:off x="884783" y="3717032"/>
          <a:ext cx="5559425" cy="2379345"/>
        </p:xfrm>
        <a:graphic>
          <a:graphicData uri="http://schemas.openxmlformats.org/drawingml/2006/table">
            <a:tbl>
              <a:tblPr firstRow="1" firstCol="1" bandRow="1"/>
              <a:tblGrid>
                <a:gridCol w="289560"/>
                <a:gridCol w="2209800"/>
                <a:gridCol w="629920"/>
                <a:gridCol w="629920"/>
                <a:gridCol w="540385"/>
                <a:gridCol w="629920"/>
                <a:gridCol w="629920"/>
              </a:tblGrid>
              <a:tr h="222885">
                <a:tc>
                  <a:txBody>
                    <a:bodyPr/>
                    <a:lstStyle/>
                    <a:p>
                      <a:endParaRPr lang="bg-BG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Categories EEE put on the market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2009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2010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2011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2012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2013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1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Large household appliances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41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097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36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381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36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607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38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652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40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732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Small household appliances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537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3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100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879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616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3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462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0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3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IT and telecommunications equipment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3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301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3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334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3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105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3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245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3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489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4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Consumer equipment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5</a:t>
                      </a:r>
                      <a:r>
                        <a:rPr lang="bg-BG" sz="1000" dirty="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631</a:t>
                      </a:r>
                      <a:endParaRPr lang="bg-BG" sz="11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4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881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4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743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4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482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5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009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5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Lighting equipment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613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478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453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481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469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1860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5a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Gas discharge lamps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557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607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423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382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483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6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Electrical and electronic tools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1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061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1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423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1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859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1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814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1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768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Toys, leisure and sports equipment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539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233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278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485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606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8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Medical devices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291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129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167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204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241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1765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9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Monitoring and control instruments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223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459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375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572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269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0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10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Automatic dispensers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199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181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285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210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173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186055">
                <a:tc>
                  <a:txBody>
                    <a:bodyPr/>
                    <a:lstStyle/>
                    <a:p>
                      <a:endParaRPr lang="bg-BG" sz="1100"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TOTAL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56</a:t>
                      </a:r>
                      <a:r>
                        <a:rPr lang="bg-BG" sz="1000" dirty="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049</a:t>
                      </a:r>
                      <a:endParaRPr lang="bg-BG" sz="11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51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206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51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174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53</a:t>
                      </a:r>
                      <a:r>
                        <a:rPr lang="bg-BG" sz="100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143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56</a:t>
                      </a:r>
                      <a:r>
                        <a:rPr lang="bg-BG" sz="1000" dirty="0">
                          <a:effectLst/>
                          <a:latin typeface="Times New Roman"/>
                          <a:ea typeface="Malgun Gothic"/>
                          <a:cs typeface="한컴바탕"/>
                        </a:rPr>
                        <a:t>,</a:t>
                      </a:r>
                      <a:r>
                        <a:rPr lang="bg-BG" sz="1000" dirty="0">
                          <a:effectLst/>
                          <a:latin typeface="Times New Roman"/>
                          <a:ea typeface="Times New Roman"/>
                          <a:cs typeface="한컴바탕"/>
                        </a:rPr>
                        <a:t>701</a:t>
                      </a:r>
                      <a:endParaRPr lang="bg-BG" sz="11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2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3978" y="331788"/>
            <a:ext cx="7770390" cy="504924"/>
          </a:xfrm>
        </p:spPr>
        <p:txBody>
          <a:bodyPr/>
          <a:lstStyle/>
          <a:p>
            <a:pPr marL="646113" indent="-285750">
              <a:spcBef>
                <a:spcPts val="600"/>
              </a:spcBef>
              <a:spcAft>
                <a:spcPts val="600"/>
              </a:spcAft>
            </a:pPr>
            <a:r>
              <a:rPr lang="en-US" altLang="ko-KR" dirty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CURRENT STATUS OF BULGARIAN EPR </a:t>
            </a:r>
            <a:r>
              <a:rPr lang="en-US" altLang="ko-KR" dirty="0" smtClean="0">
                <a:latin typeface="Times New Roman" panose="02020603050405020304" pitchFamily="18" charset="0"/>
                <a:ea typeface="문체부 제목 돋음체" pitchFamily="49" charset="-127"/>
                <a:cs typeface="Times New Roman" panose="02020603050405020304" pitchFamily="18" charset="0"/>
              </a:rPr>
              <a:t> (6)</a:t>
            </a:r>
            <a:endParaRPr lang="en-US" altLang="ko-KR" dirty="0">
              <a:latin typeface="Times New Roman" panose="02020603050405020304" pitchFamily="18" charset="0"/>
              <a:ea typeface="문체부 제목 돋음체" pitchFamily="49" charset="-127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DEC2FE-B0DB-4456-877E-D7AACC38A918}" type="slidenum">
              <a:rPr lang="ko-KR" altLang="en-US" smtClean="0"/>
              <a:pPr>
                <a:defRPr/>
              </a:pPr>
              <a:t>9</a:t>
            </a:fld>
            <a:endParaRPr lang="ko-KR" alt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400" b="1" dirty="0" smtClean="0"/>
          </a:p>
          <a:p>
            <a:r>
              <a:rPr lang="en-US" sz="1400" b="1" dirty="0" smtClean="0"/>
              <a:t>ACHIEVEMENT OF TARGETS</a:t>
            </a:r>
          </a:p>
          <a:p>
            <a:pPr lvl="1"/>
            <a:endParaRPr lang="en-US" b="1" dirty="0" smtClean="0"/>
          </a:p>
          <a:p>
            <a:pPr lvl="1"/>
            <a:endParaRPr lang="en-US" b="1" dirty="0" smtClean="0"/>
          </a:p>
          <a:p>
            <a:pPr lvl="2"/>
            <a:r>
              <a:rPr lang="en-US" dirty="0" smtClean="0"/>
              <a:t>Collection of WEEE from households / non-households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Recovery and recycling targets calculation</a:t>
            </a:r>
            <a:endParaRPr lang="en-US" dirty="0"/>
          </a:p>
          <a:p>
            <a:pPr lvl="2" indent="0">
              <a:buNone/>
            </a:pPr>
            <a:endParaRPr lang="en-US" sz="1100" b="0" dirty="0"/>
          </a:p>
          <a:p>
            <a:pPr lvl="2" indent="0">
              <a:buNone/>
            </a:pPr>
            <a:endParaRPr lang="en-US" sz="1100" b="0" dirty="0" smtClean="0"/>
          </a:p>
          <a:p>
            <a:pPr lvl="2" indent="0">
              <a:buNone/>
            </a:pPr>
            <a:endParaRPr lang="en-US" sz="1100" b="0" dirty="0"/>
          </a:p>
          <a:p>
            <a:pPr lvl="2" indent="0">
              <a:buNone/>
            </a:pPr>
            <a:endParaRPr lang="en-US" sz="1100" b="0" dirty="0" smtClean="0"/>
          </a:p>
          <a:p>
            <a:pPr lvl="2" indent="0">
              <a:buNone/>
            </a:pPr>
            <a:r>
              <a:rPr lang="en-US" sz="1100" b="0" dirty="0" smtClean="0"/>
              <a:t>Collected from households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marL="3657600" lvl="8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</a:t>
            </a:r>
          </a:p>
          <a:p>
            <a:pPr lvl="2" indent="0">
              <a:buNone/>
            </a:pPr>
            <a:endParaRPr lang="en-US" dirty="0" smtClean="0"/>
          </a:p>
          <a:p>
            <a:pPr lvl="3"/>
            <a:endParaRPr lang="en-US" b="1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lvl="2" indent="0">
              <a:buNone/>
            </a:pPr>
            <a:endParaRPr lang="en-US" dirty="0" smtClean="0"/>
          </a:p>
          <a:p>
            <a:endParaRPr lang="bg-BG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153862"/>
              </p:ext>
            </p:extLst>
          </p:nvPr>
        </p:nvGraphicFramePr>
        <p:xfrm>
          <a:off x="352500" y="4149080"/>
          <a:ext cx="6624733" cy="1881632"/>
        </p:xfrm>
        <a:graphic>
          <a:graphicData uri="http://schemas.openxmlformats.org/drawingml/2006/table">
            <a:tbl>
              <a:tblPr firstRow="1" firstCol="1" bandRow="1"/>
              <a:tblGrid>
                <a:gridCol w="1008110"/>
                <a:gridCol w="826839"/>
                <a:gridCol w="1025296"/>
                <a:gridCol w="1025296"/>
                <a:gridCol w="970392"/>
                <a:gridCol w="970392"/>
                <a:gridCol w="798408"/>
              </a:tblGrid>
              <a:tr h="58549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Year</a:t>
                      </a:r>
                      <a:endParaRPr lang="bg-BG" sz="11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Categores</a:t>
                      </a:r>
                      <a:endParaRPr lang="bg-BG" sz="11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Arial"/>
                          <a:ea typeface="Times New Roman"/>
                          <a:cs typeface="한컴바탕"/>
                        </a:rPr>
                        <a:t>TOTAL BY YEAR (t)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330"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1 and 10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3 and 4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2,5,6,7 and 9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8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gas discharge lamps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2025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Arial"/>
                          <a:ea typeface="Times New Roman"/>
                          <a:cs typeface="한컴바탕"/>
                        </a:rPr>
                        <a:t>2009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28</a:t>
                      </a:r>
                      <a:r>
                        <a:rPr lang="en-US" sz="1000" dirty="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,</a:t>
                      </a:r>
                      <a:r>
                        <a:rPr lang="bg-BG" sz="1000" dirty="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893</a:t>
                      </a:r>
                      <a:r>
                        <a:rPr lang="en-US" sz="1000" dirty="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 dirty="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50</a:t>
                      </a:r>
                      <a:endParaRPr lang="bg-BG" sz="11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3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020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50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5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375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70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145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20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160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40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37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595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30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Arial"/>
                          <a:ea typeface="Times New Roman"/>
                          <a:cs typeface="한컴바탕"/>
                        </a:rPr>
                        <a:t>2010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31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156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90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5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102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70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5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441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70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125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40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268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10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42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094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80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2025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Arial"/>
                          <a:ea typeface="Times New Roman"/>
                          <a:cs typeface="한컴바탕"/>
                        </a:rPr>
                        <a:t>2011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27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837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10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3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962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70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5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698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90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137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90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126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00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37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762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60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5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Arial"/>
                          <a:ea typeface="Times New Roman"/>
                          <a:cs typeface="한컴바탕"/>
                        </a:rPr>
                        <a:t>2012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25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622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10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4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529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00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4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236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10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105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20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63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90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34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556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30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  <a:tr h="2025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>
                          <a:effectLst/>
                          <a:latin typeface="Arial"/>
                          <a:ea typeface="Times New Roman"/>
                          <a:cs typeface="한컴바탕"/>
                        </a:rPr>
                        <a:t>2013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26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003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50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4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440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70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3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300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40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126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60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42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60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33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913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80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 dirty="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TOTAL BY </a:t>
                      </a:r>
                      <a:endParaRPr lang="en-US" sz="1000" b="1" dirty="0" smtClean="0">
                        <a:effectLst/>
                        <a:latin typeface="Arial"/>
                        <a:ea typeface="Times New Roman"/>
                        <a:cs typeface="한컴바탕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b="1" dirty="0" smtClean="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CATEGORY</a:t>
                      </a:r>
                      <a:endParaRPr lang="bg-BG" sz="11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139</a:t>
                      </a:r>
                      <a:r>
                        <a:rPr lang="en-US" sz="1000" dirty="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,</a:t>
                      </a:r>
                      <a:r>
                        <a:rPr lang="bg-BG" sz="1000" dirty="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513</a:t>
                      </a:r>
                      <a:r>
                        <a:rPr lang="en-US" sz="1000" dirty="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 dirty="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10</a:t>
                      </a:r>
                      <a:endParaRPr lang="bg-BG" sz="11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21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055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60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24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,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052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80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640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30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661</a:t>
                      </a:r>
                      <a:r>
                        <a:rPr lang="en-US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.</a:t>
                      </a:r>
                      <a:r>
                        <a:rPr lang="bg-BG" sz="100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00</a:t>
                      </a:r>
                      <a:endParaRPr lang="bg-BG" sz="110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g-BG" sz="1000" dirty="0">
                          <a:effectLst/>
                          <a:latin typeface="Arial"/>
                          <a:ea typeface="Times New Roman"/>
                          <a:cs typeface="한컴바탕"/>
                        </a:rPr>
                        <a:t> </a:t>
                      </a:r>
                      <a:endParaRPr lang="bg-BG" sz="1100" dirty="0">
                        <a:effectLst/>
                        <a:latin typeface="Calibri"/>
                        <a:ea typeface="Malgun Gothic"/>
                        <a:cs typeface="한컴바탕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BBB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ED5"/>
                    </a:solidFill>
                  </a:tcPr>
                </a:tc>
              </a:tr>
            </a:tbl>
          </a:graphicData>
        </a:graphic>
      </p:graphicFrame>
      <p:pic>
        <p:nvPicPr>
          <p:cNvPr id="8" name="Picture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124744"/>
            <a:ext cx="3816424" cy="30963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1849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33431</TotalTime>
  <Words>957</Words>
  <Application>Microsoft Office PowerPoint</Application>
  <PresentationFormat>화면 슬라이드 쇼(4:3)</PresentationFormat>
  <Paragraphs>533</Paragraphs>
  <Slides>13</Slides>
  <Notes>5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1_Office 테마</vt:lpstr>
      <vt:lpstr>2015/16 Korea-Bulgaria Knowledge Sharing Program    Strategies for Enhancing the Extended Producer Responsibility System in Bulgaria: The Case of WEEE </vt:lpstr>
      <vt:lpstr>PowerPoint 프레젠테이션</vt:lpstr>
      <vt:lpstr>Introduction : Why dealing with WEEE EPR for KSP is important</vt:lpstr>
      <vt:lpstr>CURRENT STATUS OF BULGARIAN EPR </vt:lpstr>
      <vt:lpstr>CURRENT STATUS OF BULGARIAN EPR (2)</vt:lpstr>
      <vt:lpstr>CURRENT STATUS OF BULGARIAN EPR  (3)</vt:lpstr>
      <vt:lpstr>CURRENT STATUS OF BULGARIAN EPR  (4)</vt:lpstr>
      <vt:lpstr>CURRENT STATUS OF BULGARIAN EPR  (5)</vt:lpstr>
      <vt:lpstr>CURRENT STATUS OF BULGARIAN EPR  (6)</vt:lpstr>
      <vt:lpstr>CURRENT STATUS OF BULGARIAN EPR  (7)</vt:lpstr>
      <vt:lpstr>CRITICAL ISSUES ON EPR SYSTEM EFFECTIVENESS</vt:lpstr>
      <vt:lpstr>CRITICAL ISSUES ON EPR SYSTEM EFFECTIVENESS (2)</vt:lpstr>
      <vt:lpstr>PowerPoint 프레젠테이션</vt:lpstr>
    </vt:vector>
  </TitlesOfParts>
  <Company>koscom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check</dc:creator>
  <cp:lastModifiedBy>master</cp:lastModifiedBy>
  <cp:revision>5958</cp:revision>
  <dcterms:created xsi:type="dcterms:W3CDTF">2009-12-12T07:08:34Z</dcterms:created>
  <dcterms:modified xsi:type="dcterms:W3CDTF">2016-02-18T00:59:04Z</dcterms:modified>
</cp:coreProperties>
</file>