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7" r:id="rId7"/>
    <p:sldId id="273" r:id="rId8"/>
    <p:sldId id="261" r:id="rId9"/>
    <p:sldId id="262" r:id="rId10"/>
    <p:sldId id="263" r:id="rId11"/>
    <p:sldId id="264" r:id="rId12"/>
    <p:sldId id="265" r:id="rId13"/>
    <p:sldId id="275" r:id="rId14"/>
    <p:sldId id="274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3749" autoAdjust="0"/>
  </p:normalViewPr>
  <p:slideViewPr>
    <p:cSldViewPr>
      <p:cViewPr varScale="1">
        <p:scale>
          <a:sx n="85" d="100"/>
          <a:sy n="85" d="100"/>
        </p:scale>
        <p:origin x="-4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PRJ\Doklada\_databan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PRJ\Doklada\_databan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PRJ\Doklada\_databank_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Дял на фирмените кредити</c:v>
                </c:pt>
              </c:strCache>
            </c:strRef>
          </c:tx>
          <c:spPr>
            <a:ln w="47625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Sheet7!$A$2:$A$13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2011*</c:v>
                </c:pt>
              </c:strCache>
            </c:strRef>
          </c:cat>
          <c:val>
            <c:numRef>
              <c:f>Sheet7!$B$2:$B$13</c:f>
              <c:numCache>
                <c:formatCode>0.0</c:formatCode>
                <c:ptCount val="12"/>
                <c:pt idx="0">
                  <c:v>80.743948459639</c:v>
                </c:pt>
                <c:pt idx="1">
                  <c:v>77.641979701863946</c:v>
                </c:pt>
                <c:pt idx="2">
                  <c:v>76.741544984125028</c:v>
                </c:pt>
                <c:pt idx="3">
                  <c:v>70.951369540958794</c:v>
                </c:pt>
                <c:pt idx="4">
                  <c:v>65.924180930850625</c:v>
                </c:pt>
                <c:pt idx="5">
                  <c:v>61.292365654441596</c:v>
                </c:pt>
                <c:pt idx="6">
                  <c:v>58.96322270056578</c:v>
                </c:pt>
                <c:pt idx="7">
                  <c:v>61.760130920189305</c:v>
                </c:pt>
                <c:pt idx="8">
                  <c:v>61.662702636630691</c:v>
                </c:pt>
                <c:pt idx="9">
                  <c:v>60.713652224655789</c:v>
                </c:pt>
                <c:pt idx="10">
                  <c:v>61.375474805307448</c:v>
                </c:pt>
                <c:pt idx="11">
                  <c:v>62.819409672325804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867136"/>
        <c:axId val="145868672"/>
      </c:lineChart>
      <c:catAx>
        <c:axId val="145867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45868672"/>
        <c:crosses val="autoZero"/>
        <c:auto val="1"/>
        <c:lblAlgn val="ctr"/>
        <c:lblOffset val="100"/>
        <c:noMultiLvlLbl val="0"/>
      </c:catAx>
      <c:valAx>
        <c:axId val="145868672"/>
        <c:scaling>
          <c:orientation val="minMax"/>
          <c:min val="55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45867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748379344148248E-2"/>
          <c:y val="5.1400554097404488E-2"/>
          <c:w val="0.92244834455933955"/>
          <c:h val="0.89719889180519097"/>
        </c:manualLayout>
      </c:layout>
      <c:lineChart>
        <c:grouping val="standard"/>
        <c:varyColors val="0"/>
        <c:ser>
          <c:idx val="0"/>
          <c:order val="0"/>
          <c:tx>
            <c:strRef>
              <c:f>Sheet8!$B$1</c:f>
              <c:strCache>
                <c:ptCount val="1"/>
                <c:pt idx="0">
                  <c:v>Реален ръст на БВП</c:v>
                </c:pt>
              </c:strCache>
            </c:strRef>
          </c:tx>
          <c:spPr>
            <a:ln w="47625"/>
          </c:spPr>
          <c:marker>
            <c:symbol val="none"/>
          </c:marker>
          <c:cat>
            <c:strRef>
              <c:f>Sheet8!$A$2:$A$13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2011*</c:v>
                </c:pt>
              </c:strCache>
            </c:strRef>
          </c:cat>
          <c:val>
            <c:numRef>
              <c:f>Sheet8!$B$2:$B$13</c:f>
              <c:numCache>
                <c:formatCode>#'##0.0</c:formatCode>
                <c:ptCount val="12"/>
                <c:pt idx="0">
                  <c:v>5.7000000000000028</c:v>
                </c:pt>
                <c:pt idx="1">
                  <c:v>4.2000000000000028</c:v>
                </c:pt>
                <c:pt idx="2">
                  <c:v>4.7000000000000028</c:v>
                </c:pt>
                <c:pt idx="3">
                  <c:v>5.5</c:v>
                </c:pt>
                <c:pt idx="4">
                  <c:v>6.7000000000000028</c:v>
                </c:pt>
                <c:pt idx="5">
                  <c:v>6.4000000000000057</c:v>
                </c:pt>
                <c:pt idx="6">
                  <c:v>6.5</c:v>
                </c:pt>
                <c:pt idx="7">
                  <c:v>6.4000000000000057</c:v>
                </c:pt>
                <c:pt idx="8">
                  <c:v>6.2000000000000028</c:v>
                </c:pt>
                <c:pt idx="9">
                  <c:v>-5.5</c:v>
                </c:pt>
                <c:pt idx="10">
                  <c:v>0.40000000000000568</c:v>
                </c:pt>
                <c:pt idx="11">
                  <c:v>1.7000000000000028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Sheet8!$C$1</c:f>
              <c:strCache>
                <c:ptCount val="1"/>
                <c:pt idx="0">
                  <c:v>Ръст на производителността на труда</c:v>
                </c:pt>
              </c:strCache>
            </c:strRef>
          </c:tx>
          <c:spPr>
            <a:ln w="4762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Sheet8!$A$2:$A$13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2011*</c:v>
                </c:pt>
              </c:strCache>
            </c:strRef>
          </c:cat>
          <c:val>
            <c:numRef>
              <c:f>Sheet8!$C$2:$C$13</c:f>
              <c:numCache>
                <c:formatCode>0.0</c:formatCode>
                <c:ptCount val="12"/>
                <c:pt idx="0">
                  <c:v>15.455263018516479</c:v>
                </c:pt>
                <c:pt idx="1">
                  <c:v>11.426757700995822</c:v>
                </c:pt>
                <c:pt idx="2">
                  <c:v>9.2867589632284329</c:v>
                </c:pt>
                <c:pt idx="3">
                  <c:v>4.8043862506121329</c:v>
                </c:pt>
                <c:pt idx="4">
                  <c:v>8.3925736466375405</c:v>
                </c:pt>
                <c:pt idx="5">
                  <c:v>11.210960278932433</c:v>
                </c:pt>
                <c:pt idx="6">
                  <c:v>10.168797173663295</c:v>
                </c:pt>
                <c:pt idx="7">
                  <c:v>12.647465978122193</c:v>
                </c:pt>
                <c:pt idx="8">
                  <c:v>12.170260500036573</c:v>
                </c:pt>
                <c:pt idx="9">
                  <c:v>1.2504392003512481</c:v>
                </c:pt>
                <c:pt idx="10">
                  <c:v>8.2698216518481367</c:v>
                </c:pt>
                <c:pt idx="11">
                  <c:v>11.423988217113985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Sheet8!$D$1</c:f>
              <c:strCache>
                <c:ptCount val="1"/>
                <c:pt idx="0">
                  <c:v>Ръст на вземанията от неправителствения сектор</c:v>
                </c:pt>
              </c:strCache>
            </c:strRef>
          </c:tx>
          <c:spPr>
            <a:ln w="47625"/>
          </c:spPr>
          <c:marker>
            <c:symbol val="none"/>
          </c:marker>
          <c:cat>
            <c:strRef>
              <c:f>Sheet8!$A$2:$A$13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2011*</c:v>
                </c:pt>
              </c:strCache>
            </c:strRef>
          </c:cat>
          <c:val>
            <c:numRef>
              <c:f>Sheet8!$D$2:$D$13</c:f>
              <c:numCache>
                <c:formatCode>0</c:formatCode>
                <c:ptCount val="12"/>
                <c:pt idx="0">
                  <c:v>16.977936075778945</c:v>
                </c:pt>
                <c:pt idx="1">
                  <c:v>32.130346222488029</c:v>
                </c:pt>
                <c:pt idx="2">
                  <c:v>43.987502675634744</c:v>
                </c:pt>
                <c:pt idx="3">
                  <c:v>48.306761464701864</c:v>
                </c:pt>
                <c:pt idx="4">
                  <c:v>48.581689345576457</c:v>
                </c:pt>
                <c:pt idx="5">
                  <c:v>32.390548877985715</c:v>
                </c:pt>
                <c:pt idx="6">
                  <c:v>24.612709002430638</c:v>
                </c:pt>
                <c:pt idx="7">
                  <c:v>62.466038259715823</c:v>
                </c:pt>
                <c:pt idx="8">
                  <c:v>31.562411674937888</c:v>
                </c:pt>
                <c:pt idx="9">
                  <c:v>3.7755562954729589</c:v>
                </c:pt>
                <c:pt idx="10">
                  <c:v>1.3479922676768101</c:v>
                </c:pt>
                <c:pt idx="11">
                  <c:v>3.785841172986208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912576"/>
        <c:axId val="145914112"/>
      </c:lineChart>
      <c:catAx>
        <c:axId val="145912576"/>
        <c:scaling>
          <c:orientation val="minMax"/>
        </c:scaling>
        <c:delete val="0"/>
        <c:axPos val="b"/>
        <c:majorTickMark val="out"/>
        <c:minorTickMark val="none"/>
        <c:tickLblPos val="nextTo"/>
        <c:crossAx val="145914112"/>
        <c:crosses val="autoZero"/>
        <c:auto val="1"/>
        <c:lblAlgn val="ctr"/>
        <c:lblOffset val="100"/>
        <c:noMultiLvlLbl val="0"/>
      </c:catAx>
      <c:valAx>
        <c:axId val="145914112"/>
        <c:scaling>
          <c:orientation val="minMax"/>
        </c:scaling>
        <c:delete val="0"/>
        <c:axPos val="l"/>
        <c:majorGridlines/>
        <c:numFmt formatCode="#'##0.0" sourceLinked="1"/>
        <c:majorTickMark val="out"/>
        <c:minorTickMark val="none"/>
        <c:tickLblPos val="nextTo"/>
        <c:crossAx val="14591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5582824343218785E-2"/>
          <c:y val="7.1061380485334072E-2"/>
          <c:w val="0.50397760443495954"/>
          <c:h val="0.1393095270985863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Sheet10!$H$1</c:f>
              <c:strCache>
                <c:ptCount val="1"/>
                <c:pt idx="0">
                  <c:v>2006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0.15087126182041466"/>
                  <c:y val="1.308606161071971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268996960860646E-2"/>
                  <c:y val="4.220564534696319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092188212356014E-2"/>
                  <c:y val="-1.618225353409771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862636763118305E-2"/>
                  <c:y val="-4.395404521803195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Sheet10!$G$2:$G$7</c:f>
              <c:strCache>
                <c:ptCount val="6"/>
                <c:pt idx="0">
                  <c:v>Търговия, ремонт и техническо обслужване на автомобили на лични вещи и стоки за домакинството </c:v>
                </c:pt>
                <c:pt idx="1">
                  <c:v>Строителство </c:v>
                </c:pt>
                <c:pt idx="2">
                  <c:v>Преработваща промишленост </c:v>
                </c:pt>
                <c:pt idx="3">
                  <c:v>Недвижимо и движимо  имущество, наемодателна дейност и бизнесуслуги </c:v>
                </c:pt>
                <c:pt idx="4">
                  <c:v>Транспорт, складиране и съобщения </c:v>
                </c:pt>
                <c:pt idx="5">
                  <c:v>Други</c:v>
                </c:pt>
              </c:strCache>
            </c:strRef>
          </c:cat>
          <c:val>
            <c:numRef>
              <c:f>Sheet10!$H$2:$H$7</c:f>
              <c:numCache>
                <c:formatCode>0.0</c:formatCode>
                <c:ptCount val="6"/>
                <c:pt idx="0">
                  <c:v>48.88688376214202</c:v>
                </c:pt>
                <c:pt idx="1">
                  <c:v>20.715074843187583</c:v>
                </c:pt>
                <c:pt idx="2">
                  <c:v>13.189239744790605</c:v>
                </c:pt>
                <c:pt idx="3">
                  <c:v>8.8851005099451132</c:v>
                </c:pt>
                <c:pt idx="4">
                  <c:v>6.038584190633375</c:v>
                </c:pt>
                <c:pt idx="5">
                  <c:v>2.2851169493013046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Sheet12!$B$19</c:f>
              <c:strCache>
                <c:ptCount val="1"/>
                <c:pt idx="0">
                  <c:v>2005-2008'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9375423617950593"/>
                  <c:y val="8.939076167578904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3556351266044067"/>
                  <c:y val="-0.2464859446299648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1.9629078545864004E-2"/>
                  <c:y val="5.60055915338365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5.2227603063780118E-2"/>
                  <c:y val="4.4391881907229203E-2"/>
                </c:manualLayout>
              </c:layout>
              <c:tx>
                <c:rich>
                  <a:bodyPr/>
                  <a:lstStyle/>
                  <a:p>
                    <a:pPr>
                      <a:defRPr sz="1050"/>
                    </a:pPr>
                    <a:r>
                      <a:rPr lang="ru-RU" sz="1050" dirty="0"/>
                      <a:t>Транспорт, складиране </a:t>
                    </a:r>
                    <a:endParaRPr lang="en-US" sz="1050" dirty="0" smtClean="0"/>
                  </a:p>
                  <a:p>
                    <a:pPr>
                      <a:defRPr sz="1050"/>
                    </a:pPr>
                    <a:r>
                      <a:rPr lang="ru-RU" sz="1050" dirty="0" smtClean="0"/>
                      <a:t>и </a:t>
                    </a:r>
                    <a:r>
                      <a:rPr lang="ru-RU" sz="1050" dirty="0"/>
                      <a:t>съобщения 
4.6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9.4204343745760741E-2"/>
                  <c:y val="-3.021437681889935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8"/>
              <c:layout>
                <c:manualLayout>
                  <c:x val="8.8419509385427225E-2"/>
                  <c:y val="-8.83655949866204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Sheet12!$A$20:$A$28</c:f>
              <c:strCache>
                <c:ptCount val="9"/>
                <c:pt idx="0">
                  <c:v>Търговия, ремонт и техническо обслужване на автомобили на лични вещи и стоки за домакинството </c:v>
                </c:pt>
                <c:pt idx="1">
                  <c:v>Строителство </c:v>
                </c:pt>
                <c:pt idx="2">
                  <c:v>Преработваща промишленост </c:v>
                </c:pt>
                <c:pt idx="3">
                  <c:v>Недвижимо и движимо  имущество, наемодателна дейност и бизнесуслуги </c:v>
                </c:pt>
                <c:pt idx="4">
                  <c:v>Хотели и ресторанти </c:v>
                </c:pt>
                <c:pt idx="5">
                  <c:v>Транспорт, складиране и съобщения </c:v>
                </c:pt>
                <c:pt idx="6">
                  <c:v>Други  дейности, обслужващи обществото и личността  </c:v>
                </c:pt>
                <c:pt idx="7">
                  <c:v>Селско, ловно, горско и рибно стопанство </c:v>
                </c:pt>
                <c:pt idx="8">
                  <c:v>Други</c:v>
                </c:pt>
              </c:strCache>
            </c:strRef>
          </c:cat>
          <c:val>
            <c:numRef>
              <c:f>Sheet12!$B$20:$B$28</c:f>
              <c:numCache>
                <c:formatCode>0.0</c:formatCode>
                <c:ptCount val="9"/>
                <c:pt idx="0">
                  <c:v>30.195567924830343</c:v>
                </c:pt>
                <c:pt idx="1">
                  <c:v>18.247759052263493</c:v>
                </c:pt>
                <c:pt idx="2">
                  <c:v>16.307644080244209</c:v>
                </c:pt>
                <c:pt idx="3">
                  <c:v>15.195155975350698</c:v>
                </c:pt>
                <c:pt idx="4">
                  <c:v>5.5374677188764858</c:v>
                </c:pt>
                <c:pt idx="5">
                  <c:v>4.5857338919138551</c:v>
                </c:pt>
                <c:pt idx="6">
                  <c:v>3.6001617306347455</c:v>
                </c:pt>
                <c:pt idx="7">
                  <c:v>3.2665557483555698</c:v>
                </c:pt>
                <c:pt idx="8">
                  <c:v>3.0639538775306048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Sheet16!$G$2</c:f>
              <c:strCache>
                <c:ptCount val="1"/>
                <c:pt idx="0">
                  <c:v>БДС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Sheet16!$F$3:$F$14</c:f>
              <c:strCache>
                <c:ptCount val="12"/>
                <c:pt idx="0">
                  <c:v>Търговия, ремонт на автомобили, лични вещи и стоки за домакинството</c:v>
                </c:pt>
                <c:pt idx="1">
                  <c:v>Преработваща промишленост</c:v>
                </c:pt>
                <c:pt idx="2">
                  <c:v>Строителство</c:v>
                </c:pt>
                <c:pt idx="3">
                  <c:v>Хотели и ресторанти</c:v>
                </c:pt>
                <c:pt idx="4">
                  <c:v>Операции с недвижими имоти и бизнес услуги</c:v>
                </c:pt>
                <c:pt idx="5">
                  <c:v>Селско и горско стопанство</c:v>
                </c:pt>
                <c:pt idx="6">
                  <c:v>Транспорт, складиране и съобщения</c:v>
                </c:pt>
                <c:pt idx="7">
                  <c:v>Други дейности, обслужващи обществото и личността</c:v>
                </c:pt>
                <c:pt idx="8">
                  <c:v>Производство и разпределение на електроенергия,газ и вода</c:v>
                </c:pt>
                <c:pt idx="9">
                  <c:v>Добивна промишленост</c:v>
                </c:pt>
                <c:pt idx="10">
                  <c:v>Здравеопазване и социални дейности</c:v>
                </c:pt>
                <c:pt idx="11">
                  <c:v>Образование</c:v>
                </c:pt>
              </c:strCache>
            </c:strRef>
          </c:cat>
          <c:val>
            <c:numRef>
              <c:f>Sheet16!$G$3:$G$14</c:f>
              <c:numCache>
                <c:formatCode>#'##0.0</c:formatCode>
                <c:ptCount val="12"/>
                <c:pt idx="0">
                  <c:v>11.503471532388895</c:v>
                </c:pt>
                <c:pt idx="1">
                  <c:v>18.75847975317982</c:v>
                </c:pt>
                <c:pt idx="2">
                  <c:v>9.8129955357163112</c:v>
                </c:pt>
                <c:pt idx="3">
                  <c:v>3.1075136327111643</c:v>
                </c:pt>
                <c:pt idx="4">
                  <c:v>17.517845569627564</c:v>
                </c:pt>
                <c:pt idx="5">
                  <c:v>8.6148575384756629</c:v>
                </c:pt>
                <c:pt idx="6">
                  <c:v>13.400881017099422</c:v>
                </c:pt>
                <c:pt idx="7">
                  <c:v>2.6351072827597606</c:v>
                </c:pt>
                <c:pt idx="8">
                  <c:v>5.4821703518217806</c:v>
                </c:pt>
                <c:pt idx="9">
                  <c:v>2.7738721425503932</c:v>
                </c:pt>
                <c:pt idx="10">
                  <c:v>2.6906437805818042</c:v>
                </c:pt>
                <c:pt idx="11">
                  <c:v>3.7021618630874231</c:v>
                </c:pt>
              </c:numCache>
            </c:numRef>
          </c:val>
        </c:ser>
        <c:ser>
          <c:idx val="1"/>
          <c:order val="1"/>
          <c:tx>
            <c:strRef>
              <c:f>Sheet16!$H$2</c:f>
              <c:strCache>
                <c:ptCount val="1"/>
                <c:pt idx="0">
                  <c:v>БКр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Sheet16!$F$3:$F$14</c:f>
              <c:strCache>
                <c:ptCount val="12"/>
                <c:pt idx="0">
                  <c:v>Търговия, ремонт на автомобили, лични вещи и стоки за домакинството</c:v>
                </c:pt>
                <c:pt idx="1">
                  <c:v>Преработваща промишленост</c:v>
                </c:pt>
                <c:pt idx="2">
                  <c:v>Строителство</c:v>
                </c:pt>
                <c:pt idx="3">
                  <c:v>Хотели и ресторанти</c:v>
                </c:pt>
                <c:pt idx="4">
                  <c:v>Операции с недвижими имоти и бизнес услуги</c:v>
                </c:pt>
                <c:pt idx="5">
                  <c:v>Селско и горско стопанство</c:v>
                </c:pt>
                <c:pt idx="6">
                  <c:v>Транспорт, складиране и съобщения</c:v>
                </c:pt>
                <c:pt idx="7">
                  <c:v>Други дейности, обслужващи обществото и личността</c:v>
                </c:pt>
                <c:pt idx="8">
                  <c:v>Производство и разпределение на електроенергия,газ и вода</c:v>
                </c:pt>
                <c:pt idx="9">
                  <c:v>Добивна промишленост</c:v>
                </c:pt>
                <c:pt idx="10">
                  <c:v>Здравеопазване и социални дейности</c:v>
                </c:pt>
                <c:pt idx="11">
                  <c:v>Образование</c:v>
                </c:pt>
              </c:strCache>
            </c:strRef>
          </c:cat>
          <c:val>
            <c:numRef>
              <c:f>Sheet16!$H$3:$H$14</c:f>
              <c:numCache>
                <c:formatCode>#'##0.0</c:formatCode>
                <c:ptCount val="12"/>
                <c:pt idx="0">
                  <c:v>32.843237143589505</c:v>
                </c:pt>
                <c:pt idx="1">
                  <c:v>19.933387904151697</c:v>
                </c:pt>
                <c:pt idx="2">
                  <c:v>14.3368711816334</c:v>
                </c:pt>
                <c:pt idx="3">
                  <c:v>6.1491198017866244</c:v>
                </c:pt>
                <c:pt idx="4">
                  <c:v>11.522613423264456</c:v>
                </c:pt>
                <c:pt idx="5">
                  <c:v>3.5407007904505363</c:v>
                </c:pt>
                <c:pt idx="6">
                  <c:v>4.2908694030411914</c:v>
                </c:pt>
                <c:pt idx="7">
                  <c:v>3.5353164256345346</c:v>
                </c:pt>
                <c:pt idx="8">
                  <c:v>2.2583328334038191</c:v>
                </c:pt>
                <c:pt idx="9">
                  <c:v>0.66929406482028231</c:v>
                </c:pt>
                <c:pt idx="10">
                  <c:v>0.83791822409171068</c:v>
                </c:pt>
                <c:pt idx="11">
                  <c:v>8.2338804132243829E-2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966592"/>
        <c:axId val="145968128"/>
      </c:barChart>
      <c:catAx>
        <c:axId val="1459665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45968128"/>
        <c:crosses val="autoZero"/>
        <c:auto val="1"/>
        <c:lblAlgn val="r"/>
        <c:lblOffset val="100"/>
        <c:noMultiLvlLbl val="0"/>
      </c:catAx>
      <c:valAx>
        <c:axId val="145968128"/>
        <c:scaling>
          <c:orientation val="minMax"/>
        </c:scaling>
        <c:delete val="1"/>
        <c:axPos val="b"/>
        <c:numFmt formatCode="#'##0.0" sourceLinked="1"/>
        <c:majorTickMark val="out"/>
        <c:minorTickMark val="none"/>
        <c:tickLblPos val="nextTo"/>
        <c:crossAx val="145966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044312802021257"/>
          <c:y val="6.4477565304336987E-2"/>
          <c:w val="0.24257867883337011"/>
          <c:h val="9.326709161354830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6056977252843392"/>
          <c:y val="2.8205128205128206E-2"/>
          <c:w val="0.54479209196072709"/>
          <c:h val="0.957559862709469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Sheet14!$H$18</c:f>
              <c:strCache>
                <c:ptCount val="1"/>
                <c:pt idx="0">
                  <c:v>БДС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Sheet14!$G$19:$G$30</c:f>
              <c:strCache>
                <c:ptCount val="12"/>
                <c:pt idx="0">
                  <c:v>Търговия, ремонт, стоки за домакинството</c:v>
                </c:pt>
                <c:pt idx="1">
                  <c:v>Преработваща промишленост </c:v>
                </c:pt>
                <c:pt idx="2">
                  <c:v>Строителство </c:v>
                </c:pt>
                <c:pt idx="3">
                  <c:v>Хотели и ресторанти </c:v>
                </c:pt>
                <c:pt idx="4">
                  <c:v>Н/Д имущество, наемодателна дейност и бизнесуслуги </c:v>
                </c:pt>
                <c:pt idx="5">
                  <c:v>Селско, ловно, горско и рибно стопанство </c:v>
                </c:pt>
                <c:pt idx="6">
                  <c:v>Транспорт, складиране и съобщения </c:v>
                </c:pt>
                <c:pt idx="7">
                  <c:v>Други  дейности, обслужващи обществото и личността  </c:v>
                </c:pt>
                <c:pt idx="8">
                  <c:v>Снабдяване с  ел. и топлинна енергия, горива и вода </c:v>
                </c:pt>
                <c:pt idx="9">
                  <c:v>Добивна промишленост </c:v>
                </c:pt>
                <c:pt idx="10">
                  <c:v>Здравеопазване и социални дейности </c:v>
                </c:pt>
                <c:pt idx="11">
                  <c:v>Образование </c:v>
                </c:pt>
              </c:strCache>
            </c:strRef>
          </c:cat>
          <c:val>
            <c:numRef>
              <c:f>Sheet14!$H$19:$H$30</c:f>
              <c:numCache>
                <c:formatCode>0.0</c:formatCode>
                <c:ptCount val="12"/>
                <c:pt idx="0">
                  <c:v>15.173957684331189</c:v>
                </c:pt>
                <c:pt idx="1">
                  <c:v>14.310341364193192</c:v>
                </c:pt>
                <c:pt idx="2">
                  <c:v>19.10880199995529</c:v>
                </c:pt>
                <c:pt idx="3">
                  <c:v>3.9140195479040938</c:v>
                </c:pt>
                <c:pt idx="4">
                  <c:v>17.6693496678567</c:v>
                </c:pt>
                <c:pt idx="5">
                  <c:v>3.126874107596739</c:v>
                </c:pt>
                <c:pt idx="6">
                  <c:v>8.4690628676328839</c:v>
                </c:pt>
                <c:pt idx="7">
                  <c:v>3.3201208241521298</c:v>
                </c:pt>
                <c:pt idx="8">
                  <c:v>6.2299507949051165</c:v>
                </c:pt>
                <c:pt idx="9">
                  <c:v>4.8583834796331988</c:v>
                </c:pt>
                <c:pt idx="10">
                  <c:v>2.2075306766405234</c:v>
                </c:pt>
                <c:pt idx="11">
                  <c:v>1.6116069851989441</c:v>
                </c:pt>
              </c:numCache>
            </c:numRef>
          </c:val>
        </c:ser>
        <c:ser>
          <c:idx val="1"/>
          <c:order val="1"/>
          <c:tx>
            <c:strRef>
              <c:f>Sheet14!$I$18</c:f>
              <c:strCache>
                <c:ptCount val="1"/>
                <c:pt idx="0">
                  <c:v>БКр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Sheet14!$G$19:$G$30</c:f>
              <c:strCache>
                <c:ptCount val="12"/>
                <c:pt idx="0">
                  <c:v>Търговия, ремонт, стоки за домакинството</c:v>
                </c:pt>
                <c:pt idx="1">
                  <c:v>Преработваща промишленост </c:v>
                </c:pt>
                <c:pt idx="2">
                  <c:v>Строителство </c:v>
                </c:pt>
                <c:pt idx="3">
                  <c:v>Хотели и ресторанти </c:v>
                </c:pt>
                <c:pt idx="4">
                  <c:v>Н/Д имущество, наемодателна дейност и бизнесуслуги </c:v>
                </c:pt>
                <c:pt idx="5">
                  <c:v>Селско, ловно, горско и рибно стопанство </c:v>
                </c:pt>
                <c:pt idx="6">
                  <c:v>Транспорт, складиране и съобщения </c:v>
                </c:pt>
                <c:pt idx="7">
                  <c:v>Други  дейности, обслужващи обществото и личността  </c:v>
                </c:pt>
                <c:pt idx="8">
                  <c:v>Снабдяване с  ел. и топлинна енергия, горива и вода </c:v>
                </c:pt>
                <c:pt idx="9">
                  <c:v>Добивна промишленост </c:v>
                </c:pt>
                <c:pt idx="10">
                  <c:v>Здравеопазване и социални дейности </c:v>
                </c:pt>
                <c:pt idx="11">
                  <c:v>Образование </c:v>
                </c:pt>
              </c:strCache>
            </c:strRef>
          </c:cat>
          <c:val>
            <c:numRef>
              <c:f>Sheet14!$I$19:$I$30</c:f>
              <c:numCache>
                <c:formatCode>0.0</c:formatCode>
                <c:ptCount val="12"/>
                <c:pt idx="0">
                  <c:v>30.195567924830343</c:v>
                </c:pt>
                <c:pt idx="1">
                  <c:v>16.307644080244209</c:v>
                </c:pt>
                <c:pt idx="2">
                  <c:v>18.247759052263493</c:v>
                </c:pt>
                <c:pt idx="3">
                  <c:v>5.5374677188764858</c:v>
                </c:pt>
                <c:pt idx="4">
                  <c:v>15.195155975350698</c:v>
                </c:pt>
                <c:pt idx="5">
                  <c:v>3.2665557483555698</c:v>
                </c:pt>
                <c:pt idx="6">
                  <c:v>4.5857338919138551</c:v>
                </c:pt>
                <c:pt idx="7">
                  <c:v>3.6001617306347455</c:v>
                </c:pt>
                <c:pt idx="8">
                  <c:v>1.7116840254554495</c:v>
                </c:pt>
                <c:pt idx="9">
                  <c:v>0.45543651660114631</c:v>
                </c:pt>
                <c:pt idx="10">
                  <c:v>0.84602101182519518</c:v>
                </c:pt>
                <c:pt idx="11">
                  <c:v>5.0812323648813537E-2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744320"/>
        <c:axId val="165167488"/>
      </c:barChart>
      <c:catAx>
        <c:axId val="907443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rot="0"/>
          <a:lstStyle/>
          <a:p>
            <a:pPr>
              <a:defRPr sz="1200"/>
            </a:pPr>
            <a:endParaRPr lang="en-US"/>
          </a:p>
        </c:txPr>
        <c:crossAx val="165167488"/>
        <c:crosses val="autoZero"/>
        <c:auto val="0"/>
        <c:lblAlgn val="r"/>
        <c:lblOffset val="100"/>
        <c:noMultiLvlLbl val="0"/>
      </c:catAx>
      <c:valAx>
        <c:axId val="16516748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9074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74149411879084"/>
          <c:y val="6.2493640218049692E-2"/>
          <c:w val="9.9900481189851287E-2"/>
          <c:h val="0.121166565717746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846DF-BFCA-433F-8EF8-C816D45847F5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512C7-9E03-40AD-BA44-3A18C672F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99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5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92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Данъчни ваканции</a:t>
            </a:r>
            <a:endParaRPr lang="en-US" dirty="0" smtClean="0"/>
          </a:p>
          <a:p>
            <a:r>
              <a:rPr lang="en-US" dirty="0" err="1" smtClean="0"/>
              <a:t>Мандатно</a:t>
            </a:r>
            <a:r>
              <a:rPr lang="en-US" dirty="0" smtClean="0"/>
              <a:t> </a:t>
            </a:r>
            <a:r>
              <a:rPr lang="en-US" dirty="0" err="1" smtClean="0"/>
              <a:t>мислене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6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5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5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5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50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01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През този период кредитният портфейл на банките в България нараства почти трикратно. Само кредитите за предприятия - нарастват от 11.1 до 30.3 млрд. лв.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69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512C7-9E03-40AD-BA44-3A18C672F9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685800"/>
            <a:ext cx="8839200" cy="1447800"/>
          </a:xfrm>
        </p:spPr>
        <p:txBody>
          <a:bodyPr>
            <a:noAutofit/>
          </a:bodyPr>
          <a:lstStyle/>
          <a:p>
            <a:r>
              <a:rPr lang="ru-RU" sz="3600" dirty="0"/>
              <a:t>Развитие на банковата дейност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като </a:t>
            </a:r>
            <a:r>
              <a:rPr lang="ru-RU" sz="3600" dirty="0"/>
              <a:t>фактор за икономически растеж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724400"/>
            <a:ext cx="6560234" cy="1752600"/>
          </a:xfrm>
        </p:spPr>
        <p:txBody>
          <a:bodyPr>
            <a:normAutofit/>
          </a:bodyPr>
          <a:lstStyle/>
          <a:p>
            <a:r>
              <a:rPr lang="ru-RU" sz="1400" dirty="0"/>
              <a:t>гл. ас. д-р Григор Сарийски</a:t>
            </a:r>
          </a:p>
          <a:p>
            <a:r>
              <a:rPr lang="ru-RU" sz="1400" dirty="0"/>
              <a:t>проф. д.ик.н. Росица Рангелова</a:t>
            </a:r>
          </a:p>
          <a:p>
            <a:r>
              <a:rPr lang="ru-RU" sz="1400" dirty="0"/>
              <a:t>Институт за икономически изследвания при БАН</a:t>
            </a:r>
          </a:p>
          <a:p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София, 19 октомври 2012 г.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575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 smtClean="0"/>
              <a:t>Отраслова структура на новоотпуснатите фирмени кредити през </a:t>
            </a:r>
            <a:r>
              <a:rPr lang="en-US" sz="3200" dirty="0" smtClean="0"/>
              <a:t>2006 г.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756390"/>
              </p:ext>
            </p:extLst>
          </p:nvPr>
        </p:nvGraphicFramePr>
        <p:xfrm>
          <a:off x="457200" y="2057400"/>
          <a:ext cx="8120062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87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Отраслова структура на </a:t>
            </a:r>
            <a:r>
              <a:rPr lang="sv-SE" sz="3200" dirty="0" smtClean="0"/>
              <a:t>прираста </a:t>
            </a:r>
            <a:br>
              <a:rPr lang="sv-SE" sz="3200" dirty="0" smtClean="0"/>
            </a:br>
            <a:r>
              <a:rPr lang="sv-SE" sz="3200" dirty="0" smtClean="0"/>
              <a:t>на фирмените кредити, </a:t>
            </a:r>
            <a:r>
              <a:rPr lang="en-US" sz="3200" dirty="0" smtClean="0"/>
              <a:t>2005-2008 </a:t>
            </a:r>
            <a:r>
              <a:rPr lang="en-US" sz="3200" dirty="0"/>
              <a:t>г.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054957"/>
              </p:ext>
            </p:extLst>
          </p:nvPr>
        </p:nvGraphicFramePr>
        <p:xfrm>
          <a:off x="457200" y="1676400"/>
          <a:ext cx="8271014" cy="4769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6324600"/>
            <a:ext cx="7086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През този период кредитите за предприятия нарастват от 11.1 до 30.3 млрд. лв.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23573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76600"/>
            <a:ext cx="8153400" cy="2362200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>
                <a:latin typeface="Calibri" pitchFamily="34" charset="0"/>
                <a:cs typeface="Calibri" pitchFamily="34" charset="0"/>
              </a:rPr>
              <a:t>По какъв начин </a:t>
            </a:r>
          </a:p>
          <a:p>
            <a:pPr marL="0" indent="0">
              <a:buNone/>
            </a:pPr>
            <a:r>
              <a:rPr lang="sv-SE" dirty="0" smtClean="0">
                <a:latin typeface="Calibri" pitchFamily="34" charset="0"/>
                <a:cs typeface="Calibri" pitchFamily="34" charset="0"/>
              </a:rPr>
              <a:t>тази структура на кредитирането </a:t>
            </a:r>
          </a:p>
          <a:p>
            <a:pPr marL="0" indent="0">
              <a:buNone/>
            </a:pPr>
            <a:r>
              <a:rPr lang="sv-SE" dirty="0" smtClean="0">
                <a:latin typeface="Calibri" pitchFamily="34" charset="0"/>
                <a:cs typeface="Calibri" pitchFamily="34" charset="0"/>
              </a:rPr>
              <a:t>стимулира икономическия растеж ?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23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4000" dirty="0" smtClean="0"/>
              <a:t>Структура на </a:t>
            </a:r>
            <a:r>
              <a:rPr lang="sv-SE" sz="4000" dirty="0"/>
              <a:t>БДС </a:t>
            </a: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и </a:t>
            </a:r>
            <a:r>
              <a:rPr lang="sv-SE" sz="4000" dirty="0"/>
              <a:t>банковите кредити </a:t>
            </a:r>
            <a:r>
              <a:rPr lang="en-US" sz="4000" dirty="0" smtClean="0"/>
              <a:t>/2008</a:t>
            </a:r>
            <a:r>
              <a:rPr lang="en-US" sz="4000" dirty="0"/>
              <a:t>/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353545"/>
              </p:ext>
            </p:extLst>
          </p:nvPr>
        </p:nvGraphicFramePr>
        <p:xfrm>
          <a:off x="533400" y="1752600"/>
          <a:ext cx="8153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7929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3536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sv-SE" sz="3600" dirty="0" smtClean="0"/>
              <a:t>Структура на прирастите </a:t>
            </a:r>
            <a:br>
              <a:rPr lang="sv-SE" sz="3600" dirty="0" smtClean="0"/>
            </a:br>
            <a:r>
              <a:rPr lang="sv-SE" sz="3600" dirty="0" smtClean="0"/>
              <a:t>на БДС и банковите кредити </a:t>
            </a:r>
            <a:r>
              <a:rPr lang="en-US" sz="3600" dirty="0" smtClean="0"/>
              <a:t>/2005-2008/</a:t>
            </a:r>
            <a:endParaRPr lang="en-US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028398"/>
              </p:ext>
            </p:extLst>
          </p:nvPr>
        </p:nvGraphicFramePr>
        <p:xfrm>
          <a:off x="457200" y="16002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9168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Кофициенти на еластичност</a:t>
            </a:r>
            <a:r>
              <a:rPr lang="en-US" dirty="0" smtClean="0"/>
              <a:t>*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61137"/>
              </p:ext>
            </p:extLst>
          </p:nvPr>
        </p:nvGraphicFramePr>
        <p:xfrm>
          <a:off x="457200" y="1752600"/>
          <a:ext cx="8153399" cy="426719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5384321"/>
                <a:gridCol w="923026"/>
                <a:gridCol w="923026"/>
                <a:gridCol w="923026"/>
              </a:tblGrid>
              <a:tr h="32824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Търговия, ремонт, стоки за домакинството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Преработваща промишленост 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Строителство 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Хотели и ресторанти 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-1.8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Н/Д имущество, наемодателна дейност и бизнесуслуги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Селско, ловно, горско и рибно стопанство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-0.4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Транспорт, складиране и съобщения 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Други  дейности, обслужващи обществото и личността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Снабдяване с  ел. и топлинна енергия, горива и вода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Добивна промишленост 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-4.7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Здравеопазване и социални дейности 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8246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Образование 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6239808"/>
            <a:ext cx="495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smtClean="0"/>
              <a:t>*</a:t>
            </a:r>
            <a:r>
              <a:rPr lang="ru-RU" sz="1600" i="1" dirty="0" smtClean="0"/>
              <a:t>Прираст </a:t>
            </a:r>
            <a:r>
              <a:rPr lang="ru-RU" sz="1600" i="1" dirty="0"/>
              <a:t>на БДС/прираст на брутните кредити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1147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Обобщения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54563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sv-SE" sz="2400" dirty="0" smtClean="0">
                <a:latin typeface="Arial Narrow" pitchFamily="34" charset="0"/>
              </a:rPr>
              <a:t>Търговските банки насочват финансирането към сегменти, в които то ще донесе най-бърза и висока възвръщаемост. Най-често тези сегменти нямат отношение към високотехнологични производства или към останалите предпоставки за дългосрочен растеж (образование, здравеопазване)</a:t>
            </a:r>
            <a:r>
              <a:rPr lang="en-US" sz="2400" dirty="0" smtClean="0">
                <a:latin typeface="Arial Narrow" pitchFamily="34" charset="0"/>
              </a:rPr>
              <a:t>.</a:t>
            </a:r>
            <a:endParaRPr lang="sv-SE" sz="2400" dirty="0" smtClean="0">
              <a:latin typeface="Arial Narrow" pitchFamily="34" charset="0"/>
            </a:endParaRPr>
          </a:p>
          <a:p>
            <a:pPr>
              <a:spcAft>
                <a:spcPts val="1200"/>
              </a:spcAft>
            </a:pPr>
            <a:r>
              <a:rPr lang="sv-SE" sz="2400" dirty="0" smtClean="0">
                <a:latin typeface="Arial Narrow" pitchFamily="34" charset="0"/>
              </a:rPr>
              <a:t>Банките са поле за конфликт на интереси: </a:t>
            </a:r>
            <a:r>
              <a:rPr lang="sv-SE" sz="2400" dirty="0">
                <a:latin typeface="Arial Narrow" pitchFamily="34" charset="0"/>
              </a:rPr>
              <a:t>от една </a:t>
            </a:r>
            <a:r>
              <a:rPr lang="sv-SE" sz="2400" dirty="0" smtClean="0">
                <a:latin typeface="Arial Narrow" pitchFamily="34" charset="0"/>
              </a:rPr>
              <a:t>страна максимална печалба и </a:t>
            </a:r>
            <a:r>
              <a:rPr lang="sv-SE" sz="2400" dirty="0">
                <a:latin typeface="Arial Narrow" pitchFamily="34" charset="0"/>
              </a:rPr>
              <a:t>от </a:t>
            </a:r>
            <a:r>
              <a:rPr lang="sv-SE" sz="2400" dirty="0" smtClean="0">
                <a:latin typeface="Arial Narrow" pitchFamily="34" charset="0"/>
              </a:rPr>
              <a:t>друга - стабилно парично обращение. Растежът не е приоритет на нито една от страните.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latin typeface="Arial Narrow" pitchFamily="34" charset="0"/>
              </a:rPr>
              <a:t>Растежът на финансовата система е </a:t>
            </a:r>
            <a:r>
              <a:rPr lang="ru-RU" sz="2400" dirty="0" smtClean="0">
                <a:latin typeface="Arial Narrow" pitchFamily="34" charset="0"/>
              </a:rPr>
              <a:t>самоцелен.</a:t>
            </a:r>
          </a:p>
          <a:p>
            <a:pPr>
              <a:spcAft>
                <a:spcPts val="1200"/>
              </a:spcAft>
            </a:pPr>
            <a:r>
              <a:rPr lang="ru-RU" sz="2400" dirty="0" smtClean="0">
                <a:latin typeface="Arial Narrow" pitchFamily="34" charset="0"/>
              </a:rPr>
              <a:t>Печалбата на финансовата система на практика изпомпва доход от реалната икономика.</a:t>
            </a:r>
          </a:p>
          <a:p>
            <a:pPr>
              <a:spcAft>
                <a:spcPts val="1200"/>
              </a:spcAft>
            </a:pPr>
            <a:r>
              <a:rPr lang="sv-SE" sz="2400" dirty="0" smtClean="0">
                <a:latin typeface="Arial Narrow" pitchFamily="34" charset="0"/>
              </a:rPr>
              <a:t>Регулаторната рамка на банковата дейност постоянно се усложнява. Единственият начин да се повиши нейната ефективност е чрез регулиране на основния резултат от банковата дейност – </a:t>
            </a:r>
            <a:r>
              <a:rPr lang="sv-SE" sz="2400" dirty="0" smtClean="0">
                <a:latin typeface="Arial Narrow" pitchFamily="34" charset="0"/>
              </a:rPr>
              <a:t>печалбата (</a:t>
            </a:r>
            <a:r>
              <a:rPr lang="sv-SE" sz="2400" i="1" dirty="0" smtClean="0">
                <a:latin typeface="Arial Narrow" pitchFamily="34" charset="0"/>
              </a:rPr>
              <a:t>данъчни облекчения за кредитиране на определени отрасли, мерки против мандатното мислене</a:t>
            </a:r>
            <a:r>
              <a:rPr lang="sv-SE" sz="2400" dirty="0" smtClean="0">
                <a:latin typeface="Arial Narrow" pitchFamily="34" charset="0"/>
              </a:rPr>
              <a:t>).  </a:t>
            </a:r>
            <a:endParaRPr lang="sv-SE" sz="24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0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Изходни тези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600200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/>
              <a:t>“</a:t>
            </a:r>
            <a:r>
              <a:rPr lang="en-US" sz="2000" i="1" dirty="0" err="1" smtClean="0"/>
              <a:t>Развитието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на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финансовото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посредничество</a:t>
            </a:r>
            <a:r>
              <a:rPr lang="en-US" sz="2000" i="1" dirty="0" smtClean="0"/>
              <a:t> (</a:t>
            </a:r>
            <a:r>
              <a:rPr lang="en-US" sz="2000" i="1" dirty="0" err="1" smtClean="0"/>
              <a:t>вероятно</a:t>
            </a:r>
            <a:r>
              <a:rPr lang="en-US" sz="2000" i="1" dirty="0" smtClean="0"/>
              <a:t>) е </a:t>
            </a:r>
            <a:r>
              <a:rPr lang="en-US" sz="2000" i="1" dirty="0" err="1" smtClean="0"/>
              <a:t>фактор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за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икономически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растеж</a:t>
            </a:r>
            <a:r>
              <a:rPr lang="en-US" sz="2000" i="1" dirty="0" smtClean="0"/>
              <a:t>”</a:t>
            </a:r>
            <a:endParaRPr lang="en-US" sz="2000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419606"/>
              </p:ext>
            </p:extLst>
          </p:nvPr>
        </p:nvGraphicFramePr>
        <p:xfrm>
          <a:off x="609600" y="2590800"/>
          <a:ext cx="7924800" cy="389179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47800"/>
                <a:gridCol w="1676400"/>
                <a:gridCol w="1676400"/>
                <a:gridCol w="3124200"/>
              </a:tblGrid>
              <a:tr h="436368"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Изследване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Оценка на развитието</a:t>
                      </a:r>
                      <a:r>
                        <a:rPr lang="sv-SE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 на </a:t>
                      </a:r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ФП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Изследвана съвкупност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Теза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Odedokun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(1996)</a:t>
                      </a:r>
                    </a:p>
                    <a:p>
                      <a:pPr algn="l"/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Корпоративни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кредити/БВП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 Narrow" pitchFamily="34" charset="0"/>
                        </a:rPr>
                        <a:t>1960-1980;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Arial Narrow" pitchFamily="34" charset="0"/>
                        </a:rPr>
                        <a:t>71 развиващи се страни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В 85% от случаите развитието на ФП </a:t>
                      </a:r>
                    </a:p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е фактор на растежа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Neusser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and</a:t>
                      </a:r>
                    </a:p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Kugler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(1998)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Дял на финансовите услуги от 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1970-1991;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13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от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ОИСР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Съществува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значима позитивна корелация, но казуалността силно се различава при отделните страни.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Levine (1998) 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Кредитиране на частния сектор/БВП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;</a:t>
                      </a:r>
                      <a:r>
                        <a:rPr lang="en-US" sz="12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защита на кредиторите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1976-1993;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43 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страни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Защитата на правата на кредиторите е не по-малко значима като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фактор за развитие отколкото обемите на кредитиране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Luintel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and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Khan (1999)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Банкови депозити/БВП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1960-1999;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10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Взаимовръзката между развитието на ФП </a:t>
                      </a:r>
                    </a:p>
                    <a:p>
                      <a:pPr algn="l"/>
                      <a:r>
                        <a:rPr lang="bg-BG" sz="1200" dirty="0" smtClean="0">
                          <a:latin typeface="Arial Narrow" pitchFamily="34" charset="0"/>
                        </a:rPr>
                        <a:t>и</a:t>
                      </a:r>
                      <a:r>
                        <a:rPr lang="sv-SE" sz="1200" dirty="0" smtClean="0">
                          <a:latin typeface="Arial Narrow" pitchFamily="34" charset="0"/>
                        </a:rPr>
                        <a:t> икономическия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sv-SE" sz="1200" dirty="0" smtClean="0">
                          <a:latin typeface="Arial Narrow" pitchFamily="34" charset="0"/>
                        </a:rPr>
                        <a:t>растеж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е двустранна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Ram (1999)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latin typeface="Arial Narrow" pitchFamily="34" charset="0"/>
                        </a:rPr>
                        <a:t>Б</a:t>
                      </a:r>
                      <a:r>
                        <a:rPr lang="sv-SE" sz="1200" dirty="0" smtClean="0">
                          <a:latin typeface="Arial Narrow" pitchFamily="34" charset="0"/>
                        </a:rPr>
                        <a:t>анкови пасиви/БВП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1960-1989;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95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Няма доказателства за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съществуване на </a:t>
                      </a:r>
                      <a:r>
                        <a:rPr lang="sv-SE" sz="1200" dirty="0" smtClean="0">
                          <a:latin typeface="Arial Narrow" pitchFamily="34" charset="0"/>
                        </a:rPr>
                        <a:t>взаимовръзка между развитието на ФП </a:t>
                      </a:r>
                    </a:p>
                    <a:p>
                      <a:pPr algn="l"/>
                      <a:r>
                        <a:rPr lang="bg-BG" sz="1200" dirty="0" smtClean="0">
                          <a:latin typeface="Arial Narrow" pitchFamily="34" charset="0"/>
                        </a:rPr>
                        <a:t>и</a:t>
                      </a:r>
                      <a:r>
                        <a:rPr lang="sv-SE" sz="1200" dirty="0" smtClean="0">
                          <a:latin typeface="Arial Narrow" pitchFamily="34" charset="0"/>
                        </a:rPr>
                        <a:t> икономическия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sv-SE" sz="1200" dirty="0" smtClean="0">
                          <a:latin typeface="Arial Narrow" pitchFamily="34" charset="0"/>
                        </a:rPr>
                        <a:t>растеж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1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Изходни тези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752419"/>
              </p:ext>
            </p:extLst>
          </p:nvPr>
        </p:nvGraphicFramePr>
        <p:xfrm>
          <a:off x="609600" y="1752600"/>
          <a:ext cx="7924800" cy="456651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47800"/>
                <a:gridCol w="1676400"/>
                <a:gridCol w="1676400"/>
                <a:gridCol w="3124200"/>
              </a:tblGrid>
              <a:tr h="436368"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Изследване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Оценка на развитието</a:t>
                      </a:r>
                      <a:r>
                        <a:rPr lang="sv-SE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 на </a:t>
                      </a:r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ФП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Изследвана съвкупност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Теза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Beck et al. (2000)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Банкови пасиви/БВП, кредити за частния сектор/БВП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1960-1995;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63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latin typeface="Arial Narrow" pitchFamily="34" charset="0"/>
                        </a:rPr>
                        <a:t>Развитието на ФП въздейства върху растежа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 посредством ОФП, а не чрез натрупване на спестявания и физически капитал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Deidda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and</a:t>
                      </a:r>
                    </a:p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Fattouh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(2002)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Ликвидни пасиви/БВП, </a:t>
                      </a:r>
                      <a:r>
                        <a:rPr lang="sv-SE" sz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стабилност, държавни разходи/БВП</a:t>
                      </a:r>
                      <a:endParaRPr lang="en-US" sz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1960-1989;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119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latin typeface="Arial Narrow" pitchFamily="34" charset="0"/>
                        </a:rPr>
                        <a:t>Само в страните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 с високи доходи съществува значима взаимовръзка между ФП и растежа. 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Koivu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(2002)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Лихвен марж, кредити за частния сектор/БВП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1993-2000; 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25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държави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в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преход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baseline="0" dirty="0" smtClean="0">
                          <a:latin typeface="Arial Narrow" pitchFamily="34" charset="0"/>
                        </a:rPr>
                        <a:t>Причинността е по-скоро обратна - растежът стимулира кредитирането на частния сектор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; </a:t>
                      </a:r>
                      <a:r>
                        <a:rPr lang="en-US" sz="1100" baseline="0" dirty="0" err="1" smtClean="0">
                          <a:latin typeface="Arial Narrow" pitchFamily="34" charset="0"/>
                        </a:rPr>
                        <a:t>лихвения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марж е обратен стимул за растеж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Calderon and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Liu (2003)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latin typeface="Arial Narrow" pitchFamily="34" charset="0"/>
                        </a:rPr>
                        <a:t>М2/БВП, кредити за частния сектор/БВП</a:t>
                      </a:r>
                      <a:r>
                        <a:rPr lang="sv-SE" sz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, държавни разходи/БВП</a:t>
                      </a:r>
                      <a:endParaRPr lang="en-US" sz="12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1960-1994;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109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latin typeface="Arial Narrow" pitchFamily="34" charset="0"/>
                        </a:rPr>
                        <a:t>Разпространението на банкови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 услуги има по-голямо значение за растежа при развиващите се страни</a:t>
                      </a:r>
                      <a:r>
                        <a:rPr lang="en-US" sz="1100" baseline="0" dirty="0" smtClean="0">
                          <a:latin typeface="Arial Narrow" pitchFamily="34" charset="0"/>
                        </a:rPr>
                        <a:t>; 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проявава се чрез ръст на произв. </a:t>
                      </a:r>
                      <a:r>
                        <a:rPr lang="bg-BG" sz="1100" baseline="0" dirty="0" smtClean="0">
                          <a:latin typeface="Arial Narrow" pitchFamily="34" charset="0"/>
                        </a:rPr>
                        <a:t>н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а труда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Dawson (2003)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М3/БВП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 Narrow" pitchFamily="34" charset="0"/>
                        </a:rPr>
                        <a:t>1994-1999;</a:t>
                      </a:r>
                    </a:p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13 икономики в преход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По-слабото развитие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на ФП в страните от ЦИЕ не е пречка за растежа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Favara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(2003)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Ликвидни пасиви/БВП, кредити за частния сектор/БВП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1960-1998;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85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Взаимовръзката е слаба и нелинейна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4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Изходни тези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49363"/>
              </p:ext>
            </p:extLst>
          </p:nvPr>
        </p:nvGraphicFramePr>
        <p:xfrm>
          <a:off x="609600" y="1752600"/>
          <a:ext cx="7924800" cy="456651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47800"/>
                <a:gridCol w="1676400"/>
                <a:gridCol w="1676400"/>
                <a:gridCol w="3124200"/>
              </a:tblGrid>
              <a:tr h="436368"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Изследване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Оценка на развитието</a:t>
                      </a:r>
                      <a:r>
                        <a:rPr lang="sv-SE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 на </a:t>
                      </a:r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ФП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Изследвана съвкупност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Теза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Christopoulos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and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Tsionas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(2004)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latin typeface="Arial Narrow" pitchFamily="34" charset="0"/>
                        </a:rPr>
                        <a:t>Банкови депозити/БВП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1970-2000;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10 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развиващи се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 smtClean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latin typeface="Arial Narrow" pitchFamily="34" charset="0"/>
                        </a:rPr>
                        <a:t>Проявява се зависимост в дългосрочен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 план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Rioja and</a:t>
                      </a:r>
                    </a:p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Valev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(2004)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Ликвидни пасиви/БВП</a:t>
                      </a:r>
                      <a:r>
                        <a:rPr lang="en-US" sz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; </a:t>
                      </a:r>
                      <a:r>
                        <a:rPr lang="sv-SE" sz="1200" dirty="0" smtClean="0">
                          <a:latin typeface="Arial Narrow" pitchFamily="34" charset="0"/>
                        </a:rPr>
                        <a:t>кредити за частния сектор/БВП</a:t>
                      </a:r>
                      <a:endParaRPr lang="en-US" sz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1960-1995;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74 </a:t>
                      </a:r>
                      <a:r>
                        <a:rPr lang="ru-RU" sz="1200" dirty="0" smtClean="0"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 smtClean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err="1" smtClean="0">
                          <a:latin typeface="Arial Narrow" pitchFamily="34" charset="0"/>
                        </a:rPr>
                        <a:t>Под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определен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праг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на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развитие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ФП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няма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ефект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върху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Arial Narrow" pitchFamily="34" charset="0"/>
                        </a:rPr>
                        <a:t>растежа</a:t>
                      </a:r>
                      <a:r>
                        <a:rPr lang="en-US" sz="1050" dirty="0" smtClean="0">
                          <a:latin typeface="Arial Narrow" pitchFamily="34" charset="0"/>
                        </a:rPr>
                        <a:t>; </a:t>
                      </a:r>
                      <a:r>
                        <a:rPr lang="sv-SE" sz="1050" dirty="0" smtClean="0">
                          <a:latin typeface="Arial Narrow" pitchFamily="34" charset="0"/>
                        </a:rPr>
                        <a:t>Над</a:t>
                      </a:r>
                      <a:r>
                        <a:rPr lang="sv-SE" sz="1050" baseline="0" dirty="0" smtClean="0">
                          <a:latin typeface="Arial Narrow" pitchFamily="34" charset="0"/>
                        </a:rPr>
                        <a:t> този праг до едно по-високо ниво има позитивна зависимост, а над това ниво - отрицателна</a:t>
                      </a:r>
                      <a:endParaRPr lang="en-US" sz="105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Aghion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et al.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(2005)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latin typeface="Arial Narrow" pitchFamily="34" charset="0"/>
                        </a:rPr>
                        <a:t>кредити за частния сектор/БВП</a:t>
                      </a:r>
                      <a:r>
                        <a:rPr lang="sv-SE" sz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, държавни разходи/БВП, </a:t>
                      </a:r>
                      <a:r>
                        <a:rPr lang="sv-SE" sz="1200" i="1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други</a:t>
                      </a:r>
                      <a:endParaRPr lang="en-US" sz="1200" i="1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1960-1995;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71 countries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latin typeface="Arial Narrow" pitchFamily="34" charset="0"/>
                        </a:rPr>
                        <a:t>Страните в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 които ФП е достигнало определено равнище конвергират към определен темп на растеж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 Narrow" pitchFamily="34" charset="0"/>
                        </a:rPr>
                        <a:t>Fink et al. (2005)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Финансови активи - общо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1990-2001;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22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развити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и 11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икономики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в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преход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latin typeface="Arial Narrow" pitchFamily="34" charset="0"/>
                        </a:rPr>
                        <a:t>Взаимовръзката</a:t>
                      </a:r>
                      <a:r>
                        <a:rPr lang="sv-SE" sz="1100" baseline="0" dirty="0" smtClean="0">
                          <a:latin typeface="Arial Narrow" pitchFamily="34" charset="0"/>
                        </a:rPr>
                        <a:t> е отчетлива при всички икономики в преход и се проявява посредством ръста на производителността на труда</a:t>
                      </a:r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Loayza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and </a:t>
                      </a:r>
                      <a:r>
                        <a:rPr lang="en-US" sz="1200" dirty="0" err="1" smtClean="0">
                          <a:latin typeface="Arial Narrow" pitchFamily="34" charset="0"/>
                        </a:rPr>
                        <a:t>Ranciere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(2005)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1960-2000;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82 countries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В дългосрочен план се отчита позитивно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влияние на ФП върху растежа</a:t>
                      </a:r>
                      <a:r>
                        <a:rPr lang="en-US" sz="1200" baseline="0" dirty="0" smtClean="0">
                          <a:latin typeface="Arial Narrow" pitchFamily="34" charset="0"/>
                        </a:rPr>
                        <a:t>; 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Общият ефект се понижава от периодичните банкови кризи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Arial Narrow" pitchFamily="34" charset="0"/>
                        </a:rPr>
                        <a:t>Mehl</a:t>
                      </a:r>
                      <a:r>
                        <a:rPr lang="en-US" sz="1200" dirty="0" smtClean="0">
                          <a:latin typeface="Arial Narrow" pitchFamily="34" charset="0"/>
                        </a:rPr>
                        <a:t> et al. (2005)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1993-2003;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9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икономики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в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преход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latin typeface="Arial Narrow" pitchFamily="34" charset="0"/>
                        </a:rPr>
                        <a:t>В страните от Югоизточна Европа не се наблюдава взаимовръзка</a:t>
                      </a:r>
                      <a:r>
                        <a:rPr lang="sv-SE" sz="1200" baseline="0" dirty="0" smtClean="0">
                          <a:latin typeface="Arial Narrow" pitchFamily="34" charset="0"/>
                        </a:rPr>
                        <a:t> между ФП и растежа</a:t>
                      </a:r>
                      <a:endParaRPr lang="en-US" sz="1200" dirty="0"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37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Изходни тези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840760"/>
              </p:ext>
            </p:extLst>
          </p:nvPr>
        </p:nvGraphicFramePr>
        <p:xfrm>
          <a:off x="609600" y="1752600"/>
          <a:ext cx="7924800" cy="456651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47800"/>
                <a:gridCol w="1676400"/>
                <a:gridCol w="1676400"/>
                <a:gridCol w="3124200"/>
              </a:tblGrid>
              <a:tr h="436368"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Изследване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Оценка на развитието</a:t>
                      </a:r>
                      <a:r>
                        <a:rPr lang="sv-SE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 на </a:t>
                      </a:r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ФП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Изследвана съвкупност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Теза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Shan (2005)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Общо кредити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1985-1998; 11 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Не може да се потвърди</a:t>
                      </a:r>
                      <a:r>
                        <a:rPr lang="sv-SE" sz="11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наличие на взаимовръзка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Burhop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(2006)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А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ктиви в банковата система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1860-1913;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Германия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5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Ефектът е отчетлив и позитивен само в ранните етапи на индустриализацията в Германия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Demetriades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and Law (2006)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Ликвидни пасиви/БВП, </a:t>
                      </a:r>
                      <a:r>
                        <a:rPr lang="sv-SE" sz="1200" i="0" dirty="0" smtClean="0">
                          <a:latin typeface="Arial Narrow" pitchFamily="34" charset="0"/>
                        </a:rPr>
                        <a:t>кредити/БВП, </a:t>
                      </a:r>
                      <a:r>
                        <a:rPr lang="sv-SE" sz="1200" i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корупция,</a:t>
                      </a:r>
                      <a:r>
                        <a:rPr lang="sv-SE" sz="1200" i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Arial Narrow" pitchFamily="34" charset="0"/>
                        </a:rPr>
                        <a:t> държавни поръчки</a:t>
                      </a:r>
                      <a:endParaRPr lang="en-US" sz="1200" i="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1978-2000;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72 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Институционалното развитие има много по-голям</a:t>
                      </a:r>
                      <a:r>
                        <a:rPr lang="sv-SE" sz="11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ефект от развитието на ФП, Ефектът от развитието на ФП е по-отчетлив в страните със средни доходи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Fink et al. (2006)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1996-2000;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9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икономики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в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преход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Потвърдено е наличието на взаимовръзка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Hasan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et al.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(2007)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1997-2003; ЕС25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Потвърдено е наличието на взаимовръзка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; 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Качествените показатели за развитие 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на ФП 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имат 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много по-голям ефект от обемните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Rousseau and</a:t>
                      </a:r>
                    </a:p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Wachtel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(2007)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1960-2003;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84 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Колкото по-нови данни се използват,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толкова повече ефектът се губи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06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Изходни тези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82565"/>
              </p:ext>
            </p:extLst>
          </p:nvPr>
        </p:nvGraphicFramePr>
        <p:xfrm>
          <a:off x="609600" y="1752600"/>
          <a:ext cx="7924800" cy="471475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47800"/>
                <a:gridCol w="1676400"/>
                <a:gridCol w="1676400"/>
                <a:gridCol w="3124200"/>
              </a:tblGrid>
              <a:tr h="436368"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Изследване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Оценка на развитието</a:t>
                      </a:r>
                      <a:r>
                        <a:rPr lang="sv-SE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 на </a:t>
                      </a:r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ФП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Изследвана съвкупност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Теза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Zang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and Kim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(2007)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1961-1995; 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74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Потвърдено е наличието на значима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sv-SE" sz="1200" b="1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обратна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взаимовръзка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Ahlin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and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Pang (2008)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1960-2000;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48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Развитието на ФП и ограничаването на корупционните</a:t>
                      </a:r>
                      <a:r>
                        <a:rPr lang="sv-SE" sz="11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практики са субститути, т.е. </a:t>
                      </a:r>
                      <a:r>
                        <a:rPr lang="bg-BG" sz="11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е</a:t>
                      </a:r>
                      <a:r>
                        <a:rPr lang="sv-SE" sz="11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фектът от развитието на ФП е по-голям в страни с висока корупция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Beck et al. (2008)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1994-2005;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45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Зависимостта е нелинейна, а в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ролята на фактор е само фирменото кредитиране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Coricelli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and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Roland (2008)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1963-2003;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115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Ефектът се проявяа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само по отношение на отделни отрасли – зависими от кредитирането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Masten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et al.</a:t>
                      </a: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(2008)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1996-2004; 31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(EU27,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Хърватска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Украйна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, РФ,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Исландия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Страните в преход получават по-значим ефект от развитието на ФП, отколкото развитите страни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  <a:tr h="674726"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Статев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(2009)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1991-2006;</a:t>
                      </a:r>
                    </a:p>
                    <a:p>
                      <a:pPr algn="l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България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Взаимовръзките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и причинностите варират във времето. След 1998 г. </a:t>
                      </a:r>
                      <a:r>
                        <a:rPr lang="bg-BG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и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кономическият растеж е фактор за развитие на ФП, докато обратната зависимост е слаба.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51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Обобщение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396271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Причинноста варира по сила и насоченост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По-малко от ½ от изследванията посочват ясна взаимовръзка между развитието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на финансовата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система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и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растежа.</a:t>
            </a:r>
          </a:p>
          <a:p>
            <a:pPr>
              <a:spcAft>
                <a:spcPts val="1200"/>
              </a:spcAf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Ефектът се проявява предимно при страни в преход, или в прериод на индустриализация.</a:t>
            </a:r>
          </a:p>
          <a:p>
            <a:pPr>
              <a:spcAft>
                <a:spcPts val="1200"/>
              </a:spcAf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Кризите компенсират позитивните ефекти.</a:t>
            </a:r>
          </a:p>
        </p:txBody>
      </p:sp>
    </p:spTree>
    <p:extLst>
      <p:ext uri="{BB962C8B-B14F-4D97-AF65-F5344CB8AC3E}">
        <p14:creationId xmlns:p14="http://schemas.microsoft.com/office/powerpoint/2010/main" val="352102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91736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Дял на фирмените кредити </a:t>
            </a:r>
            <a:br>
              <a:rPr lang="sv-SE" dirty="0" smtClean="0"/>
            </a:br>
            <a:r>
              <a:rPr lang="sv-SE" dirty="0" smtClean="0"/>
              <a:t>в общия обем, %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904273"/>
              </p:ext>
            </p:extLst>
          </p:nvPr>
        </p:nvGraphicFramePr>
        <p:xfrm>
          <a:off x="533400" y="1981200"/>
          <a:ext cx="8077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268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Темп на </a:t>
            </a:r>
            <a:r>
              <a:rPr lang="ru-RU" sz="3600" dirty="0" smtClean="0"/>
              <a:t>икономически </a:t>
            </a:r>
            <a:r>
              <a:rPr lang="ru-RU" sz="3600" dirty="0"/>
              <a:t>растеж и </a:t>
            </a:r>
            <a:r>
              <a:rPr lang="sv-SE" sz="3600" dirty="0" smtClean="0"/>
              <a:t>растеж </a:t>
            </a:r>
            <a:r>
              <a:rPr lang="ru-RU" sz="3600" dirty="0" smtClean="0"/>
              <a:t>на </a:t>
            </a:r>
            <a:r>
              <a:rPr lang="ru-RU" sz="3600" dirty="0"/>
              <a:t>кредитите  /2000-2011 г./</a:t>
            </a:r>
            <a:endParaRPr lang="en-US" sz="3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779951"/>
              </p:ext>
            </p:extLst>
          </p:nvPr>
        </p:nvGraphicFramePr>
        <p:xfrm>
          <a:off x="457200" y="1905000"/>
          <a:ext cx="8153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91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8D8D8D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8D8D8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834</TotalTime>
  <Words>1387</Words>
  <Application>Microsoft Office PowerPoint</Application>
  <PresentationFormat>On-screen Show (4:3)</PresentationFormat>
  <Paragraphs>282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Foundry</vt:lpstr>
      <vt:lpstr>Развитие на банковата дейност  като фактор за икономически растеж</vt:lpstr>
      <vt:lpstr>Изходни тези</vt:lpstr>
      <vt:lpstr>Изходни тези</vt:lpstr>
      <vt:lpstr>Изходни тези</vt:lpstr>
      <vt:lpstr>Изходни тези</vt:lpstr>
      <vt:lpstr>Изходни тези</vt:lpstr>
      <vt:lpstr>Обобщение</vt:lpstr>
      <vt:lpstr>Дял на фирмените кредити  в общия обем, %</vt:lpstr>
      <vt:lpstr>Темп на икономически растеж и растеж на кредитите  /2000-2011 г./</vt:lpstr>
      <vt:lpstr>Отраслова структура на новоотпуснатите фирмени кредити през 2006 г.</vt:lpstr>
      <vt:lpstr>Отраслова структура на прираста  на фирмените кредити, 2005-2008 г.</vt:lpstr>
      <vt:lpstr>PowerPoint Presentation</vt:lpstr>
      <vt:lpstr>Структура на БДС  и банковите кредити /2008/</vt:lpstr>
      <vt:lpstr>Структура на прирастите  на БДС и банковите кредити /2005-2008/</vt:lpstr>
      <vt:lpstr>Кофициенти на еластичност*</vt:lpstr>
      <vt:lpstr>Обобщения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на банковата дейност  като фактор за икономически растеж</dc:title>
  <dc:creator/>
  <cp:lastModifiedBy>the Jack</cp:lastModifiedBy>
  <cp:revision>77</cp:revision>
  <dcterms:created xsi:type="dcterms:W3CDTF">2006-08-16T00:00:00Z</dcterms:created>
  <dcterms:modified xsi:type="dcterms:W3CDTF">2012-10-19T06:01:51Z</dcterms:modified>
</cp:coreProperties>
</file>