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0"/>
  </p:notesMasterIdLst>
  <p:handoutMasterIdLst>
    <p:handoutMasterId r:id="rId41"/>
  </p:handoutMasterIdLst>
  <p:sldIdLst>
    <p:sldId id="1015" r:id="rId2"/>
    <p:sldId id="1017" r:id="rId3"/>
    <p:sldId id="1037" r:id="rId4"/>
    <p:sldId id="1067" r:id="rId5"/>
    <p:sldId id="1021" r:id="rId6"/>
    <p:sldId id="1068" r:id="rId7"/>
    <p:sldId id="1069" r:id="rId8"/>
    <p:sldId id="1022" r:id="rId9"/>
    <p:sldId id="1023" r:id="rId10"/>
    <p:sldId id="1064" r:id="rId11"/>
    <p:sldId id="1031" r:id="rId12"/>
    <p:sldId id="1032" r:id="rId13"/>
    <p:sldId id="1038" r:id="rId14"/>
    <p:sldId id="1026" r:id="rId15"/>
    <p:sldId id="1043" r:id="rId16"/>
    <p:sldId id="1045" r:id="rId17"/>
    <p:sldId id="1052" r:id="rId18"/>
    <p:sldId id="1046" r:id="rId19"/>
    <p:sldId id="1047" r:id="rId20"/>
    <p:sldId id="1048" r:id="rId21"/>
    <p:sldId id="1053" r:id="rId22"/>
    <p:sldId id="1060" r:id="rId23"/>
    <p:sldId id="1061" r:id="rId24"/>
    <p:sldId id="1062" r:id="rId25"/>
    <p:sldId id="1063" r:id="rId26"/>
    <p:sldId id="1058" r:id="rId27"/>
    <p:sldId id="1084" r:id="rId28"/>
    <p:sldId id="1085" r:id="rId29"/>
    <p:sldId id="1087" r:id="rId30"/>
    <p:sldId id="1086" r:id="rId31"/>
    <p:sldId id="1074" r:id="rId32"/>
    <p:sldId id="1078" r:id="rId33"/>
    <p:sldId id="1089" r:id="rId34"/>
    <p:sldId id="1079" r:id="rId35"/>
    <p:sldId id="1082" r:id="rId36"/>
    <p:sldId id="1083" r:id="rId37"/>
    <p:sldId id="1059" r:id="rId38"/>
    <p:sldId id="1066" r:id="rId39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51E09"/>
    <a:srgbClr val="295B97"/>
    <a:srgbClr val="0000FF"/>
    <a:srgbClr val="292929"/>
    <a:srgbClr val="C53311"/>
    <a:srgbClr val="4D4D4D"/>
    <a:srgbClr val="003300"/>
    <a:srgbClr val="015F4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88972" autoAdjust="0"/>
  </p:normalViewPr>
  <p:slideViewPr>
    <p:cSldViewPr>
      <p:cViewPr>
        <p:scale>
          <a:sx n="93" d="100"/>
          <a:sy n="93" d="100"/>
        </p:scale>
        <p:origin x="-72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3264"/>
    </p:cViewPr>
  </p:sorterViewPr>
  <p:notesViewPr>
    <p:cSldViewPr>
      <p:cViewPr varScale="1">
        <p:scale>
          <a:sx n="72" d="100"/>
          <a:sy n="72" d="100"/>
        </p:scale>
        <p:origin x="-2250" y="-11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48537;&#51076;%201.%20&#51204;&#44592;.&#51204;&#51088;&#51228;&#54408;%20&#52636;&#44256;.&#51032;&#47924;.&#51116;&#54876;&#50857;&#47049;%20&#54788;&#5488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48537;&#51076;%201.%20&#51204;&#44592;.&#51204;&#51088;&#51228;&#54408;%20&#52636;&#44256;.&#51032;&#47924;.&#51116;&#54876;&#50857;&#47049;%20&#54788;&#5488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48537;&#51076;%201.%20&#51204;&#44592;.&#51204;&#51088;&#51228;&#54408;%20&#52636;&#44256;.&#51032;&#47924;.&#51116;&#54876;&#50857;&#47049;%20&#54788;&#5488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wb_mainsample_section_1_mark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wb_mainsample_section_1_mark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wb_mainsample_section_1_mark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wb_mainsample_section_1_mar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출고.의무.재활용량!$J$4</c:f>
              <c:strCache>
                <c:ptCount val="1"/>
                <c:pt idx="0">
                  <c:v>Refregirator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출고.의무.재활용량!$J$5:$J$10</c:f>
              <c:numCache>
                <c:formatCode>#,##0_ ;[Red]\-#,##0\ </c:formatCode>
                <c:ptCount val="6"/>
                <c:pt idx="0">
                  <c:v>53678</c:v>
                </c:pt>
                <c:pt idx="1">
                  <c:v>58636</c:v>
                </c:pt>
                <c:pt idx="2">
                  <c:v>64617</c:v>
                </c:pt>
                <c:pt idx="3">
                  <c:v>62568</c:v>
                </c:pt>
                <c:pt idx="4">
                  <c:v>60165</c:v>
                </c:pt>
                <c:pt idx="5">
                  <c:v>75939</c:v>
                </c:pt>
              </c:numCache>
            </c:numRef>
          </c:val>
        </c:ser>
        <c:ser>
          <c:idx val="1"/>
          <c:order val="1"/>
          <c:tx>
            <c:strRef>
              <c:f>출고.의무.재활용량!$K$4</c:f>
              <c:strCache>
                <c:ptCount val="1"/>
                <c:pt idx="0">
                  <c:v>Washing Machine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출고.의무.재활용량!$K$5:$K$10</c:f>
              <c:numCache>
                <c:formatCode>#,##0_ ;[Red]\-#,##0\ </c:formatCode>
                <c:ptCount val="6"/>
                <c:pt idx="0">
                  <c:v>22034</c:v>
                </c:pt>
                <c:pt idx="1">
                  <c:v>26047</c:v>
                </c:pt>
                <c:pt idx="2">
                  <c:v>29215</c:v>
                </c:pt>
                <c:pt idx="3">
                  <c:v>27885</c:v>
                </c:pt>
                <c:pt idx="4">
                  <c:v>30304</c:v>
                </c:pt>
                <c:pt idx="5">
                  <c:v>32050</c:v>
                </c:pt>
              </c:numCache>
            </c:numRef>
          </c:val>
        </c:ser>
        <c:ser>
          <c:idx val="2"/>
          <c:order val="2"/>
          <c:tx>
            <c:strRef>
              <c:f>출고.의무.재활용량!$L$4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출고.의무.재활용량!$L$5:$L$10</c:f>
              <c:numCache>
                <c:formatCode>#,##0_ ;[Red]\-#,##0\ </c:formatCode>
                <c:ptCount val="6"/>
                <c:pt idx="0">
                  <c:v>18664</c:v>
                </c:pt>
                <c:pt idx="1">
                  <c:v>18544</c:v>
                </c:pt>
                <c:pt idx="2">
                  <c:v>21491</c:v>
                </c:pt>
                <c:pt idx="3">
                  <c:v>19585</c:v>
                </c:pt>
                <c:pt idx="4">
                  <c:v>35189</c:v>
                </c:pt>
                <c:pt idx="5">
                  <c:v>35294</c:v>
                </c:pt>
              </c:numCache>
            </c:numRef>
          </c:val>
        </c:ser>
        <c:ser>
          <c:idx val="3"/>
          <c:order val="3"/>
          <c:tx>
            <c:strRef>
              <c:f>출고.의무.재활용량!$M$4</c:f>
              <c:strCache>
                <c:ptCount val="1"/>
                <c:pt idx="0">
                  <c:v>Personal Computer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출고.의무.재활용량!$M$5:$M$10</c:f>
              <c:numCache>
                <c:formatCode>#,##0_ ;[Red]\-#,##0\ </c:formatCode>
                <c:ptCount val="6"/>
                <c:pt idx="0">
                  <c:v>10823</c:v>
                </c:pt>
                <c:pt idx="1">
                  <c:v>8383</c:v>
                </c:pt>
                <c:pt idx="2">
                  <c:v>9790</c:v>
                </c:pt>
                <c:pt idx="3">
                  <c:v>7141</c:v>
                </c:pt>
                <c:pt idx="4">
                  <c:v>6470</c:v>
                </c:pt>
                <c:pt idx="5">
                  <c:v>7980</c:v>
                </c:pt>
              </c:numCache>
            </c:numRef>
          </c:val>
        </c:ser>
        <c:ser>
          <c:idx val="4"/>
          <c:order val="4"/>
          <c:tx>
            <c:strRef>
              <c:f>출고.의무.재활용량!$N$4</c:f>
              <c:strCache>
                <c:ptCount val="1"/>
                <c:pt idx="0">
                  <c:v>Air Conditioner</c:v>
                </c:pt>
              </c:strCache>
            </c:strRef>
          </c:tx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출고.의무.재활용량!$N$5:$N$10</c:f>
              <c:numCache>
                <c:formatCode>#,##0_ ;[Red]\-#,##0\ </c:formatCode>
                <c:ptCount val="6"/>
                <c:pt idx="0">
                  <c:v>2646</c:v>
                </c:pt>
                <c:pt idx="1">
                  <c:v>2887</c:v>
                </c:pt>
                <c:pt idx="2">
                  <c:v>3064</c:v>
                </c:pt>
                <c:pt idx="3">
                  <c:v>4060</c:v>
                </c:pt>
                <c:pt idx="4">
                  <c:v>3385</c:v>
                </c:pt>
                <c:pt idx="5">
                  <c:v>1178</c:v>
                </c:pt>
              </c:numCache>
            </c:numRef>
          </c:val>
        </c:ser>
        <c:ser>
          <c:idx val="5"/>
          <c:order val="5"/>
          <c:tx>
            <c:strRef>
              <c:f>출고.의무.재활용량!$O$4</c:f>
              <c:strCache>
                <c:ptCount val="1"/>
                <c:pt idx="0">
                  <c:v>Printer</c:v>
                </c:pt>
              </c:strCache>
            </c:strRef>
          </c:tx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출고.의무.재활용량!$O$5:$O$10</c:f>
              <c:numCache>
                <c:formatCode>#,##0_ ;[Red]\-#,##0\ </c:formatCode>
                <c:ptCount val="6"/>
                <c:pt idx="0">
                  <c:v>2002</c:v>
                </c:pt>
                <c:pt idx="1">
                  <c:v>1938</c:v>
                </c:pt>
                <c:pt idx="2">
                  <c:v>2462</c:v>
                </c:pt>
                <c:pt idx="3">
                  <c:v>2298</c:v>
                </c:pt>
                <c:pt idx="4">
                  <c:v>2289</c:v>
                </c:pt>
                <c:pt idx="5">
                  <c:v>3238</c:v>
                </c:pt>
              </c:numCache>
            </c:numRef>
          </c:val>
        </c:ser>
        <c:ser>
          <c:idx val="6"/>
          <c:order val="6"/>
          <c:tx>
            <c:strRef>
              <c:f>출고.의무.재활용량!$P$4</c:f>
              <c:strCache>
                <c:ptCount val="1"/>
                <c:pt idx="0">
                  <c:v>Audio</c:v>
                </c:pt>
              </c:strCache>
            </c:strRef>
          </c:tx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출고.의무.재활용량!$P$5:$P$10</c:f>
              <c:numCache>
                <c:formatCode>#,##0_ ;[Red]\-#,##0\ </c:formatCode>
                <c:ptCount val="6"/>
                <c:pt idx="0">
                  <c:v>1170</c:v>
                </c:pt>
                <c:pt idx="1">
                  <c:v>685</c:v>
                </c:pt>
                <c:pt idx="2">
                  <c:v>711</c:v>
                </c:pt>
                <c:pt idx="3">
                  <c:v>788</c:v>
                </c:pt>
                <c:pt idx="4">
                  <c:v>947</c:v>
                </c:pt>
                <c:pt idx="5">
                  <c:v>1330</c:v>
                </c:pt>
              </c:numCache>
            </c:numRef>
          </c:val>
        </c:ser>
        <c:ser>
          <c:idx val="7"/>
          <c:order val="7"/>
          <c:tx>
            <c:strRef>
              <c:f>출고.의무.재활용량!$Q$4</c:f>
              <c:strCache>
                <c:ptCount val="1"/>
                <c:pt idx="0">
                  <c:v>Copier</c:v>
                </c:pt>
              </c:strCache>
            </c:strRef>
          </c:tx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출고.의무.재활용량!$Q$5:$Q$10</c:f>
              <c:numCache>
                <c:formatCode>#,##0_ ;[Red]\-#,##0\ </c:formatCode>
                <c:ptCount val="6"/>
                <c:pt idx="0">
                  <c:v>958</c:v>
                </c:pt>
                <c:pt idx="1">
                  <c:v>588</c:v>
                </c:pt>
                <c:pt idx="2">
                  <c:v>994</c:v>
                </c:pt>
                <c:pt idx="3">
                  <c:v>1002</c:v>
                </c:pt>
                <c:pt idx="4">
                  <c:v>1183</c:v>
                </c:pt>
                <c:pt idx="5">
                  <c:v>1633</c:v>
                </c:pt>
              </c:numCache>
            </c:numRef>
          </c:val>
        </c:ser>
        <c:ser>
          <c:idx val="8"/>
          <c:order val="8"/>
          <c:tx>
            <c:strRef>
              <c:f>출고.의무.재활용량!$R$4</c:f>
              <c:strCache>
                <c:ptCount val="1"/>
                <c:pt idx="0">
                  <c:v>Mobile Phone</c:v>
                </c:pt>
              </c:strCache>
            </c:strRef>
          </c:tx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출고.의무.재활용량!$R$5:$R$10</c:f>
              <c:numCache>
                <c:formatCode>#,##0_ ;[Red]\-#,##0\ </c:formatCode>
                <c:ptCount val="6"/>
                <c:pt idx="0">
                  <c:v>711</c:v>
                </c:pt>
                <c:pt idx="1">
                  <c:v>629</c:v>
                </c:pt>
                <c:pt idx="2">
                  <c:v>731</c:v>
                </c:pt>
                <c:pt idx="3">
                  <c:v>619</c:v>
                </c:pt>
                <c:pt idx="4">
                  <c:v>662</c:v>
                </c:pt>
                <c:pt idx="5">
                  <c:v>411</c:v>
                </c:pt>
              </c:numCache>
            </c:numRef>
          </c:val>
        </c:ser>
        <c:ser>
          <c:idx val="9"/>
          <c:order val="9"/>
          <c:tx>
            <c:strRef>
              <c:f>출고.의무.재활용량!$S$4</c:f>
              <c:strCache>
                <c:ptCount val="1"/>
                <c:pt idx="0">
                  <c:v>Facsimile</c:v>
                </c:pt>
              </c:strCache>
            </c:strRef>
          </c:tx>
          <c:invertIfNegative val="0"/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출고.의무.재활용량!$S$5:$S$10</c:f>
              <c:numCache>
                <c:formatCode>#,##0_ ;[Red]\-#,##0\ </c:formatCode>
                <c:ptCount val="6"/>
                <c:pt idx="0">
                  <c:v>111</c:v>
                </c:pt>
                <c:pt idx="1">
                  <c:v>117</c:v>
                </c:pt>
                <c:pt idx="2">
                  <c:v>129</c:v>
                </c:pt>
                <c:pt idx="3">
                  <c:v>70</c:v>
                </c:pt>
                <c:pt idx="4">
                  <c:v>39</c:v>
                </c:pt>
                <c:pt idx="5">
                  <c:v>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1850240"/>
        <c:axId val="111852160"/>
      </c:barChart>
      <c:lineChart>
        <c:grouping val="stacked"/>
        <c:varyColors val="0"/>
        <c:ser>
          <c:idx val="10"/>
          <c:order val="10"/>
          <c:tx>
            <c:v>Total E-Waste Produced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C53311"/>
              </a:solidFill>
            </c:spPr>
          </c:marker>
          <c:cat>
            <c:numRef>
              <c:f>출고.의무.재활용량!$I$5:$I$10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출고.의무.재활용량!$AA$5:$AA$10</c:f>
              <c:numCache>
                <c:formatCode>_(* #,##0_);_(* \(#,##0\);_(* "-"_);_(@_)</c:formatCode>
                <c:ptCount val="6"/>
                <c:pt idx="0">
                  <c:v>712925</c:v>
                </c:pt>
                <c:pt idx="1">
                  <c:v>591881.54631999996</c:v>
                </c:pt>
                <c:pt idx="2">
                  <c:v>640785</c:v>
                </c:pt>
                <c:pt idx="3">
                  <c:v>633977</c:v>
                </c:pt>
                <c:pt idx="4">
                  <c:v>593097</c:v>
                </c:pt>
                <c:pt idx="5">
                  <c:v>595436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79520"/>
        <c:axId val="111977600"/>
      </c:lineChart>
      <c:catAx>
        <c:axId val="1118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1852160"/>
        <c:crosses val="autoZero"/>
        <c:auto val="1"/>
        <c:lblAlgn val="ctr"/>
        <c:lblOffset val="100"/>
        <c:noMultiLvlLbl val="0"/>
      </c:catAx>
      <c:valAx>
        <c:axId val="111852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ko-KR" sz="1200" smtClean="0"/>
                  <a:t>Recycled WEEE</a:t>
                </a:r>
                <a:r>
                  <a:rPr lang="en-US" altLang="ko-KR" sz="1200" baseline="0" smtClean="0"/>
                  <a:t> </a:t>
                </a:r>
                <a:r>
                  <a:rPr lang="en-US" altLang="ko-KR" sz="1200" smtClean="0"/>
                  <a:t>(tons</a:t>
                </a:r>
                <a:r>
                  <a:rPr lang="en-US" altLang="ko-KR" sz="1200" dirty="0" smtClean="0"/>
                  <a:t>)</a:t>
                </a:r>
                <a:endParaRPr lang="ko-KR" altLang="en-US" sz="1200" dirty="0"/>
              </a:p>
            </c:rich>
          </c:tx>
          <c:layout/>
          <c:overlay val="0"/>
        </c:title>
        <c:numFmt formatCode="#,##0_ ;[Red]\-#,##0\ " sourceLinked="1"/>
        <c:majorTickMark val="none"/>
        <c:minorTickMark val="none"/>
        <c:tickLblPos val="nextTo"/>
        <c:crossAx val="111850240"/>
        <c:crosses val="autoZero"/>
        <c:crossBetween val="between"/>
      </c:valAx>
      <c:valAx>
        <c:axId val="1119776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 sz="1200" smtClean="0"/>
                  <a:t> </a:t>
                </a:r>
              </a:p>
              <a:p>
                <a:pPr>
                  <a:defRPr/>
                </a:pPr>
                <a:r>
                  <a:rPr lang="en-US" altLang="ko-KR" sz="1200" smtClean="0"/>
                  <a:t> EEE Sales  (tons</a:t>
                </a:r>
                <a:r>
                  <a:rPr lang="en-US" altLang="ko-KR" dirty="0" smtClean="0"/>
                  <a:t>)</a:t>
                </a:r>
                <a:endParaRPr lang="ko-KR" altLang="en-US" dirty="0"/>
              </a:p>
            </c:rich>
          </c:tx>
          <c:layout>
            <c:manualLayout>
              <c:xMode val="edge"/>
              <c:yMode val="edge"/>
              <c:x val="0.72302205468488434"/>
              <c:y val="0.37323136828316977"/>
            </c:manualLayout>
          </c:layout>
          <c:overlay val="0"/>
        </c:title>
        <c:numFmt formatCode="_(* #,##0_);_(* \(#,##0\);_(* &quot;-&quot;_);_(@_)" sourceLinked="1"/>
        <c:majorTickMark val="out"/>
        <c:minorTickMark val="none"/>
        <c:tickLblPos val="nextTo"/>
        <c:crossAx val="111979520"/>
        <c:crosses val="max"/>
        <c:crossBetween val="between"/>
      </c:valAx>
      <c:catAx>
        <c:axId val="111979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97760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en-US" sz="1400" smtClean="0"/>
              <a:t>Recycled(tons)</a:t>
            </a:r>
            <a:r>
              <a:rPr lang="en-US" altLang="en-US" sz="1400" baseline="0" smtClean="0"/>
              <a:t>/Sales(tons) </a:t>
            </a:r>
            <a:endParaRPr lang="en-US" alt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363061681711456"/>
          <c:y val="0.13460511533946931"/>
          <c:w val="0.60251130760924287"/>
          <c:h val="0.76148936277399104"/>
        </c:manualLayout>
      </c:layout>
      <c:scatterChart>
        <c:scatterStyle val="lineMarker"/>
        <c:varyColors val="0"/>
        <c:ser>
          <c:idx val="0"/>
          <c:order val="0"/>
          <c:tx>
            <c:strRef>
              <c:f>출고.의무.재활용량!$J$22</c:f>
              <c:strCache>
                <c:ptCount val="1"/>
                <c:pt idx="0">
                  <c:v>Refregirator</c:v>
                </c:pt>
              </c:strCache>
            </c:strRef>
          </c:tx>
          <c:marker>
            <c:symbol val="none"/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출고.의무.재활용량!$J$23:$J$28</c:f>
              <c:numCache>
                <c:formatCode>0%</c:formatCode>
                <c:ptCount val="6"/>
                <c:pt idx="0">
                  <c:v>0.14753940637878241</c:v>
                </c:pt>
                <c:pt idx="1">
                  <c:v>0.20600120045165624</c:v>
                </c:pt>
                <c:pt idx="2">
                  <c:v>0.22099987203003041</c:v>
                </c:pt>
                <c:pt idx="3">
                  <c:v>0.25</c:v>
                </c:pt>
                <c:pt idx="4">
                  <c:v>0.26699766899766963</c:v>
                </c:pt>
                <c:pt idx="5">
                  <c:v>0.34299624998881317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출고.의무.재활용량!$K$22</c:f>
              <c:strCache>
                <c:ptCount val="1"/>
                <c:pt idx="0">
                  <c:v>Washing Machine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357180244293404E-2"/>
                  <c:y val="-2.5319091436697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082882566119446E-2"/>
                  <c:y val="-1.969262667298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548595356347673E-2"/>
                  <c:y val="-1.6879394291131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151456985662866E-2"/>
                  <c:y val="-1.969284818734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822893034521784E-2"/>
                  <c:y val="-2.5319091436697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945733727032592E-2"/>
                  <c:y val="8.439475631205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출고.의무.재활용량!$K$23:$K$28</c:f>
              <c:numCache>
                <c:formatCode>0%</c:formatCode>
                <c:ptCount val="6"/>
                <c:pt idx="0">
                  <c:v>0.19751976468058907</c:v>
                </c:pt>
                <c:pt idx="1">
                  <c:v>0.26100340939647182</c:v>
                </c:pt>
                <c:pt idx="2">
                  <c:v>0.27400686977299965</c:v>
                </c:pt>
                <c:pt idx="3">
                  <c:v>0.28500061297045554</c:v>
                </c:pt>
                <c:pt idx="4">
                  <c:v>0.31699568393441363</c:v>
                </c:pt>
                <c:pt idx="5">
                  <c:v>0.32999868767729096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출고.의무.재활용량!$L$22</c:f>
              <c:strCache>
                <c:ptCount val="1"/>
                <c:pt idx="0">
                  <c:v>TV</c:v>
                </c:pt>
              </c:strCache>
            </c:strRef>
          </c:tx>
          <c:marker>
            <c:symbol val="none"/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출고.의무.재활용량!$L$23:$L$28</c:f>
              <c:numCache>
                <c:formatCode>0%</c:formatCode>
                <c:ptCount val="6"/>
                <c:pt idx="0">
                  <c:v>0.19496461622210126</c:v>
                </c:pt>
                <c:pt idx="1">
                  <c:v>0.15999765632134477</c:v>
                </c:pt>
                <c:pt idx="2">
                  <c:v>0.19</c:v>
                </c:pt>
                <c:pt idx="3">
                  <c:v>0.20999444602484427</c:v>
                </c:pt>
                <c:pt idx="4">
                  <c:v>0.2720054063186349</c:v>
                </c:pt>
                <c:pt idx="5">
                  <c:v>0.56400387997121249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출고.의무.재활용량!$M$22</c:f>
              <c:strCache>
                <c:ptCount val="1"/>
                <c:pt idx="0">
                  <c:v>Personal Computer</c:v>
                </c:pt>
              </c:strCache>
            </c:strRef>
          </c:tx>
          <c:marker>
            <c:symbol val="none"/>
          </c:marker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출고.의무.재활용량!$M$23:$M$28</c:f>
              <c:numCache>
                <c:formatCode>0%</c:formatCode>
                <c:ptCount val="6"/>
                <c:pt idx="0">
                  <c:v>0.19353908278050191</c:v>
                </c:pt>
                <c:pt idx="1">
                  <c:v>0.11099783300972411</c:v>
                </c:pt>
                <c:pt idx="2">
                  <c:v>0.12299573033296088</c:v>
                </c:pt>
                <c:pt idx="3">
                  <c:v>0.14000288257125396</c:v>
                </c:pt>
                <c:pt idx="4">
                  <c:v>0.15300581358206147</c:v>
                </c:pt>
                <c:pt idx="5">
                  <c:v>0.15516134401826298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출고.의무.재활용량!$N$22</c:f>
              <c:strCache>
                <c:ptCount val="1"/>
                <c:pt idx="0">
                  <c:v>Air Conditioner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5.0685744195434652E-3"/>
                  <c:y val="-3.938525334597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685744195434652E-3"/>
                  <c:y val="-3.094555620040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461395453143961E-17"/>
                  <c:y val="-3.657202096411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9385253345974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3428720977174E-3"/>
                  <c:y val="-2.813232381855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7400104684021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출고.의무.재활용량!$N$23:$N$28</c:f>
              <c:numCache>
                <c:formatCode>0%</c:formatCode>
                <c:ptCount val="6"/>
                <c:pt idx="0">
                  <c:v>2.0795938445824731E-2</c:v>
                </c:pt>
                <c:pt idx="1">
                  <c:v>2.299598423962345E-2</c:v>
                </c:pt>
                <c:pt idx="2">
                  <c:v>2.4000310583119907E-2</c:v>
                </c:pt>
                <c:pt idx="3">
                  <c:v>2.4002124443354991E-2</c:v>
                </c:pt>
                <c:pt idx="4">
                  <c:v>2.699842022116904E-2</c:v>
                </c:pt>
                <c:pt idx="5">
                  <c:v>8.5656026077341914E-3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출고.의무.재활용량!$O$22</c:f>
              <c:strCache>
                <c:ptCount val="1"/>
                <c:pt idx="0">
                  <c:v>Printer</c:v>
                </c:pt>
              </c:strCache>
            </c:strRef>
          </c:tx>
          <c:marker>
            <c:symbol val="none"/>
          </c:marker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출고.의무.재활용량!$O$23:$O$28</c:f>
              <c:numCache>
                <c:formatCode>0%</c:formatCode>
                <c:ptCount val="6"/>
                <c:pt idx="0">
                  <c:v>8.9230230624480322E-2</c:v>
                </c:pt>
                <c:pt idx="1">
                  <c:v>0.1189529413043635</c:v>
                </c:pt>
                <c:pt idx="2">
                  <c:v>0.13002583294694314</c:v>
                </c:pt>
                <c:pt idx="3">
                  <c:v>0.15000684650143825</c:v>
                </c:pt>
                <c:pt idx="4">
                  <c:v>0.15003015681544069</c:v>
                </c:pt>
                <c:pt idx="5">
                  <c:v>0.20826962283384301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출고.의무.재활용량!$P$22</c:f>
              <c:strCache>
                <c:ptCount val="1"/>
                <c:pt idx="0">
                  <c:v>Audio 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출고.의무.재활용량!$P$23:$P$28</c:f>
              <c:numCache>
                <c:formatCode>0%</c:formatCode>
                <c:ptCount val="6"/>
                <c:pt idx="0">
                  <c:v>0.29503582395087063</c:v>
                </c:pt>
                <c:pt idx="1">
                  <c:v>0.15507668989180903</c:v>
                </c:pt>
                <c:pt idx="2">
                  <c:v>0.16991643454039082</c:v>
                </c:pt>
                <c:pt idx="3">
                  <c:v>0.18498917488573527</c:v>
                </c:pt>
                <c:pt idx="4">
                  <c:v>0.2</c:v>
                </c:pt>
                <c:pt idx="5">
                  <c:v>0.26567398119122282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출고.의무.재활용량!$Q$22</c:f>
              <c:strCache>
                <c:ptCount val="1"/>
                <c:pt idx="0">
                  <c:v>Copier</c:v>
                </c:pt>
              </c:strCache>
            </c:strRef>
          </c:tx>
          <c:spPr>
            <a:ln>
              <a:solidFill>
                <a:srgbClr val="DF7BCE"/>
              </a:solidFill>
            </a:ln>
          </c:spPr>
          <c:marker>
            <c:symbol val="none"/>
          </c:marker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출고.의무.재활용량!$Q$23:$Q$28</c:f>
              <c:numCache>
                <c:formatCode>0%</c:formatCode>
                <c:ptCount val="6"/>
                <c:pt idx="0">
                  <c:v>0.10593637258117439</c:v>
                </c:pt>
                <c:pt idx="1">
                  <c:v>0.13288029637051815</c:v>
                </c:pt>
                <c:pt idx="2">
                  <c:v>0.14200976971388687</c:v>
                </c:pt>
                <c:pt idx="3">
                  <c:v>0.14994720168954623</c:v>
                </c:pt>
                <c:pt idx="4">
                  <c:v>0.15996884735202554</c:v>
                </c:pt>
                <c:pt idx="5">
                  <c:v>0.23406920306873341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출고.의무.재활용량!$R$22</c:f>
              <c:strCache>
                <c:ptCount val="1"/>
                <c:pt idx="0">
                  <c:v>Mobile Phone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출고.의무.재활용량!$R$23:$R$28</c:f>
              <c:numCache>
                <c:formatCode>0%</c:formatCode>
                <c:ptCount val="6"/>
                <c:pt idx="0">
                  <c:v>0.1900134048257375</c:v>
                </c:pt>
                <c:pt idx="1">
                  <c:v>0.19804565738347671</c:v>
                </c:pt>
                <c:pt idx="2">
                  <c:v>0.21996041843370123</c:v>
                </c:pt>
                <c:pt idx="3">
                  <c:v>0.22986069049061175</c:v>
                </c:pt>
                <c:pt idx="4">
                  <c:v>0.27996254681647942</c:v>
                </c:pt>
                <c:pt idx="5">
                  <c:v>0.17274001401541722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출고.의무.재활용량!$S$22</c:f>
              <c:strCache>
                <c:ptCount val="1"/>
                <c:pt idx="0">
                  <c:v>Facsimile</c:v>
                </c:pt>
              </c:strCache>
            </c:strRef>
          </c:tx>
          <c:marker>
            <c:symbol val="none"/>
          </c:marker>
          <c:xVal>
            <c:numRef>
              <c:f>출고.의무.재활용량!$I$23:$I$28</c:f>
              <c:numCache>
                <c:formatCode>0_);[Red]\(0\)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출고.의무.재활용량!$S$23:$S$28</c:f>
              <c:numCache>
                <c:formatCode>0%</c:formatCode>
                <c:ptCount val="6"/>
                <c:pt idx="0">
                  <c:v>9.9163679808841082E-2</c:v>
                </c:pt>
                <c:pt idx="1">
                  <c:v>0.12171305877344259</c:v>
                </c:pt>
                <c:pt idx="2">
                  <c:v>0.13333333333333341</c:v>
                </c:pt>
                <c:pt idx="3">
                  <c:v>0.15068493150684956</c:v>
                </c:pt>
                <c:pt idx="4">
                  <c:v>0.15714285714285742</c:v>
                </c:pt>
                <c:pt idx="5">
                  <c:v>0.22222222222222221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435136"/>
        <c:axId val="149437056"/>
      </c:scatterChart>
      <c:valAx>
        <c:axId val="149435136"/>
        <c:scaling>
          <c:orientation val="minMax"/>
        </c:scaling>
        <c:delete val="0"/>
        <c:axPos val="b"/>
        <c:numFmt formatCode="0_);[Red]\(0\)" sourceLinked="1"/>
        <c:majorTickMark val="none"/>
        <c:minorTickMark val="none"/>
        <c:tickLblPos val="nextTo"/>
        <c:crossAx val="149437056"/>
        <c:crosses val="autoZero"/>
        <c:crossBetween val="midCat"/>
      </c:valAx>
      <c:valAx>
        <c:axId val="1494370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4943513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400" smtClean="0"/>
              <a:t>Recycling Rate/Target Rate (Mobile</a:t>
            </a:r>
            <a:r>
              <a:rPr lang="en-US" altLang="en-US" sz="1400" baseline="0" smtClean="0"/>
              <a:t> phone)</a:t>
            </a:r>
            <a:r>
              <a:rPr lang="en-US" altLang="en-US" sz="1400" smtClean="0"/>
              <a:t> </a:t>
            </a:r>
            <a:endParaRPr lang="en-US" altLang="en-US" sz="1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Mobile Phone</c:v>
          </c:tx>
          <c:cat>
            <c:numRef>
              <c:f>출고.의무.재활용량!$V$5:$V$11</c:f>
              <c:numCache>
                <c:formatCode>0_);[Red]\(0\)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(출고.의무.재활용량!$F$10,출고.의무.재활용량!$F$21,출고.의무.재활용량!$F$32,출고.의무.재활용량!$F$43,출고.의무.재활용량!$F$54,출고.의무.재활용량!$F$65,출고.의무.재활용량!$F$77)</c:f>
              <c:numCache>
                <c:formatCode>0%</c:formatCode>
                <c:ptCount val="7"/>
                <c:pt idx="0">
                  <c:v>1.253968253968252</c:v>
                </c:pt>
                <c:pt idx="1">
                  <c:v>0.99055118110235996</c:v>
                </c:pt>
                <c:pt idx="2">
                  <c:v>0.93958868894601444</c:v>
                </c:pt>
                <c:pt idx="3">
                  <c:v>0.81554677206851234</c:v>
                </c:pt>
                <c:pt idx="4">
                  <c:v>0.73801560758082663</c:v>
                </c:pt>
                <c:pt idx="5">
                  <c:v>0.83367139959432168</c:v>
                </c:pt>
                <c:pt idx="6">
                  <c:v>0.34347048300536742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45216"/>
        <c:axId val="151947136"/>
      </c:lineChart>
      <c:catAx>
        <c:axId val="151945216"/>
        <c:scaling>
          <c:orientation val="minMax"/>
        </c:scaling>
        <c:delete val="0"/>
        <c:axPos val="b"/>
        <c:numFmt formatCode="0_);[Red]\(0\)" sourceLinked="1"/>
        <c:majorTickMark val="out"/>
        <c:minorTickMark val="none"/>
        <c:tickLblPos val="nextTo"/>
        <c:crossAx val="151947136"/>
        <c:crosses val="autoZero"/>
        <c:auto val="1"/>
        <c:lblAlgn val="ctr"/>
        <c:lblOffset val="100"/>
        <c:noMultiLvlLbl val="0"/>
      </c:catAx>
      <c:valAx>
        <c:axId val="151947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1945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 sz="1400" b="1" i="0" baseline="0" dirty="0"/>
              <a:t>Average Age of </a:t>
            </a:r>
            <a:r>
              <a:rPr lang="en-US" altLang="ko-KR" sz="1400" b="1" i="0" u="sng" baseline="0" dirty="0"/>
              <a:t>Refrigerator</a:t>
            </a:r>
            <a:r>
              <a:rPr lang="en-US" altLang="ko-KR" sz="1400" b="1" i="0" baseline="0" dirty="0"/>
              <a:t> per Number </a:t>
            </a:r>
            <a:r>
              <a:rPr lang="en-US" altLang="ko-KR" sz="1400" b="1" i="0" baseline="0" dirty="0" smtClean="0"/>
              <a:t>of </a:t>
            </a:r>
            <a:r>
              <a:rPr lang="en-US" altLang="ko-KR" sz="1400" b="1" i="0" baseline="0" dirty="0"/>
              <a:t>Items Owned</a:t>
            </a:r>
            <a:endParaRPr lang="ko-KR" altLang="ko-KR" sz="1400" b="1" i="0" baseline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refrigerator_분석!$L$20</c:f>
              <c:strCache>
                <c:ptCount val="1"/>
                <c:pt idx="0">
                  <c:v>average keeping years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4.1152834870199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757952820057031E-2"/>
                  <c:y val="-4.703181128022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789764100285165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inear"/>
            <c:dispRSqr val="0"/>
            <c:dispEq val="0"/>
          </c:trendline>
          <c:val>
            <c:numRef>
              <c:f>refrigerator_분석!$L$21:$L$23</c:f>
              <c:numCache>
                <c:formatCode>0.00_ </c:formatCode>
                <c:ptCount val="3"/>
                <c:pt idx="0">
                  <c:v>13.023463402193318</c:v>
                </c:pt>
                <c:pt idx="1">
                  <c:v>18.365079365079353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46912"/>
        <c:axId val="173849216"/>
      </c:barChart>
      <c:catAx>
        <c:axId val="17384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000" b="1" i="0" baseline="0"/>
                  <a:t> number of units owned</a:t>
                </a:r>
                <a:endParaRPr lang="ko-KR" altLang="ko-KR" sz="1000" b="1" i="0" baseline="0"/>
              </a:p>
            </c:rich>
          </c:tx>
          <c:layout/>
          <c:overlay val="0"/>
        </c:title>
        <c:majorTickMark val="none"/>
        <c:minorTickMark val="none"/>
        <c:tickLblPos val="nextTo"/>
        <c:crossAx val="173849216"/>
        <c:crosses val="autoZero"/>
        <c:auto val="1"/>
        <c:lblAlgn val="ctr"/>
        <c:lblOffset val="100"/>
        <c:noMultiLvlLbl val="0"/>
      </c:catAx>
      <c:valAx>
        <c:axId val="173849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altLang="ko-KR" sz="1000" b="1" i="0" baseline="0"/>
                  <a:t>average age of the item</a:t>
                </a:r>
                <a:endParaRPr lang="ko-KR" altLang="ko-KR" sz="1000"/>
              </a:p>
            </c:rich>
          </c:tx>
          <c:layout/>
          <c:overlay val="0"/>
        </c:title>
        <c:numFmt formatCode="0.00_ " sourceLinked="1"/>
        <c:majorTickMark val="out"/>
        <c:minorTickMark val="none"/>
        <c:tickLblPos val="nextTo"/>
        <c:crossAx val="17384691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000546235603452"/>
          <c:y val="0.51629379143058174"/>
          <c:w val="0.28230844720956932"/>
          <c:h val="0.11562141243565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 sz="1400" b="1" i="0" baseline="0" dirty="0"/>
              <a:t>Average Age of </a:t>
            </a:r>
            <a:r>
              <a:rPr lang="en-US" altLang="ko-KR" sz="1400" b="1" i="0" u="sng" baseline="0" dirty="0"/>
              <a:t>Color TVs</a:t>
            </a:r>
            <a:r>
              <a:rPr lang="en-US" altLang="ko-KR" sz="1400" b="1" i="0" u="none" baseline="0" dirty="0"/>
              <a:t> </a:t>
            </a:r>
            <a:r>
              <a:rPr lang="en-US" altLang="ko-KR" sz="1400" b="1" i="0" baseline="0" dirty="0"/>
              <a:t>per Number </a:t>
            </a:r>
            <a:r>
              <a:rPr lang="en-US" altLang="ko-KR" sz="1400" b="1" i="0" baseline="0" dirty="0" smtClean="0"/>
              <a:t>of </a:t>
            </a:r>
            <a:r>
              <a:rPr lang="en-US" altLang="ko-KR" sz="1400" b="1" i="0" baseline="0" dirty="0"/>
              <a:t>Items Owned</a:t>
            </a:r>
          </a:p>
        </c:rich>
      </c:tx>
      <c:layout>
        <c:manualLayout>
          <c:xMode val="edge"/>
          <c:yMode val="edge"/>
          <c:x val="0.103188679280517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621264211123892"/>
          <c:y val="0.21060647257517195"/>
          <c:w val="0.42818947293723947"/>
          <c:h val="0.60269984621591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color_tv_분석_분석!$M$12</c:f>
              <c:strCache>
                <c:ptCount val="1"/>
                <c:pt idx="0">
                  <c:v>average keeping years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342844764480039E-7"/>
                  <c:y val="-2.784778299487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290825701779288E-3"/>
                  <c:y val="-3.4036179215954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93623855266897E-3"/>
                  <c:y val="-4.9507169768661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93623855266897E-3"/>
                  <c:y val="-4.331877354757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val>
            <c:numRef>
              <c:f>color_tv_분석_분석!$M$13:$M$17</c:f>
              <c:numCache>
                <c:formatCode>0.00_ </c:formatCode>
                <c:ptCount val="5"/>
                <c:pt idx="0">
                  <c:v>8.9109874826147433</c:v>
                </c:pt>
                <c:pt idx="1">
                  <c:v>10.9321503131524</c:v>
                </c:pt>
                <c:pt idx="2">
                  <c:v>11.549738219895298</c:v>
                </c:pt>
                <c:pt idx="3">
                  <c:v>12.350000000000009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88256"/>
        <c:axId val="189506304"/>
      </c:barChart>
      <c:catAx>
        <c:axId val="188688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number of units owned</a:t>
                </a:r>
                <a:endParaRPr lang="ko-KR" altLang="en-US"/>
              </a:p>
            </c:rich>
          </c:tx>
          <c:layout/>
          <c:overlay val="0"/>
        </c:title>
        <c:majorTickMark val="none"/>
        <c:minorTickMark val="none"/>
        <c:tickLblPos val="nextTo"/>
        <c:crossAx val="189506304"/>
        <c:crosses val="autoZero"/>
        <c:auto val="1"/>
        <c:lblAlgn val="ctr"/>
        <c:lblOffset val="100"/>
        <c:noMultiLvlLbl val="0"/>
      </c:catAx>
      <c:valAx>
        <c:axId val="189506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average age of the items</a:t>
                </a:r>
                <a:endParaRPr lang="ko-KR" altLang="en-US"/>
              </a:p>
            </c:rich>
          </c:tx>
          <c:layout/>
          <c:overlay val="0"/>
        </c:title>
        <c:numFmt formatCode="0.00_ " sourceLinked="1"/>
        <c:majorTickMark val="out"/>
        <c:minorTickMark val="none"/>
        <c:tickLblPos val="nextTo"/>
        <c:crossAx val="188688256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 sz="1400" dirty="0"/>
              <a:t>Average number of TVs</a:t>
            </a:r>
            <a:r>
              <a:rPr lang="en-US" altLang="ko-KR" sz="1400" baseline="0" dirty="0"/>
              <a:t> for </a:t>
            </a:r>
            <a:r>
              <a:rPr lang="en-US" altLang="ko-KR" sz="1400" baseline="0" dirty="0" smtClean="0"/>
              <a:t>households </a:t>
            </a:r>
            <a:r>
              <a:rPr lang="en-US" altLang="ko-KR" sz="1400" baseline="0" dirty="0"/>
              <a:t>with </a:t>
            </a:r>
            <a:r>
              <a:rPr lang="en-US" altLang="ko-KR" sz="1400" baseline="0" dirty="0" smtClean="0"/>
              <a:t>and </a:t>
            </a:r>
            <a:r>
              <a:rPr lang="en-US" altLang="ko-KR" sz="1400" baseline="0" dirty="0"/>
              <a:t>without TVs over 20 years old</a:t>
            </a:r>
            <a:endParaRPr lang="ko-KR" altLang="en-US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'20년 이상 평균 TV 대수 빨간색'!$T$8:$U$8</c:f>
              <c:strCache>
                <c:ptCount val="2"/>
                <c:pt idx="0">
                  <c:v>under 20 years</c:v>
                </c:pt>
                <c:pt idx="1">
                  <c:v>over 20 years</c:v>
                </c:pt>
              </c:strCache>
            </c:strRef>
          </c:cat>
          <c:val>
            <c:numRef>
              <c:f>'20년 이상 평균 TV 대수 빨간색'!$T$9:$U$9</c:f>
              <c:numCache>
                <c:formatCode>0.00_ </c:formatCode>
                <c:ptCount val="2"/>
                <c:pt idx="0">
                  <c:v>1.3243389098758773</c:v>
                </c:pt>
                <c:pt idx="1">
                  <c:v>1.5492125984251968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121152"/>
        <c:axId val="71545216"/>
      </c:barChart>
      <c:catAx>
        <c:axId val="71121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TV</a:t>
                </a:r>
                <a:r>
                  <a:rPr lang="en-US" altLang="ko-KR" baseline="0"/>
                  <a:t> age</a:t>
                </a:r>
                <a:endParaRPr lang="ko-KR" altLang="en-US"/>
              </a:p>
            </c:rich>
          </c:tx>
          <c:overlay val="0"/>
        </c:title>
        <c:majorTickMark val="none"/>
        <c:minorTickMark val="none"/>
        <c:tickLblPos val="nextTo"/>
        <c:crossAx val="71545216"/>
        <c:crosses val="autoZero"/>
        <c:auto val="1"/>
        <c:lblAlgn val="ctr"/>
        <c:lblOffset val="100"/>
        <c:noMultiLvlLbl val="0"/>
      </c:catAx>
      <c:valAx>
        <c:axId val="71545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Average number of TVs per household</a:t>
                </a:r>
                <a:endParaRPr lang="ko-KR" altLang="en-US"/>
              </a:p>
            </c:rich>
          </c:tx>
          <c:layout>
            <c:manualLayout>
              <c:xMode val="edge"/>
              <c:yMode val="edge"/>
              <c:x val="5.2320575491612044E-3"/>
              <c:y val="0.28254152316409287"/>
            </c:manualLayout>
          </c:layout>
          <c:overlay val="0"/>
        </c:title>
        <c:numFmt formatCode="0.00_ " sourceLinked="1"/>
        <c:majorTickMark val="out"/>
        <c:minorTickMark val="none"/>
        <c:tickLblPos val="nextTo"/>
        <c:crossAx val="71121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Average number of TVs for </a:t>
            </a:r>
            <a:r>
              <a:rPr lang="en-US" sz="1400" dirty="0" smtClean="0"/>
              <a:t>households </a:t>
            </a:r>
            <a:r>
              <a:rPr lang="en-US" sz="1400" dirty="0"/>
              <a:t>with </a:t>
            </a:r>
            <a:r>
              <a:rPr lang="en-US" sz="1400" dirty="0" smtClean="0"/>
              <a:t>and</a:t>
            </a:r>
            <a:r>
              <a:rPr lang="en-US" sz="1400" baseline="0" dirty="0" smtClean="0"/>
              <a:t> </a:t>
            </a:r>
            <a:r>
              <a:rPr lang="en-US" sz="1400" dirty="0" smtClean="0"/>
              <a:t>without </a:t>
            </a:r>
            <a:r>
              <a:rPr lang="en-US" sz="1400" dirty="0"/>
              <a:t>TVs over 10 years old</a:t>
            </a:r>
            <a:endParaRPr lang="ko-KR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'20년 이상 평균 TV 대수 빨간색'!$W$8:$X$8</c:f>
              <c:strCache>
                <c:ptCount val="2"/>
                <c:pt idx="0">
                  <c:v>under 10 years</c:v>
                </c:pt>
                <c:pt idx="1">
                  <c:v>over 10 years</c:v>
                </c:pt>
              </c:strCache>
            </c:strRef>
          </c:cat>
          <c:val>
            <c:numRef>
              <c:f>'20년 이상 평균 TV 대수 빨간색'!$W$9:$X$9</c:f>
              <c:numCache>
                <c:formatCode>0.00_ </c:formatCode>
                <c:ptCount val="2"/>
                <c:pt idx="0">
                  <c:v>1.2930197835013064</c:v>
                </c:pt>
                <c:pt idx="1">
                  <c:v>1.5249487354750513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70176"/>
        <c:axId val="71572096"/>
      </c:barChart>
      <c:catAx>
        <c:axId val="7157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TV age</a:t>
                </a:r>
                <a:endParaRPr lang="ko-KR"/>
              </a:p>
            </c:rich>
          </c:tx>
          <c:overlay val="0"/>
        </c:title>
        <c:majorTickMark val="none"/>
        <c:minorTickMark val="none"/>
        <c:tickLblPos val="nextTo"/>
        <c:crossAx val="71572096"/>
        <c:crosses val="autoZero"/>
        <c:auto val="1"/>
        <c:lblAlgn val="ctr"/>
        <c:lblOffset val="100"/>
        <c:noMultiLvlLbl val="0"/>
      </c:catAx>
      <c:valAx>
        <c:axId val="71572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number of TVs per household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4.7289057607296289E-3"/>
              <c:y val="0.28198556641854622"/>
            </c:manualLayout>
          </c:layout>
          <c:overlay val="0"/>
        </c:title>
        <c:numFmt formatCode="0.00_ " sourceLinked="1"/>
        <c:majorTickMark val="out"/>
        <c:minorTickMark val="none"/>
        <c:tickLblPos val="nextTo"/>
        <c:crossAx val="71570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83566-4171-4D33-9D07-6586E574E68C}" type="doc">
      <dgm:prSet loTypeId="urn:microsoft.com/office/officeart/2005/8/layout/hierarchy3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1A0C7C5-19A8-4248-8D34-A4110FCB62A5}">
      <dgm:prSet phldrT="[텍스트]"/>
      <dgm:spPr/>
      <dgm:t>
        <a:bodyPr/>
        <a:lstStyle/>
        <a:p>
          <a:pPr latinLnBrk="1"/>
          <a:r>
            <a:rPr lang="en-US" altLang="ko-KR" dirty="0" smtClean="0"/>
            <a:t>Recycling Responsibility</a:t>
          </a:r>
          <a:endParaRPr lang="ko-KR" altLang="en-US" dirty="0"/>
        </a:p>
      </dgm:t>
    </dgm:pt>
    <dgm:pt modelId="{9D462E46-C19F-4000-B70B-8243D9187C9B}" type="parTrans" cxnId="{FD216AB3-C8CF-4D43-A199-1C16832F18DA}">
      <dgm:prSet/>
      <dgm:spPr/>
      <dgm:t>
        <a:bodyPr/>
        <a:lstStyle/>
        <a:p>
          <a:pPr latinLnBrk="1"/>
          <a:endParaRPr lang="ko-KR" altLang="en-US"/>
        </a:p>
      </dgm:t>
    </dgm:pt>
    <dgm:pt modelId="{842C2DE5-085C-4033-BC5A-1FBAE23119A7}" type="sibTrans" cxnId="{FD216AB3-C8CF-4D43-A199-1C16832F18DA}">
      <dgm:prSet/>
      <dgm:spPr/>
      <dgm:t>
        <a:bodyPr/>
        <a:lstStyle/>
        <a:p>
          <a:pPr latinLnBrk="1"/>
          <a:endParaRPr lang="ko-KR" altLang="en-US"/>
        </a:p>
      </dgm:t>
    </dgm:pt>
    <dgm:pt modelId="{3A35EEAD-6D1A-4DB4-AEAC-FDD25C8B9D85}">
      <dgm:prSet phldrT="[텍스트]" custT="1"/>
      <dgm:spPr/>
      <dgm:t>
        <a:bodyPr/>
        <a:lstStyle/>
        <a:p>
          <a:pPr latinLnBrk="1"/>
          <a:r>
            <a:rPr lang="en-US" altLang="ko-KR" sz="1600" smtClean="0"/>
            <a:t>Manufacturer </a:t>
          </a:r>
          <a:r>
            <a:rPr lang="en-US" altLang="ko-KR" sz="1400" smtClean="0">
              <a:solidFill>
                <a:schemeClr val="tx1"/>
              </a:solidFill>
            </a:rPr>
            <a:t>(previous </a:t>
          </a:r>
          <a:r>
            <a:rPr lang="en-US" altLang="ko-KR" sz="1400" dirty="0" smtClean="0">
              <a:solidFill>
                <a:schemeClr val="tx1"/>
              </a:solidFill>
            </a:rPr>
            <a:t>year’s sales over </a:t>
          </a:r>
          <a:r>
            <a:rPr lang="ko-KR" altLang="en-US" sz="1400" b="0" i="0" dirty="0" smtClean="0">
              <a:solidFill>
                <a:schemeClr val="tx1"/>
              </a:solidFill>
            </a:rPr>
            <a:t>₩</a:t>
          </a:r>
          <a:r>
            <a:rPr lang="en-US" altLang="ko-KR" sz="1400" dirty="0" smtClean="0">
              <a:solidFill>
                <a:schemeClr val="tx1"/>
              </a:solidFill>
            </a:rPr>
            <a:t>1 billion) </a:t>
          </a:r>
        </a:p>
        <a:p>
          <a:pPr latinLnBrk="1"/>
          <a:r>
            <a:rPr lang="en-US" altLang="ko-KR" sz="1600" smtClean="0">
              <a:solidFill>
                <a:schemeClr val="tx1"/>
              </a:solidFill>
            </a:rPr>
            <a:t>Importer </a:t>
          </a:r>
          <a:r>
            <a:rPr lang="en-US" altLang="ko-KR" sz="1400" smtClean="0">
              <a:solidFill>
                <a:schemeClr val="tx1"/>
              </a:solidFill>
            </a:rPr>
            <a:t>(previous </a:t>
          </a:r>
          <a:r>
            <a:rPr lang="en-US" altLang="ko-KR" sz="1400" dirty="0" smtClean="0">
              <a:solidFill>
                <a:schemeClr val="tx1"/>
              </a:solidFill>
            </a:rPr>
            <a:t>year’s sales over </a:t>
          </a:r>
          <a:r>
            <a:rPr lang="ko-KR" altLang="en-US" sz="1400" b="0" i="0" dirty="0" smtClean="0">
              <a:solidFill>
                <a:schemeClr val="tx1"/>
              </a:solidFill>
            </a:rPr>
            <a:t>₩</a:t>
          </a:r>
          <a:r>
            <a:rPr lang="en-US" altLang="ko-KR" sz="1400" dirty="0" smtClean="0">
              <a:solidFill>
                <a:schemeClr val="tx1"/>
              </a:solidFill>
            </a:rPr>
            <a:t>0.3 billion) </a:t>
          </a:r>
          <a:endParaRPr lang="ko-KR" altLang="en-US" sz="1400" dirty="0">
            <a:solidFill>
              <a:schemeClr val="tx1"/>
            </a:solidFill>
          </a:endParaRPr>
        </a:p>
      </dgm:t>
    </dgm:pt>
    <dgm:pt modelId="{98C30A87-D6CF-40A9-8CF3-17D3820B02DA}" type="parTrans" cxnId="{2189170D-9B50-40A9-8D85-17DFE06D7F4F}">
      <dgm:prSet/>
      <dgm:spPr/>
      <dgm:t>
        <a:bodyPr/>
        <a:lstStyle/>
        <a:p>
          <a:pPr latinLnBrk="1"/>
          <a:endParaRPr lang="ko-KR" altLang="en-US"/>
        </a:p>
      </dgm:t>
    </dgm:pt>
    <dgm:pt modelId="{A99032F3-D1FA-4AED-9EE1-0EA63A275605}" type="sibTrans" cxnId="{2189170D-9B50-40A9-8D85-17DFE06D7F4F}">
      <dgm:prSet/>
      <dgm:spPr/>
      <dgm:t>
        <a:bodyPr/>
        <a:lstStyle/>
        <a:p>
          <a:pPr latinLnBrk="1"/>
          <a:endParaRPr lang="ko-KR" altLang="en-US"/>
        </a:p>
      </dgm:t>
    </dgm:pt>
    <dgm:pt modelId="{3E2C0FE3-A932-4E73-8579-C6182E794C8D}">
      <dgm:prSet phldrT="[텍스트]" custT="1"/>
      <dgm:spPr/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600" dirty="0" smtClean="0"/>
            <a:t>Creates Collection System of WEEE (Article 5)*</a:t>
          </a:r>
          <a:endParaRPr lang="ko-KR" altLang="en-US" sz="1600" dirty="0"/>
        </a:p>
      </dgm:t>
    </dgm:pt>
    <dgm:pt modelId="{4BDD1AB9-05C7-4049-945A-CB766D5A2B9D}" type="parTrans" cxnId="{98FEE3C0-C75E-4F28-A027-DE219B076A7E}">
      <dgm:prSet/>
      <dgm:spPr/>
      <dgm:t>
        <a:bodyPr/>
        <a:lstStyle/>
        <a:p>
          <a:pPr latinLnBrk="1"/>
          <a:endParaRPr lang="ko-KR" altLang="en-US"/>
        </a:p>
      </dgm:t>
    </dgm:pt>
    <dgm:pt modelId="{8C1DB8B4-3389-4AFE-8E70-156C312B77B8}" type="sibTrans" cxnId="{98FEE3C0-C75E-4F28-A027-DE219B076A7E}">
      <dgm:prSet/>
      <dgm:spPr/>
      <dgm:t>
        <a:bodyPr/>
        <a:lstStyle/>
        <a:p>
          <a:pPr latinLnBrk="1"/>
          <a:endParaRPr lang="ko-KR" altLang="en-US"/>
        </a:p>
      </dgm:t>
    </dgm:pt>
    <dgm:pt modelId="{51D34711-003F-4276-9E09-05412E4D5154}">
      <dgm:prSet phldrT="[텍스트]"/>
      <dgm:spPr/>
      <dgm:t>
        <a:bodyPr/>
        <a:lstStyle/>
        <a:p>
          <a:pPr latinLnBrk="1"/>
          <a:r>
            <a:rPr lang="en-US" altLang="ko-KR" dirty="0" smtClean="0"/>
            <a:t>Collecting Responsibility</a:t>
          </a:r>
          <a:endParaRPr lang="ko-KR" altLang="en-US" dirty="0"/>
        </a:p>
      </dgm:t>
    </dgm:pt>
    <dgm:pt modelId="{D5389763-1E1A-40EE-817C-23C8DD6BB2B7}" type="parTrans" cxnId="{62B9C5E7-55AC-48F9-8380-555AA940A82B}">
      <dgm:prSet/>
      <dgm:spPr/>
      <dgm:t>
        <a:bodyPr/>
        <a:lstStyle/>
        <a:p>
          <a:pPr latinLnBrk="1"/>
          <a:endParaRPr lang="ko-KR" altLang="en-US"/>
        </a:p>
      </dgm:t>
    </dgm:pt>
    <dgm:pt modelId="{5BA22C3C-688A-43BF-887A-55025961889E}" type="sibTrans" cxnId="{62B9C5E7-55AC-48F9-8380-555AA940A82B}">
      <dgm:prSet/>
      <dgm:spPr/>
      <dgm:t>
        <a:bodyPr/>
        <a:lstStyle/>
        <a:p>
          <a:pPr latinLnBrk="1"/>
          <a:endParaRPr lang="ko-KR" altLang="en-US"/>
        </a:p>
      </dgm:t>
    </dgm:pt>
    <dgm:pt modelId="{B4E86FC8-4ACF-403E-98CA-F8A559CE2895}">
      <dgm:prSet phldrT="[텍스트]" custT="1"/>
      <dgm:spPr/>
      <dgm:t>
        <a:bodyPr/>
        <a:lstStyle/>
        <a:p>
          <a:pPr latinLnBrk="1"/>
          <a:r>
            <a:rPr lang="en-US" altLang="ko-KR" sz="1600" dirty="0" smtClean="0"/>
            <a:t>Seller</a:t>
          </a:r>
        </a:p>
        <a:p>
          <a:pPr latinLnBrk="1"/>
          <a:r>
            <a:rPr lang="en-US" altLang="ko-KR" sz="1400" smtClean="0">
              <a:solidFill>
                <a:schemeClr val="tx1"/>
              </a:solidFill>
            </a:rPr>
            <a:t>(previous </a:t>
          </a:r>
          <a:r>
            <a:rPr lang="en-US" altLang="ko-KR" sz="1400" dirty="0" smtClean="0">
              <a:solidFill>
                <a:schemeClr val="tx1"/>
              </a:solidFill>
            </a:rPr>
            <a:t>year’s sales </a:t>
          </a:r>
          <a:r>
            <a:rPr lang="en-US" altLang="ko-KR" sz="1400" smtClean="0">
              <a:solidFill>
                <a:schemeClr val="tx1"/>
              </a:solidFill>
            </a:rPr>
            <a:t>over </a:t>
          </a:r>
        </a:p>
        <a:p>
          <a:pPr latinLnBrk="1"/>
          <a:r>
            <a:rPr lang="ko-KR" altLang="en-US" sz="1400" b="0" i="0" smtClean="0">
              <a:solidFill>
                <a:schemeClr val="tx1"/>
              </a:solidFill>
            </a:rPr>
            <a:t>₩</a:t>
          </a:r>
          <a:r>
            <a:rPr lang="en-US" altLang="ko-KR" sz="1400" dirty="0" smtClean="0">
              <a:solidFill>
                <a:schemeClr val="tx1"/>
              </a:solidFill>
            </a:rPr>
            <a:t>5 billion)</a:t>
          </a:r>
          <a:endParaRPr lang="ko-KR" altLang="en-US" sz="1400" dirty="0">
            <a:solidFill>
              <a:schemeClr val="tx1"/>
            </a:solidFill>
          </a:endParaRPr>
        </a:p>
      </dgm:t>
    </dgm:pt>
    <dgm:pt modelId="{13C8B707-87C2-4FAD-A6D5-220F6745B845}" type="parTrans" cxnId="{E2FF2474-82EF-43B9-81D5-FA35A1D5C50E}">
      <dgm:prSet/>
      <dgm:spPr/>
      <dgm:t>
        <a:bodyPr/>
        <a:lstStyle/>
        <a:p>
          <a:pPr latinLnBrk="1"/>
          <a:endParaRPr lang="ko-KR" altLang="en-US"/>
        </a:p>
      </dgm:t>
    </dgm:pt>
    <dgm:pt modelId="{F0D738C7-C453-4B6E-8A26-3CC5C4B314B3}" type="sibTrans" cxnId="{E2FF2474-82EF-43B9-81D5-FA35A1D5C50E}">
      <dgm:prSet/>
      <dgm:spPr/>
      <dgm:t>
        <a:bodyPr/>
        <a:lstStyle/>
        <a:p>
          <a:pPr latinLnBrk="1"/>
          <a:endParaRPr lang="ko-KR" altLang="en-US"/>
        </a:p>
      </dgm:t>
    </dgm:pt>
    <dgm:pt modelId="{FD9752AA-B825-4813-8E5E-49DB10EA0FA3}">
      <dgm:prSet phldrT="[텍스트]" custT="1"/>
      <dgm:spPr/>
      <dgm:t>
        <a:bodyPr/>
        <a:lstStyle/>
        <a:p>
          <a:pPr latinLnBrk="1"/>
          <a:r>
            <a:rPr lang="en-US" altLang="ko-KR" sz="1600" dirty="0" smtClean="0"/>
            <a:t>Must Collect WEEEs for </a:t>
          </a:r>
          <a:r>
            <a:rPr lang="en-US" altLang="ko-KR" sz="1600" dirty="0" smtClean="0"/>
            <a:t>free upon purchasing new item </a:t>
          </a:r>
          <a:r>
            <a:rPr lang="en-US" altLang="ko-KR" sz="1600" dirty="0" smtClean="0"/>
            <a:t>(Article 16)*</a:t>
          </a:r>
          <a:endParaRPr lang="ko-KR" altLang="en-US" sz="1600" dirty="0"/>
        </a:p>
      </dgm:t>
    </dgm:pt>
    <dgm:pt modelId="{905A4315-01B8-4BB0-93AE-7C07CED70B55}" type="parTrans" cxnId="{E72755C4-4869-4C85-ADA5-99FA04014AFD}">
      <dgm:prSet/>
      <dgm:spPr/>
      <dgm:t>
        <a:bodyPr/>
        <a:lstStyle/>
        <a:p>
          <a:pPr latinLnBrk="1"/>
          <a:endParaRPr lang="ko-KR" altLang="en-US"/>
        </a:p>
      </dgm:t>
    </dgm:pt>
    <dgm:pt modelId="{274DD0BB-D6AD-47C8-949F-C5DEF29A4D17}" type="sibTrans" cxnId="{E72755C4-4869-4C85-ADA5-99FA04014AFD}">
      <dgm:prSet/>
      <dgm:spPr/>
      <dgm:t>
        <a:bodyPr/>
        <a:lstStyle/>
        <a:p>
          <a:pPr latinLnBrk="1"/>
          <a:endParaRPr lang="ko-KR" altLang="en-US"/>
        </a:p>
      </dgm:t>
    </dgm:pt>
    <dgm:pt modelId="{D7659694-5DAD-42FB-8433-6A6894A5240A}" type="pres">
      <dgm:prSet presAssocID="{F5583566-4171-4D33-9D07-6586E574E6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73A84E-5DF2-4013-992D-644005094509}" type="pres">
      <dgm:prSet presAssocID="{41A0C7C5-19A8-4248-8D34-A4110FCB62A5}" presName="root" presStyleCnt="0"/>
      <dgm:spPr/>
      <dgm:t>
        <a:bodyPr/>
        <a:lstStyle/>
        <a:p>
          <a:pPr latinLnBrk="1"/>
          <a:endParaRPr lang="ko-KR" altLang="en-US"/>
        </a:p>
      </dgm:t>
    </dgm:pt>
    <dgm:pt modelId="{461AD4A1-FBDC-420F-9DD8-56AFC84CD047}" type="pres">
      <dgm:prSet presAssocID="{41A0C7C5-19A8-4248-8D34-A4110FCB62A5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3A54E069-DC0D-4D6A-9A19-2B2966F32689}" type="pres">
      <dgm:prSet presAssocID="{41A0C7C5-19A8-4248-8D34-A4110FCB62A5}" presName="rootText" presStyleLbl="node1" presStyleIdx="0" presStyleCnt="2" custScaleX="139520" custScaleY="133588" custLinFactNeighborX="1721" custLinFactNeighborY="-5362"/>
      <dgm:spPr/>
      <dgm:t>
        <a:bodyPr/>
        <a:lstStyle/>
        <a:p>
          <a:pPr latinLnBrk="1"/>
          <a:endParaRPr lang="ko-KR" altLang="en-US"/>
        </a:p>
      </dgm:t>
    </dgm:pt>
    <dgm:pt modelId="{1AE8A7C1-B151-4A70-B480-C1F0801B7E53}" type="pres">
      <dgm:prSet presAssocID="{41A0C7C5-19A8-4248-8D34-A4110FCB62A5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D64FCF0-8B58-4999-9BFB-DF66923A28A4}" type="pres">
      <dgm:prSet presAssocID="{41A0C7C5-19A8-4248-8D34-A4110FCB62A5}" presName="childShape" presStyleCnt="0"/>
      <dgm:spPr/>
      <dgm:t>
        <a:bodyPr/>
        <a:lstStyle/>
        <a:p>
          <a:pPr latinLnBrk="1"/>
          <a:endParaRPr lang="ko-KR" altLang="en-US"/>
        </a:p>
      </dgm:t>
    </dgm:pt>
    <dgm:pt modelId="{4DBAF3D0-BB8B-49EE-8E18-574F2788BC6F}" type="pres">
      <dgm:prSet presAssocID="{98C30A87-D6CF-40A9-8CF3-17D3820B02DA}" presName="Name13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4D4415D-3F14-4F77-9B42-682DCED151B5}" type="pres">
      <dgm:prSet presAssocID="{3A35EEAD-6D1A-4DB4-AEAC-FDD25C8B9D85}" presName="childText" presStyleLbl="bgAcc1" presStyleIdx="0" presStyleCnt="4" custScaleX="159644" custScaleY="139664" custLinFactNeighborX="997" custLinFactNeighborY="52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BB8D18-458E-46C6-8BC8-4FF3F072CF67}" type="pres">
      <dgm:prSet presAssocID="{4BDD1AB9-05C7-4049-945A-CB766D5A2B9D}" presName="Name13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5F9D837-2DB5-4863-8A2F-2A5FAEED25C7}" type="pres">
      <dgm:prSet presAssocID="{3E2C0FE3-A932-4E73-8579-C6182E794C8D}" presName="childText" presStyleLbl="bgAcc1" presStyleIdx="1" presStyleCnt="4" custScaleX="154354" custScaleY="8844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FC4E34-6C10-482D-9227-E47212D2868F}" type="pres">
      <dgm:prSet presAssocID="{51D34711-003F-4276-9E09-05412E4D5154}" presName="root" presStyleCnt="0"/>
      <dgm:spPr/>
      <dgm:t>
        <a:bodyPr/>
        <a:lstStyle/>
        <a:p>
          <a:pPr latinLnBrk="1"/>
          <a:endParaRPr lang="ko-KR" altLang="en-US"/>
        </a:p>
      </dgm:t>
    </dgm:pt>
    <dgm:pt modelId="{30916CE2-2E3A-42A5-8251-08000D93245C}" type="pres">
      <dgm:prSet presAssocID="{51D34711-003F-4276-9E09-05412E4D5154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1AAB425F-189E-48BD-9213-6F886136BC67}" type="pres">
      <dgm:prSet presAssocID="{51D34711-003F-4276-9E09-05412E4D5154}" presName="rootText" presStyleLbl="node1" presStyleIdx="1" presStyleCnt="2" custScaleX="140243" custScaleY="130216"/>
      <dgm:spPr/>
      <dgm:t>
        <a:bodyPr/>
        <a:lstStyle/>
        <a:p>
          <a:pPr latinLnBrk="1"/>
          <a:endParaRPr lang="ko-KR" altLang="en-US"/>
        </a:p>
      </dgm:t>
    </dgm:pt>
    <dgm:pt modelId="{5A1C37F0-771F-4D02-8ABE-334E22018729}" type="pres">
      <dgm:prSet presAssocID="{51D34711-003F-4276-9E09-05412E4D5154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34B924C-8A14-4345-951B-50077F03E58D}" type="pres">
      <dgm:prSet presAssocID="{51D34711-003F-4276-9E09-05412E4D5154}" presName="childShape" presStyleCnt="0"/>
      <dgm:spPr/>
      <dgm:t>
        <a:bodyPr/>
        <a:lstStyle/>
        <a:p>
          <a:pPr latinLnBrk="1"/>
          <a:endParaRPr lang="ko-KR" altLang="en-US"/>
        </a:p>
      </dgm:t>
    </dgm:pt>
    <dgm:pt modelId="{F1DFD87D-EE1A-4EA4-8D2B-F6738B99C7BE}" type="pres">
      <dgm:prSet presAssocID="{13C8B707-87C2-4FAD-A6D5-220F6745B845}" presName="Name13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AF31B75-5F02-4DC8-8361-BB0C6067F167}" type="pres">
      <dgm:prSet presAssocID="{B4E86FC8-4ACF-403E-98CA-F8A559CE2895}" presName="childText" presStyleLbl="bgAcc1" presStyleIdx="2" presStyleCnt="4" custScaleX="158576" custScaleY="132462" custLinFactNeighborX="4081" custLinFactNeighborY="16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701B32-258A-44B1-A472-1FF80AEA1F91}" type="pres">
      <dgm:prSet presAssocID="{905A4315-01B8-4BB0-93AE-7C07CED70B55}" presName="Name13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747B0A6D-1B9C-42FE-B20A-B10E2D1A9583}" type="pres">
      <dgm:prSet presAssocID="{FD9752AA-B825-4813-8E5E-49DB10EA0FA3}" presName="childText" presStyleLbl="bgAcc1" presStyleIdx="3" presStyleCnt="4" custScaleX="167275" custScaleY="1018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3EB3A48-B618-4B0B-9D01-17BCB01FBE13}" type="presOf" srcId="{41A0C7C5-19A8-4248-8D34-A4110FCB62A5}" destId="{1AE8A7C1-B151-4A70-B480-C1F0801B7E53}" srcOrd="1" destOrd="0" presId="urn:microsoft.com/office/officeart/2005/8/layout/hierarchy3"/>
    <dgm:cxn modelId="{82080654-FCC7-452C-9B6A-7B60B4902FF6}" type="presOf" srcId="{98C30A87-D6CF-40A9-8CF3-17D3820B02DA}" destId="{4DBAF3D0-BB8B-49EE-8E18-574F2788BC6F}" srcOrd="0" destOrd="0" presId="urn:microsoft.com/office/officeart/2005/8/layout/hierarchy3"/>
    <dgm:cxn modelId="{2ADA623B-A8B5-408B-BA63-EB71A7B21473}" type="presOf" srcId="{41A0C7C5-19A8-4248-8D34-A4110FCB62A5}" destId="{3A54E069-DC0D-4D6A-9A19-2B2966F32689}" srcOrd="0" destOrd="0" presId="urn:microsoft.com/office/officeart/2005/8/layout/hierarchy3"/>
    <dgm:cxn modelId="{4A651B11-8AD0-4F0F-86EC-FCC5E51B5ED8}" type="presOf" srcId="{3A35EEAD-6D1A-4DB4-AEAC-FDD25C8B9D85}" destId="{B4D4415D-3F14-4F77-9B42-682DCED151B5}" srcOrd="0" destOrd="0" presId="urn:microsoft.com/office/officeart/2005/8/layout/hierarchy3"/>
    <dgm:cxn modelId="{E72755C4-4869-4C85-ADA5-99FA04014AFD}" srcId="{51D34711-003F-4276-9E09-05412E4D5154}" destId="{FD9752AA-B825-4813-8E5E-49DB10EA0FA3}" srcOrd="1" destOrd="0" parTransId="{905A4315-01B8-4BB0-93AE-7C07CED70B55}" sibTransId="{274DD0BB-D6AD-47C8-949F-C5DEF29A4D17}"/>
    <dgm:cxn modelId="{9354A228-9DFA-46CB-AB90-8803ABD3EC1B}" type="presOf" srcId="{B4E86FC8-4ACF-403E-98CA-F8A559CE2895}" destId="{4AF31B75-5F02-4DC8-8361-BB0C6067F167}" srcOrd="0" destOrd="0" presId="urn:microsoft.com/office/officeart/2005/8/layout/hierarchy3"/>
    <dgm:cxn modelId="{09A5F6D8-2A3B-466C-B8C1-0229B6054990}" type="presOf" srcId="{51D34711-003F-4276-9E09-05412E4D5154}" destId="{5A1C37F0-771F-4D02-8ABE-334E22018729}" srcOrd="1" destOrd="0" presId="urn:microsoft.com/office/officeart/2005/8/layout/hierarchy3"/>
    <dgm:cxn modelId="{62B9C5E7-55AC-48F9-8380-555AA940A82B}" srcId="{F5583566-4171-4D33-9D07-6586E574E68C}" destId="{51D34711-003F-4276-9E09-05412E4D5154}" srcOrd="1" destOrd="0" parTransId="{D5389763-1E1A-40EE-817C-23C8DD6BB2B7}" sibTransId="{5BA22C3C-688A-43BF-887A-55025961889E}"/>
    <dgm:cxn modelId="{E2FF2474-82EF-43B9-81D5-FA35A1D5C50E}" srcId="{51D34711-003F-4276-9E09-05412E4D5154}" destId="{B4E86FC8-4ACF-403E-98CA-F8A559CE2895}" srcOrd="0" destOrd="0" parTransId="{13C8B707-87C2-4FAD-A6D5-220F6745B845}" sibTransId="{F0D738C7-C453-4B6E-8A26-3CC5C4B314B3}"/>
    <dgm:cxn modelId="{A4580D0D-B3DB-429E-827B-857A295C3359}" type="presOf" srcId="{13C8B707-87C2-4FAD-A6D5-220F6745B845}" destId="{F1DFD87D-EE1A-4EA4-8D2B-F6738B99C7BE}" srcOrd="0" destOrd="0" presId="urn:microsoft.com/office/officeart/2005/8/layout/hierarchy3"/>
    <dgm:cxn modelId="{8D908167-308E-4327-BD90-D822B00E3324}" type="presOf" srcId="{F5583566-4171-4D33-9D07-6586E574E68C}" destId="{D7659694-5DAD-42FB-8433-6A6894A5240A}" srcOrd="0" destOrd="0" presId="urn:microsoft.com/office/officeart/2005/8/layout/hierarchy3"/>
    <dgm:cxn modelId="{4BF9EE88-8F36-464F-A014-C8A6422933F5}" type="presOf" srcId="{FD9752AA-B825-4813-8E5E-49DB10EA0FA3}" destId="{747B0A6D-1B9C-42FE-B20A-B10E2D1A9583}" srcOrd="0" destOrd="0" presId="urn:microsoft.com/office/officeart/2005/8/layout/hierarchy3"/>
    <dgm:cxn modelId="{00F924A2-57AC-4037-8255-F75899053E97}" type="presOf" srcId="{4BDD1AB9-05C7-4049-945A-CB766D5A2B9D}" destId="{18BB8D18-458E-46C6-8BC8-4FF3F072CF67}" srcOrd="0" destOrd="0" presId="urn:microsoft.com/office/officeart/2005/8/layout/hierarchy3"/>
    <dgm:cxn modelId="{ABEAE840-4EA2-43F8-8196-3603993646B1}" type="presOf" srcId="{51D34711-003F-4276-9E09-05412E4D5154}" destId="{1AAB425F-189E-48BD-9213-6F886136BC67}" srcOrd="0" destOrd="0" presId="urn:microsoft.com/office/officeart/2005/8/layout/hierarchy3"/>
    <dgm:cxn modelId="{AC836BDE-84A3-4937-BF92-3EE6363B141F}" type="presOf" srcId="{905A4315-01B8-4BB0-93AE-7C07CED70B55}" destId="{06701B32-258A-44B1-A472-1FF80AEA1F91}" srcOrd="0" destOrd="0" presId="urn:microsoft.com/office/officeart/2005/8/layout/hierarchy3"/>
    <dgm:cxn modelId="{FD216AB3-C8CF-4D43-A199-1C16832F18DA}" srcId="{F5583566-4171-4D33-9D07-6586E574E68C}" destId="{41A0C7C5-19A8-4248-8D34-A4110FCB62A5}" srcOrd="0" destOrd="0" parTransId="{9D462E46-C19F-4000-B70B-8243D9187C9B}" sibTransId="{842C2DE5-085C-4033-BC5A-1FBAE23119A7}"/>
    <dgm:cxn modelId="{98FEE3C0-C75E-4F28-A027-DE219B076A7E}" srcId="{41A0C7C5-19A8-4248-8D34-A4110FCB62A5}" destId="{3E2C0FE3-A932-4E73-8579-C6182E794C8D}" srcOrd="1" destOrd="0" parTransId="{4BDD1AB9-05C7-4049-945A-CB766D5A2B9D}" sibTransId="{8C1DB8B4-3389-4AFE-8E70-156C312B77B8}"/>
    <dgm:cxn modelId="{748147DC-7817-4B76-9BB3-49B1C6D224CE}" type="presOf" srcId="{3E2C0FE3-A932-4E73-8579-C6182E794C8D}" destId="{D5F9D837-2DB5-4863-8A2F-2A5FAEED25C7}" srcOrd="0" destOrd="0" presId="urn:microsoft.com/office/officeart/2005/8/layout/hierarchy3"/>
    <dgm:cxn modelId="{2189170D-9B50-40A9-8D85-17DFE06D7F4F}" srcId="{41A0C7C5-19A8-4248-8D34-A4110FCB62A5}" destId="{3A35EEAD-6D1A-4DB4-AEAC-FDD25C8B9D85}" srcOrd="0" destOrd="0" parTransId="{98C30A87-D6CF-40A9-8CF3-17D3820B02DA}" sibTransId="{A99032F3-D1FA-4AED-9EE1-0EA63A275605}"/>
    <dgm:cxn modelId="{7A97403D-9112-440F-9BF9-074A938875CC}" type="presParOf" srcId="{D7659694-5DAD-42FB-8433-6A6894A5240A}" destId="{3A73A84E-5DF2-4013-992D-644005094509}" srcOrd="0" destOrd="0" presId="urn:microsoft.com/office/officeart/2005/8/layout/hierarchy3"/>
    <dgm:cxn modelId="{87526706-0288-4075-9C3C-B710880032CF}" type="presParOf" srcId="{3A73A84E-5DF2-4013-992D-644005094509}" destId="{461AD4A1-FBDC-420F-9DD8-56AFC84CD047}" srcOrd="0" destOrd="0" presId="urn:microsoft.com/office/officeart/2005/8/layout/hierarchy3"/>
    <dgm:cxn modelId="{7C533DCE-6C6C-4E38-B1DA-7E3BBF088C90}" type="presParOf" srcId="{461AD4A1-FBDC-420F-9DD8-56AFC84CD047}" destId="{3A54E069-DC0D-4D6A-9A19-2B2966F32689}" srcOrd="0" destOrd="0" presId="urn:microsoft.com/office/officeart/2005/8/layout/hierarchy3"/>
    <dgm:cxn modelId="{27697EB5-8D87-4582-BDE4-B5BD2EE69951}" type="presParOf" srcId="{461AD4A1-FBDC-420F-9DD8-56AFC84CD047}" destId="{1AE8A7C1-B151-4A70-B480-C1F0801B7E53}" srcOrd="1" destOrd="0" presId="urn:microsoft.com/office/officeart/2005/8/layout/hierarchy3"/>
    <dgm:cxn modelId="{6B0A8A3C-24CB-408C-8B30-FA6A0AA7AFC6}" type="presParOf" srcId="{3A73A84E-5DF2-4013-992D-644005094509}" destId="{4D64FCF0-8B58-4999-9BFB-DF66923A28A4}" srcOrd="1" destOrd="0" presId="urn:microsoft.com/office/officeart/2005/8/layout/hierarchy3"/>
    <dgm:cxn modelId="{54524D41-2155-4050-964E-FDC5940E257E}" type="presParOf" srcId="{4D64FCF0-8B58-4999-9BFB-DF66923A28A4}" destId="{4DBAF3D0-BB8B-49EE-8E18-574F2788BC6F}" srcOrd="0" destOrd="0" presId="urn:microsoft.com/office/officeart/2005/8/layout/hierarchy3"/>
    <dgm:cxn modelId="{7DA8F351-1971-4EBE-BA8C-28D59137D9ED}" type="presParOf" srcId="{4D64FCF0-8B58-4999-9BFB-DF66923A28A4}" destId="{B4D4415D-3F14-4F77-9B42-682DCED151B5}" srcOrd="1" destOrd="0" presId="urn:microsoft.com/office/officeart/2005/8/layout/hierarchy3"/>
    <dgm:cxn modelId="{B1B0692F-0A5B-4FFE-BFB8-76E8769BE592}" type="presParOf" srcId="{4D64FCF0-8B58-4999-9BFB-DF66923A28A4}" destId="{18BB8D18-458E-46C6-8BC8-4FF3F072CF67}" srcOrd="2" destOrd="0" presId="urn:microsoft.com/office/officeart/2005/8/layout/hierarchy3"/>
    <dgm:cxn modelId="{14EC1F5A-2061-42F1-B538-CCF111B9E354}" type="presParOf" srcId="{4D64FCF0-8B58-4999-9BFB-DF66923A28A4}" destId="{D5F9D837-2DB5-4863-8A2F-2A5FAEED25C7}" srcOrd="3" destOrd="0" presId="urn:microsoft.com/office/officeart/2005/8/layout/hierarchy3"/>
    <dgm:cxn modelId="{2DE0378D-8021-4D25-BEF3-5B9A5539EB61}" type="presParOf" srcId="{D7659694-5DAD-42FB-8433-6A6894A5240A}" destId="{FBFC4E34-6C10-482D-9227-E47212D2868F}" srcOrd="1" destOrd="0" presId="urn:microsoft.com/office/officeart/2005/8/layout/hierarchy3"/>
    <dgm:cxn modelId="{1FE66A30-282B-42AE-B35E-13188AF1B056}" type="presParOf" srcId="{FBFC4E34-6C10-482D-9227-E47212D2868F}" destId="{30916CE2-2E3A-42A5-8251-08000D93245C}" srcOrd="0" destOrd="0" presId="urn:microsoft.com/office/officeart/2005/8/layout/hierarchy3"/>
    <dgm:cxn modelId="{63E238AF-DDD5-4F50-B3FC-825934788F41}" type="presParOf" srcId="{30916CE2-2E3A-42A5-8251-08000D93245C}" destId="{1AAB425F-189E-48BD-9213-6F886136BC67}" srcOrd="0" destOrd="0" presId="urn:microsoft.com/office/officeart/2005/8/layout/hierarchy3"/>
    <dgm:cxn modelId="{9B008E20-9638-45BC-94A4-D1F8415BB2D1}" type="presParOf" srcId="{30916CE2-2E3A-42A5-8251-08000D93245C}" destId="{5A1C37F0-771F-4D02-8ABE-334E22018729}" srcOrd="1" destOrd="0" presId="urn:microsoft.com/office/officeart/2005/8/layout/hierarchy3"/>
    <dgm:cxn modelId="{95A34DC9-F76F-478D-8D54-84BE91A026AF}" type="presParOf" srcId="{FBFC4E34-6C10-482D-9227-E47212D2868F}" destId="{034B924C-8A14-4345-951B-50077F03E58D}" srcOrd="1" destOrd="0" presId="urn:microsoft.com/office/officeart/2005/8/layout/hierarchy3"/>
    <dgm:cxn modelId="{8F879400-24A6-459A-9B99-A017E64159A7}" type="presParOf" srcId="{034B924C-8A14-4345-951B-50077F03E58D}" destId="{F1DFD87D-EE1A-4EA4-8D2B-F6738B99C7BE}" srcOrd="0" destOrd="0" presId="urn:microsoft.com/office/officeart/2005/8/layout/hierarchy3"/>
    <dgm:cxn modelId="{73124816-14E7-4C98-9548-329E12B149A5}" type="presParOf" srcId="{034B924C-8A14-4345-951B-50077F03E58D}" destId="{4AF31B75-5F02-4DC8-8361-BB0C6067F167}" srcOrd="1" destOrd="0" presId="urn:microsoft.com/office/officeart/2005/8/layout/hierarchy3"/>
    <dgm:cxn modelId="{115D5414-F923-42D6-81CF-3A7780096F73}" type="presParOf" srcId="{034B924C-8A14-4345-951B-50077F03E58D}" destId="{06701B32-258A-44B1-A472-1FF80AEA1F91}" srcOrd="2" destOrd="0" presId="urn:microsoft.com/office/officeart/2005/8/layout/hierarchy3"/>
    <dgm:cxn modelId="{E0FB7731-2A09-4E0B-AEED-64BCF0714D81}" type="presParOf" srcId="{034B924C-8A14-4345-951B-50077F03E58D}" destId="{747B0A6D-1B9C-42FE-B20A-B10E2D1A958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AA98F-6735-4C82-BA7D-C38585EE669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23EDBCC-53A7-47E2-B740-50B59F988F66}">
      <dgm:prSet phldrT="[텍스트]" custT="1"/>
      <dgm:spPr/>
      <dgm:t>
        <a:bodyPr/>
        <a:lstStyle/>
        <a:p>
          <a:pPr latinLnBrk="1">
            <a:lnSpc>
              <a:spcPts val="1400"/>
            </a:lnSpc>
          </a:pPr>
          <a:r>
            <a:rPr lang="en-US" sz="1400" smtClean="0"/>
            <a:t>Voluntary Agreement with the Korean </a:t>
          </a:r>
          <a:r>
            <a:rPr lang="en-US" sz="1400" dirty="0" smtClean="0"/>
            <a:t>Government</a:t>
          </a:r>
        </a:p>
        <a:p>
          <a:pPr latinLnBrk="1">
            <a:lnSpc>
              <a:spcPts val="1400"/>
            </a:lnSpc>
          </a:pPr>
          <a:r>
            <a:rPr lang="en-US" sz="1400" dirty="0" smtClean="0"/>
            <a:t>(Creation of Regional Recycling Centers and WEEE Recycling Association)</a:t>
          </a:r>
          <a:endParaRPr lang="ko-KR" altLang="en-US" sz="1400" dirty="0"/>
        </a:p>
      </dgm:t>
    </dgm:pt>
    <dgm:pt modelId="{63E7F378-4586-479F-81B8-61A2326656F2}" type="parTrans" cxnId="{E67D00AE-9E12-4DBC-A020-6DD75A2B12BF}">
      <dgm:prSet/>
      <dgm:spPr/>
      <dgm:t>
        <a:bodyPr/>
        <a:lstStyle/>
        <a:p>
          <a:pPr latinLnBrk="1"/>
          <a:endParaRPr lang="ko-KR" altLang="en-US"/>
        </a:p>
      </dgm:t>
    </dgm:pt>
    <dgm:pt modelId="{B6B71A1A-C548-41D6-BC97-6D83C270BAD1}" type="sibTrans" cxnId="{E67D00AE-9E12-4DBC-A020-6DD75A2B12BF}">
      <dgm:prSet/>
      <dgm:spPr/>
      <dgm:t>
        <a:bodyPr/>
        <a:lstStyle/>
        <a:p>
          <a:pPr latinLnBrk="1"/>
          <a:endParaRPr lang="ko-KR" altLang="en-US"/>
        </a:p>
      </dgm:t>
    </dgm:pt>
    <dgm:pt modelId="{F93FF387-E788-4302-B4B5-89023F570E2B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Supply of Small WEEE to </a:t>
          </a:r>
          <a:r>
            <a:rPr lang="en-US" altLang="ko-KR" sz="1400" smtClean="0"/>
            <a:t>Social Enterprises(Recycler</a:t>
          </a:r>
          <a:r>
            <a:rPr lang="en-US" altLang="ko-KR" sz="1400" dirty="0" smtClean="0"/>
            <a:t>) for free</a:t>
          </a:r>
          <a:endParaRPr lang="ko-KR" altLang="en-US" sz="1400" dirty="0"/>
        </a:p>
      </dgm:t>
    </dgm:pt>
    <dgm:pt modelId="{87D5E69D-9CF8-437B-879D-9B63EB81C7FA}" type="parTrans" cxnId="{BE0CA714-6108-4652-8817-65AACCEADE3D}">
      <dgm:prSet/>
      <dgm:spPr/>
      <dgm:t>
        <a:bodyPr/>
        <a:lstStyle/>
        <a:p>
          <a:pPr latinLnBrk="1"/>
          <a:endParaRPr lang="ko-KR" altLang="en-US"/>
        </a:p>
      </dgm:t>
    </dgm:pt>
    <dgm:pt modelId="{927CB140-D628-4209-882D-58467F885268}" type="sibTrans" cxnId="{BE0CA714-6108-4652-8817-65AACCEADE3D}">
      <dgm:prSet/>
      <dgm:spPr/>
      <dgm:t>
        <a:bodyPr/>
        <a:lstStyle/>
        <a:p>
          <a:pPr latinLnBrk="1"/>
          <a:endParaRPr lang="ko-KR" altLang="en-US"/>
        </a:p>
      </dgm:t>
    </dgm:pt>
    <dgm:pt modelId="{EC0EA83A-8493-48A4-91CC-1D147A755858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13 Recycling Centers </a:t>
          </a:r>
        </a:p>
        <a:p>
          <a:pPr latinLnBrk="1"/>
          <a:r>
            <a:rPr lang="en-US" altLang="ko-KR" sz="1400" dirty="0" smtClean="0"/>
            <a:t>(8 for </a:t>
          </a:r>
          <a:r>
            <a:rPr lang="en-US" altLang="ko-KR" sz="1400" smtClean="0"/>
            <a:t>Large WEEE, </a:t>
          </a:r>
          <a:r>
            <a:rPr lang="en-US" altLang="ko-KR" sz="1400" dirty="0" smtClean="0"/>
            <a:t>5 for Small WEEE )</a:t>
          </a:r>
          <a:endParaRPr lang="ko-KR" altLang="en-US" sz="1400" dirty="0"/>
        </a:p>
      </dgm:t>
    </dgm:pt>
    <dgm:pt modelId="{786A21C9-0F1A-4A93-9BF4-0D683C9821B5}" type="parTrans" cxnId="{A46422D6-B6A7-43D4-908D-0ACACDD423CA}">
      <dgm:prSet/>
      <dgm:spPr/>
      <dgm:t>
        <a:bodyPr/>
        <a:lstStyle/>
        <a:p>
          <a:pPr latinLnBrk="1"/>
          <a:endParaRPr lang="ko-KR" altLang="en-US"/>
        </a:p>
      </dgm:t>
    </dgm:pt>
    <dgm:pt modelId="{E9F0C6AE-AA8D-4226-8061-DA1034D710FB}" type="sibTrans" cxnId="{A46422D6-B6A7-43D4-908D-0ACACDD423CA}">
      <dgm:prSet/>
      <dgm:spPr/>
      <dgm:t>
        <a:bodyPr/>
        <a:lstStyle/>
        <a:p>
          <a:pPr latinLnBrk="1"/>
          <a:endParaRPr lang="ko-KR" altLang="en-US"/>
        </a:p>
      </dgm:t>
    </dgm:pt>
    <dgm:pt modelId="{D9451799-8094-458E-9C4B-44D7B73A6CE2}">
      <dgm:prSet custT="1"/>
      <dgm:spPr/>
      <dgm:t>
        <a:bodyPr/>
        <a:lstStyle/>
        <a:p>
          <a:pPr latinLnBrk="1"/>
          <a:r>
            <a:rPr lang="en-US" sz="1400" dirty="0" smtClean="0"/>
            <a:t>First WEEE Recycling Center in </a:t>
          </a:r>
          <a:r>
            <a:rPr lang="en-US" sz="1400" dirty="0" err="1" smtClean="0"/>
            <a:t>Asan</a:t>
          </a:r>
          <a:r>
            <a:rPr lang="en-US" sz="1400" dirty="0" smtClean="0"/>
            <a:t> </a:t>
          </a:r>
          <a:endParaRPr lang="ko-KR" altLang="en-US" sz="1400" dirty="0"/>
        </a:p>
      </dgm:t>
    </dgm:pt>
    <dgm:pt modelId="{F53BE3E1-7751-4090-85CF-84D2627C9B02}" type="parTrans" cxnId="{E2E445E6-C5D1-4CA4-88D5-CF92F01116A4}">
      <dgm:prSet/>
      <dgm:spPr/>
      <dgm:t>
        <a:bodyPr/>
        <a:lstStyle/>
        <a:p>
          <a:pPr latinLnBrk="1"/>
          <a:endParaRPr lang="ko-KR" altLang="en-US"/>
        </a:p>
      </dgm:t>
    </dgm:pt>
    <dgm:pt modelId="{E7ABCFC3-A854-468F-AC5F-C8AF16ED05C3}" type="sibTrans" cxnId="{E2E445E6-C5D1-4CA4-88D5-CF92F01116A4}">
      <dgm:prSet/>
      <dgm:spPr/>
      <dgm:t>
        <a:bodyPr/>
        <a:lstStyle/>
        <a:p>
          <a:pPr latinLnBrk="1"/>
          <a:endParaRPr lang="ko-KR" altLang="en-US"/>
        </a:p>
      </dgm:t>
    </dgm:pt>
    <dgm:pt modelId="{DF5BC818-8D34-4340-80B2-0118D70DB600}">
      <dgm:prSet custT="1"/>
      <dgm:spPr/>
      <dgm:t>
        <a:bodyPr/>
        <a:lstStyle/>
        <a:p>
          <a:pPr latinLnBrk="1">
            <a:lnSpc>
              <a:spcPct val="50000"/>
            </a:lnSpc>
          </a:pPr>
          <a:r>
            <a:rPr lang="en-US" sz="1400" dirty="0" smtClean="0"/>
            <a:t>Announcement of New Consumer Rights (Environmental Protection) </a:t>
          </a:r>
        </a:p>
        <a:p>
          <a:pPr latinLnBrk="1">
            <a:lnSpc>
              <a:spcPct val="50000"/>
            </a:lnSpc>
          </a:pPr>
          <a:r>
            <a:rPr lang="en-US" sz="1400" dirty="0" smtClean="0"/>
            <a:t>Establishment of free collection logistics</a:t>
          </a:r>
          <a:endParaRPr lang="ko-KR" altLang="en-US" sz="1400" dirty="0"/>
        </a:p>
      </dgm:t>
    </dgm:pt>
    <dgm:pt modelId="{93F663D2-DCDC-46CB-B22C-8D06CD01663F}" type="parTrans" cxnId="{1B638D47-BEF1-4D25-8188-0FE1BDA21866}">
      <dgm:prSet/>
      <dgm:spPr/>
      <dgm:t>
        <a:bodyPr/>
        <a:lstStyle/>
        <a:p>
          <a:pPr latinLnBrk="1"/>
          <a:endParaRPr lang="ko-KR" altLang="en-US"/>
        </a:p>
      </dgm:t>
    </dgm:pt>
    <dgm:pt modelId="{4A96587C-87E3-44A1-A09D-805D131ADF46}" type="sibTrans" cxnId="{1B638D47-BEF1-4D25-8188-0FE1BDA21866}">
      <dgm:prSet/>
      <dgm:spPr/>
      <dgm:t>
        <a:bodyPr/>
        <a:lstStyle/>
        <a:p>
          <a:pPr latinLnBrk="1"/>
          <a:endParaRPr lang="ko-KR" altLang="en-US"/>
        </a:p>
      </dgm:t>
    </dgm:pt>
    <dgm:pt modelId="{88C650C0-5E52-4CB2-82D0-E61DB30BC938}" type="pres">
      <dgm:prSet presAssocID="{5FAAA98F-6735-4C82-BA7D-C38585EE669E}" presName="arrowDiagram" presStyleCnt="0">
        <dgm:presLayoutVars>
          <dgm:chMax val="5"/>
          <dgm:dir/>
          <dgm:resizeHandles val="exact"/>
        </dgm:presLayoutVars>
      </dgm:prSet>
      <dgm:spPr/>
    </dgm:pt>
    <dgm:pt modelId="{F463B830-4EA7-49E7-B53C-DA9EB2FE9512}" type="pres">
      <dgm:prSet presAssocID="{5FAAA98F-6735-4C82-BA7D-C38585EE669E}" presName="arrow" presStyleLbl="bgShp" presStyleIdx="0" presStyleCnt="1" custAng="0" custLinFactNeighborX="-9313"/>
      <dgm:spPr/>
    </dgm:pt>
    <dgm:pt modelId="{A8E419D9-019C-4B3D-8859-CB91DDF40AB4}" type="pres">
      <dgm:prSet presAssocID="{5FAAA98F-6735-4C82-BA7D-C38585EE669E}" presName="arrowDiagram5" presStyleCnt="0"/>
      <dgm:spPr/>
    </dgm:pt>
    <dgm:pt modelId="{752700A7-9972-4413-9894-E92B53EA8BBC}" type="pres">
      <dgm:prSet presAssocID="{DF5BC818-8D34-4340-80B2-0118D70DB600}" presName="bullet5a" presStyleLbl="node1" presStyleIdx="0" presStyleCnt="5" custScaleX="126451" custScaleY="126449" custLinFactX="-300000" custLinFactY="170290" custLinFactNeighborX="-344492" custLinFactNeighborY="200000"/>
      <dgm:spPr/>
    </dgm:pt>
    <dgm:pt modelId="{2BA67283-9D37-4C51-BD08-3856D342E34B}" type="pres">
      <dgm:prSet presAssocID="{DF5BC818-8D34-4340-80B2-0118D70DB600}" presName="textBox5a" presStyleLbl="revTx" presStyleIdx="0" presStyleCnt="5" custScaleX="633959" custScaleY="35014" custLinFactX="57159" custLinFactNeighborX="100000" custLinFactNeighborY="324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5F1DA3-680F-487C-8691-AFABE64CAEA2}" type="pres">
      <dgm:prSet presAssocID="{D9451799-8094-458E-9C4B-44D7B73A6CE2}" presName="bullet5b" presStyleLbl="node1" presStyleIdx="1" presStyleCnt="5" custLinFactX="-268239" custLinFactY="119290" custLinFactNeighborX="-300000" custLinFactNeighborY="200000"/>
      <dgm:spPr/>
    </dgm:pt>
    <dgm:pt modelId="{8FB22FA8-4531-4F6F-85C7-82BD0256B5E9}" type="pres">
      <dgm:prSet presAssocID="{D9451799-8094-458E-9C4B-44D7B73A6CE2}" presName="textBox5b" presStyleLbl="revTx" presStyleIdx="1" presStyleCnt="5" custScaleX="297423" custScaleY="19331" custLinFactNeighborX="-18907" custLinFactNeighborY="66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07A4D8-5BBC-4A38-A898-3601EEF2EBEE}" type="pres">
      <dgm:prSet presAssocID="{E23EDBCC-53A7-47E2-B740-50B59F988F66}" presName="bullet5c" presStyleLbl="node1" presStyleIdx="2" presStyleCnt="5" custLinFactX="-249414" custLinFactY="100000" custLinFactNeighborX="-300000" custLinFactNeighborY="121152"/>
      <dgm:spPr/>
    </dgm:pt>
    <dgm:pt modelId="{9ED667F3-300A-4CFF-AD5C-50DE3EED05B3}" type="pres">
      <dgm:prSet presAssocID="{E23EDBCC-53A7-47E2-B740-50B59F988F66}" presName="textBox5c" presStyleLbl="revTx" presStyleIdx="2" presStyleCnt="5" custScaleX="385751" custScaleY="20919" custLinFactNeighborX="27664" custLinFactNeighborY="-626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CBFB28-8B34-4A5A-A883-17571B21CD1F}" type="pres">
      <dgm:prSet presAssocID="{F93FF387-E788-4302-B4B5-89023F570E2B}" presName="bullet5d" presStyleLbl="node1" presStyleIdx="3" presStyleCnt="5" custLinFactX="-223919" custLinFactY="37366" custLinFactNeighborX="-300000" custLinFactNeighborY="100000"/>
      <dgm:spPr/>
    </dgm:pt>
    <dgm:pt modelId="{72A87173-6FA3-4912-BFAC-3CF67FC36B41}" type="pres">
      <dgm:prSet presAssocID="{F93FF387-E788-4302-B4B5-89023F570E2B}" presName="textBox5d" presStyleLbl="revTx" presStyleIdx="3" presStyleCnt="5" custScaleX="334029" custScaleY="8790" custLinFactNeighborX="-21220" custLinFactNeighborY="-202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291454-2AB9-413B-899D-22ADB1FC3BCB}" type="pres">
      <dgm:prSet presAssocID="{EC0EA83A-8493-48A4-91CC-1D147A755858}" presName="bullet5e" presStyleLbl="node1" presStyleIdx="4" presStyleCnt="5" custLinFactX="-200000" custLinFactNeighborX="-216882" custLinFactNeighborY="60900"/>
      <dgm:spPr/>
    </dgm:pt>
    <dgm:pt modelId="{1AA15BCF-9C69-456F-8B72-B571A0F05C51}" type="pres">
      <dgm:prSet presAssocID="{EC0EA83A-8493-48A4-91CC-1D147A755858}" presName="textBox5e" presStyleLbl="revTx" presStyleIdx="4" presStyleCnt="5" custScaleX="203819" custScaleY="24547" custLinFactNeighborX="-51257" custLinFactNeighborY="-410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5A583C6-D3CE-40D2-887E-520376EA486D}" type="presOf" srcId="{DF5BC818-8D34-4340-80B2-0118D70DB600}" destId="{2BA67283-9D37-4C51-BD08-3856D342E34B}" srcOrd="0" destOrd="0" presId="urn:microsoft.com/office/officeart/2005/8/layout/arrow2"/>
    <dgm:cxn modelId="{36C0AD68-1BFF-4669-8EBD-672CA59E9EFE}" type="presOf" srcId="{E23EDBCC-53A7-47E2-B740-50B59F988F66}" destId="{9ED667F3-300A-4CFF-AD5C-50DE3EED05B3}" srcOrd="0" destOrd="0" presId="urn:microsoft.com/office/officeart/2005/8/layout/arrow2"/>
    <dgm:cxn modelId="{A46422D6-B6A7-43D4-908D-0ACACDD423CA}" srcId="{5FAAA98F-6735-4C82-BA7D-C38585EE669E}" destId="{EC0EA83A-8493-48A4-91CC-1D147A755858}" srcOrd="4" destOrd="0" parTransId="{786A21C9-0F1A-4A93-9BF4-0D683C9821B5}" sibTransId="{E9F0C6AE-AA8D-4226-8061-DA1034D710FB}"/>
    <dgm:cxn modelId="{1B638D47-BEF1-4D25-8188-0FE1BDA21866}" srcId="{5FAAA98F-6735-4C82-BA7D-C38585EE669E}" destId="{DF5BC818-8D34-4340-80B2-0118D70DB600}" srcOrd="0" destOrd="0" parTransId="{93F663D2-DCDC-46CB-B22C-8D06CD01663F}" sibTransId="{4A96587C-87E3-44A1-A09D-805D131ADF46}"/>
    <dgm:cxn modelId="{E2E445E6-C5D1-4CA4-88D5-CF92F01116A4}" srcId="{5FAAA98F-6735-4C82-BA7D-C38585EE669E}" destId="{D9451799-8094-458E-9C4B-44D7B73A6CE2}" srcOrd="1" destOrd="0" parTransId="{F53BE3E1-7751-4090-85CF-84D2627C9B02}" sibTransId="{E7ABCFC3-A854-468F-AC5F-C8AF16ED05C3}"/>
    <dgm:cxn modelId="{BE0CA714-6108-4652-8817-65AACCEADE3D}" srcId="{5FAAA98F-6735-4C82-BA7D-C38585EE669E}" destId="{F93FF387-E788-4302-B4B5-89023F570E2B}" srcOrd="3" destOrd="0" parTransId="{87D5E69D-9CF8-437B-879D-9B63EB81C7FA}" sibTransId="{927CB140-D628-4209-882D-58467F885268}"/>
    <dgm:cxn modelId="{4CF279FF-1378-4CD7-B682-D4FBE698EB4E}" type="presOf" srcId="{F93FF387-E788-4302-B4B5-89023F570E2B}" destId="{72A87173-6FA3-4912-BFAC-3CF67FC36B41}" srcOrd="0" destOrd="0" presId="urn:microsoft.com/office/officeart/2005/8/layout/arrow2"/>
    <dgm:cxn modelId="{B51BF2DE-736E-4AFC-A57A-06C9F7356F4B}" type="presOf" srcId="{EC0EA83A-8493-48A4-91CC-1D147A755858}" destId="{1AA15BCF-9C69-456F-8B72-B571A0F05C51}" srcOrd="0" destOrd="0" presId="urn:microsoft.com/office/officeart/2005/8/layout/arrow2"/>
    <dgm:cxn modelId="{9DBE3B02-6E29-438E-940D-FF85F4E337F9}" type="presOf" srcId="{D9451799-8094-458E-9C4B-44D7B73A6CE2}" destId="{8FB22FA8-4531-4F6F-85C7-82BD0256B5E9}" srcOrd="0" destOrd="0" presId="urn:microsoft.com/office/officeart/2005/8/layout/arrow2"/>
    <dgm:cxn modelId="{97AB60EC-31FE-447B-97C8-410E42C9D33B}" type="presOf" srcId="{5FAAA98F-6735-4C82-BA7D-C38585EE669E}" destId="{88C650C0-5E52-4CB2-82D0-E61DB30BC938}" srcOrd="0" destOrd="0" presId="urn:microsoft.com/office/officeart/2005/8/layout/arrow2"/>
    <dgm:cxn modelId="{E67D00AE-9E12-4DBC-A020-6DD75A2B12BF}" srcId="{5FAAA98F-6735-4C82-BA7D-C38585EE669E}" destId="{E23EDBCC-53A7-47E2-B740-50B59F988F66}" srcOrd="2" destOrd="0" parTransId="{63E7F378-4586-479F-81B8-61A2326656F2}" sibTransId="{B6B71A1A-C548-41D6-BC97-6D83C270BAD1}"/>
    <dgm:cxn modelId="{4DE5C287-C5A0-422C-97DC-AE8B144AD11B}" type="presParOf" srcId="{88C650C0-5E52-4CB2-82D0-E61DB30BC938}" destId="{F463B830-4EA7-49E7-B53C-DA9EB2FE9512}" srcOrd="0" destOrd="0" presId="urn:microsoft.com/office/officeart/2005/8/layout/arrow2"/>
    <dgm:cxn modelId="{86933A3F-CCA9-43DE-81C0-6E2A2B61BD45}" type="presParOf" srcId="{88C650C0-5E52-4CB2-82D0-E61DB30BC938}" destId="{A8E419D9-019C-4B3D-8859-CB91DDF40AB4}" srcOrd="1" destOrd="0" presId="urn:microsoft.com/office/officeart/2005/8/layout/arrow2"/>
    <dgm:cxn modelId="{5B6D5C14-7FE6-4A0D-90AE-75CC1896A72C}" type="presParOf" srcId="{A8E419D9-019C-4B3D-8859-CB91DDF40AB4}" destId="{752700A7-9972-4413-9894-E92B53EA8BBC}" srcOrd="0" destOrd="0" presId="urn:microsoft.com/office/officeart/2005/8/layout/arrow2"/>
    <dgm:cxn modelId="{0946569E-ACEC-429C-B865-5E72EE0DB08A}" type="presParOf" srcId="{A8E419D9-019C-4B3D-8859-CB91DDF40AB4}" destId="{2BA67283-9D37-4C51-BD08-3856D342E34B}" srcOrd="1" destOrd="0" presId="urn:microsoft.com/office/officeart/2005/8/layout/arrow2"/>
    <dgm:cxn modelId="{ABE71372-AD31-4D94-B067-8CC6619B2AD4}" type="presParOf" srcId="{A8E419D9-019C-4B3D-8859-CB91DDF40AB4}" destId="{045F1DA3-680F-487C-8691-AFABE64CAEA2}" srcOrd="2" destOrd="0" presId="urn:microsoft.com/office/officeart/2005/8/layout/arrow2"/>
    <dgm:cxn modelId="{1FEB2714-5503-4BC0-93F6-E4280BD28947}" type="presParOf" srcId="{A8E419D9-019C-4B3D-8859-CB91DDF40AB4}" destId="{8FB22FA8-4531-4F6F-85C7-82BD0256B5E9}" srcOrd="3" destOrd="0" presId="urn:microsoft.com/office/officeart/2005/8/layout/arrow2"/>
    <dgm:cxn modelId="{0D6EBC94-F16B-48EB-9689-A265D67572DA}" type="presParOf" srcId="{A8E419D9-019C-4B3D-8859-CB91DDF40AB4}" destId="{C407A4D8-5BBC-4A38-A898-3601EEF2EBEE}" srcOrd="4" destOrd="0" presId="urn:microsoft.com/office/officeart/2005/8/layout/arrow2"/>
    <dgm:cxn modelId="{B93CF790-DC05-4155-A19D-F15FD6611E54}" type="presParOf" srcId="{A8E419D9-019C-4B3D-8859-CB91DDF40AB4}" destId="{9ED667F3-300A-4CFF-AD5C-50DE3EED05B3}" srcOrd="5" destOrd="0" presId="urn:microsoft.com/office/officeart/2005/8/layout/arrow2"/>
    <dgm:cxn modelId="{301E70BD-E7FD-4743-A429-177734C659AB}" type="presParOf" srcId="{A8E419D9-019C-4B3D-8859-CB91DDF40AB4}" destId="{40CBFB28-8B34-4A5A-A883-17571B21CD1F}" srcOrd="6" destOrd="0" presId="urn:microsoft.com/office/officeart/2005/8/layout/arrow2"/>
    <dgm:cxn modelId="{B64EEB9F-CA13-4273-A4EB-E0370CD1D86B}" type="presParOf" srcId="{A8E419D9-019C-4B3D-8859-CB91DDF40AB4}" destId="{72A87173-6FA3-4912-BFAC-3CF67FC36B41}" srcOrd="7" destOrd="0" presId="urn:microsoft.com/office/officeart/2005/8/layout/arrow2"/>
    <dgm:cxn modelId="{569D3060-8CC9-4CDB-A03B-3C54B421710C}" type="presParOf" srcId="{A8E419D9-019C-4B3D-8859-CB91DDF40AB4}" destId="{A0291454-2AB9-413B-899D-22ADB1FC3BCB}" srcOrd="8" destOrd="0" presId="urn:microsoft.com/office/officeart/2005/8/layout/arrow2"/>
    <dgm:cxn modelId="{6647D838-CCCE-476D-9049-127281D08304}" type="presParOf" srcId="{A8E419D9-019C-4B3D-8859-CB91DDF40AB4}" destId="{1AA15BCF-9C69-456F-8B72-B571A0F05C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03C0F-AD72-40EF-BCD0-470B21842A41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12F2D79-CDE6-4DFA-A186-70A84928EAF0}">
      <dgm:prSet phldrT="[텍스트]"/>
      <dgm:spPr/>
      <dgm:t>
        <a:bodyPr/>
        <a:lstStyle/>
        <a:p>
          <a:pPr latinLnBrk="1"/>
          <a:r>
            <a:rPr lang="en-US" altLang="ko-KR" dirty="0" smtClean="0"/>
            <a:t>System</a:t>
          </a:r>
          <a:endParaRPr lang="ko-KR" altLang="en-US" dirty="0"/>
        </a:p>
      </dgm:t>
    </dgm:pt>
    <dgm:pt modelId="{87AB9F31-1193-4974-A8DE-080A245F9D47}" type="parTrans" cxnId="{B0D328C0-8369-4A90-BAE5-9463003981CE}">
      <dgm:prSet/>
      <dgm:spPr/>
      <dgm:t>
        <a:bodyPr/>
        <a:lstStyle/>
        <a:p>
          <a:pPr latinLnBrk="1"/>
          <a:endParaRPr lang="ko-KR" altLang="en-US"/>
        </a:p>
      </dgm:t>
    </dgm:pt>
    <dgm:pt modelId="{8219A4FA-5504-4BD8-AC0B-FAD2A65FE315}" type="sibTrans" cxnId="{B0D328C0-8369-4A90-BAE5-9463003981CE}">
      <dgm:prSet/>
      <dgm:spPr/>
      <dgm:t>
        <a:bodyPr/>
        <a:lstStyle/>
        <a:p>
          <a:pPr latinLnBrk="1"/>
          <a:endParaRPr lang="ko-KR" altLang="en-US"/>
        </a:p>
      </dgm:t>
    </dgm:pt>
    <dgm:pt modelId="{743610C2-CC0F-4CF2-8FD6-4BBBEA0DBA05}">
      <dgm:prSet phldrT="[텍스트]"/>
      <dgm:spPr/>
      <dgm:t>
        <a:bodyPr/>
        <a:lstStyle/>
        <a:p>
          <a:pPr latinLnBrk="1"/>
          <a:r>
            <a:rPr lang="en-US" altLang="ko-KR" dirty="0" smtClean="0"/>
            <a:t>Regulation</a:t>
          </a:r>
          <a:endParaRPr lang="ko-KR" altLang="en-US" dirty="0"/>
        </a:p>
      </dgm:t>
    </dgm:pt>
    <dgm:pt modelId="{2C8E7B1F-1CBA-4E8A-91B4-F05AD8D9AE4F}" type="parTrans" cxnId="{3BF2D142-65B1-494B-9CC4-C5A80B3897B7}">
      <dgm:prSet/>
      <dgm:spPr/>
      <dgm:t>
        <a:bodyPr/>
        <a:lstStyle/>
        <a:p>
          <a:pPr latinLnBrk="1"/>
          <a:endParaRPr lang="ko-KR" altLang="en-US"/>
        </a:p>
      </dgm:t>
    </dgm:pt>
    <dgm:pt modelId="{11E31DFA-ACB1-40F1-8C3C-CA491C2ED7F5}" type="sibTrans" cxnId="{3BF2D142-65B1-494B-9CC4-C5A80B3897B7}">
      <dgm:prSet/>
      <dgm:spPr/>
      <dgm:t>
        <a:bodyPr/>
        <a:lstStyle/>
        <a:p>
          <a:pPr latinLnBrk="1"/>
          <a:endParaRPr lang="ko-KR" altLang="en-US"/>
        </a:p>
      </dgm:t>
    </dgm:pt>
    <dgm:pt modelId="{67C3A1E2-019E-4002-A2A6-BA827E6ADF92}">
      <dgm:prSet phldrT="[텍스트]"/>
      <dgm:spPr/>
      <dgm:t>
        <a:bodyPr/>
        <a:lstStyle/>
        <a:p>
          <a:pPr latinLnBrk="1"/>
          <a:r>
            <a:rPr lang="en-US" altLang="ko-KR" dirty="0" smtClean="0"/>
            <a:t>Culture &amp; Education</a:t>
          </a:r>
          <a:endParaRPr lang="ko-KR" altLang="en-US" dirty="0"/>
        </a:p>
      </dgm:t>
    </dgm:pt>
    <dgm:pt modelId="{CED2F57D-64C1-4772-A057-E1A77A06D5DD}" type="parTrans" cxnId="{363D123B-AC4D-4C99-B001-6875FE9DA973}">
      <dgm:prSet/>
      <dgm:spPr/>
      <dgm:t>
        <a:bodyPr/>
        <a:lstStyle/>
        <a:p>
          <a:pPr latinLnBrk="1"/>
          <a:endParaRPr lang="ko-KR" altLang="en-US"/>
        </a:p>
      </dgm:t>
    </dgm:pt>
    <dgm:pt modelId="{85580E98-4487-4684-B96E-D2C3F5C2B1AA}" type="sibTrans" cxnId="{363D123B-AC4D-4C99-B001-6875FE9DA973}">
      <dgm:prSet/>
      <dgm:spPr/>
      <dgm:t>
        <a:bodyPr/>
        <a:lstStyle/>
        <a:p>
          <a:pPr latinLnBrk="1"/>
          <a:endParaRPr lang="ko-KR" altLang="en-US"/>
        </a:p>
      </dgm:t>
    </dgm:pt>
    <dgm:pt modelId="{194D23FE-CDF8-4526-A86D-019F8B7ABC80}">
      <dgm:prSet phldrT="[텍스트]"/>
      <dgm:spPr/>
      <dgm:t>
        <a:bodyPr/>
        <a:lstStyle/>
        <a:p>
          <a:pPr latinLnBrk="1"/>
          <a:r>
            <a:rPr lang="en-US" altLang="ko-KR" smtClean="0"/>
            <a:t>Economic Incentive</a:t>
          </a:r>
          <a:endParaRPr lang="ko-KR" altLang="en-US" dirty="0"/>
        </a:p>
      </dgm:t>
    </dgm:pt>
    <dgm:pt modelId="{9F4664FB-6418-4981-BBE8-3267101EA468}" type="parTrans" cxnId="{A0AAD9C9-00BF-444E-9E7F-38514BFA3701}">
      <dgm:prSet/>
      <dgm:spPr/>
      <dgm:t>
        <a:bodyPr/>
        <a:lstStyle/>
        <a:p>
          <a:pPr latinLnBrk="1"/>
          <a:endParaRPr lang="ko-KR" altLang="en-US"/>
        </a:p>
      </dgm:t>
    </dgm:pt>
    <dgm:pt modelId="{EEA8E0EB-2626-458E-B187-84E2A6B84DA5}" type="sibTrans" cxnId="{A0AAD9C9-00BF-444E-9E7F-38514BFA3701}">
      <dgm:prSet/>
      <dgm:spPr/>
      <dgm:t>
        <a:bodyPr/>
        <a:lstStyle/>
        <a:p>
          <a:pPr latinLnBrk="1"/>
          <a:endParaRPr lang="ko-KR" altLang="en-US"/>
        </a:p>
      </dgm:t>
    </dgm:pt>
    <dgm:pt modelId="{029A7010-2FDC-4FF4-8568-CD4FF25267C6}" type="pres">
      <dgm:prSet presAssocID="{A7003C0F-AD72-40EF-BCD0-470B21842A4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E44F4F-F051-4FF4-B685-C9258AAFC1BB}" type="pres">
      <dgm:prSet presAssocID="{A7003C0F-AD72-40EF-BCD0-470B21842A41}" presName="diamond" presStyleLbl="bgShp" presStyleIdx="0" presStyleCnt="1"/>
      <dgm:spPr/>
    </dgm:pt>
    <dgm:pt modelId="{2D6B98E6-CEE3-481A-B146-DA6A3EF6B677}" type="pres">
      <dgm:prSet presAssocID="{A7003C0F-AD72-40EF-BCD0-470B21842A4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45CBC1-6C8D-41A4-8A6D-CC612D017030}" type="pres">
      <dgm:prSet presAssocID="{A7003C0F-AD72-40EF-BCD0-470B21842A4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C6EA43-4399-42EB-B5CB-F658C130AA45}" type="pres">
      <dgm:prSet presAssocID="{A7003C0F-AD72-40EF-BCD0-470B21842A4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EA9CD1-6622-4C4B-AB42-E7CF7DC3E279}" type="pres">
      <dgm:prSet presAssocID="{A7003C0F-AD72-40EF-BCD0-470B21842A4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49ACBED-D6E7-4237-972C-903D30094E40}" type="presOf" srcId="{012F2D79-CDE6-4DFA-A186-70A84928EAF0}" destId="{2D6B98E6-CEE3-481A-B146-DA6A3EF6B677}" srcOrd="0" destOrd="0" presId="urn:microsoft.com/office/officeart/2005/8/layout/matrix3"/>
    <dgm:cxn modelId="{B0D328C0-8369-4A90-BAE5-9463003981CE}" srcId="{A7003C0F-AD72-40EF-BCD0-470B21842A41}" destId="{012F2D79-CDE6-4DFA-A186-70A84928EAF0}" srcOrd="0" destOrd="0" parTransId="{87AB9F31-1193-4974-A8DE-080A245F9D47}" sibTransId="{8219A4FA-5504-4BD8-AC0B-FAD2A65FE315}"/>
    <dgm:cxn modelId="{5A353FEC-D951-4115-A771-74D3D4CF0381}" type="presOf" srcId="{194D23FE-CDF8-4526-A86D-019F8B7ABC80}" destId="{C1EA9CD1-6622-4C4B-AB42-E7CF7DC3E279}" srcOrd="0" destOrd="0" presId="urn:microsoft.com/office/officeart/2005/8/layout/matrix3"/>
    <dgm:cxn modelId="{A4A33D93-FEC4-4649-8BB7-906F6639D388}" type="presOf" srcId="{A7003C0F-AD72-40EF-BCD0-470B21842A41}" destId="{029A7010-2FDC-4FF4-8568-CD4FF25267C6}" srcOrd="0" destOrd="0" presId="urn:microsoft.com/office/officeart/2005/8/layout/matrix3"/>
    <dgm:cxn modelId="{A0AAD9C9-00BF-444E-9E7F-38514BFA3701}" srcId="{A7003C0F-AD72-40EF-BCD0-470B21842A41}" destId="{194D23FE-CDF8-4526-A86D-019F8B7ABC80}" srcOrd="3" destOrd="0" parTransId="{9F4664FB-6418-4981-BBE8-3267101EA468}" sibTransId="{EEA8E0EB-2626-458E-B187-84E2A6B84DA5}"/>
    <dgm:cxn modelId="{3BF2D142-65B1-494B-9CC4-C5A80B3897B7}" srcId="{A7003C0F-AD72-40EF-BCD0-470B21842A41}" destId="{743610C2-CC0F-4CF2-8FD6-4BBBEA0DBA05}" srcOrd="1" destOrd="0" parTransId="{2C8E7B1F-1CBA-4E8A-91B4-F05AD8D9AE4F}" sibTransId="{11E31DFA-ACB1-40F1-8C3C-CA491C2ED7F5}"/>
    <dgm:cxn modelId="{828D2DB4-A499-4866-8E07-035BD1B446BC}" type="presOf" srcId="{67C3A1E2-019E-4002-A2A6-BA827E6ADF92}" destId="{DBC6EA43-4399-42EB-B5CB-F658C130AA45}" srcOrd="0" destOrd="0" presId="urn:microsoft.com/office/officeart/2005/8/layout/matrix3"/>
    <dgm:cxn modelId="{363D123B-AC4D-4C99-B001-6875FE9DA973}" srcId="{A7003C0F-AD72-40EF-BCD0-470B21842A41}" destId="{67C3A1E2-019E-4002-A2A6-BA827E6ADF92}" srcOrd="2" destOrd="0" parTransId="{CED2F57D-64C1-4772-A057-E1A77A06D5DD}" sibTransId="{85580E98-4487-4684-B96E-D2C3F5C2B1AA}"/>
    <dgm:cxn modelId="{331C385E-CCA3-4BA4-95AA-0DDDBE317171}" type="presOf" srcId="{743610C2-CC0F-4CF2-8FD6-4BBBEA0DBA05}" destId="{F845CBC1-6C8D-41A4-8A6D-CC612D017030}" srcOrd="0" destOrd="0" presId="urn:microsoft.com/office/officeart/2005/8/layout/matrix3"/>
    <dgm:cxn modelId="{BEC4D0EF-B0D5-4BBC-A737-42894768318A}" type="presParOf" srcId="{029A7010-2FDC-4FF4-8568-CD4FF25267C6}" destId="{24E44F4F-F051-4FF4-B685-C9258AAFC1BB}" srcOrd="0" destOrd="0" presId="urn:microsoft.com/office/officeart/2005/8/layout/matrix3"/>
    <dgm:cxn modelId="{870FAEC7-FC34-4D51-8FA1-5C93EE36F673}" type="presParOf" srcId="{029A7010-2FDC-4FF4-8568-CD4FF25267C6}" destId="{2D6B98E6-CEE3-481A-B146-DA6A3EF6B677}" srcOrd="1" destOrd="0" presId="urn:microsoft.com/office/officeart/2005/8/layout/matrix3"/>
    <dgm:cxn modelId="{F4D58EC5-CE82-4340-863D-A859CB7060DF}" type="presParOf" srcId="{029A7010-2FDC-4FF4-8568-CD4FF25267C6}" destId="{F845CBC1-6C8D-41A4-8A6D-CC612D017030}" srcOrd="2" destOrd="0" presId="urn:microsoft.com/office/officeart/2005/8/layout/matrix3"/>
    <dgm:cxn modelId="{F7F7E545-AF63-4719-AB4B-18A93231DE7B}" type="presParOf" srcId="{029A7010-2FDC-4FF4-8568-CD4FF25267C6}" destId="{DBC6EA43-4399-42EB-B5CB-F658C130AA45}" srcOrd="3" destOrd="0" presId="urn:microsoft.com/office/officeart/2005/8/layout/matrix3"/>
    <dgm:cxn modelId="{F589B548-F8F2-48BF-91BA-F49C4EBDB708}" type="presParOf" srcId="{029A7010-2FDC-4FF4-8568-CD4FF25267C6}" destId="{C1EA9CD1-6622-4C4B-AB42-E7CF7DC3E27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4E069-DC0D-4D6A-9A19-2B2966F32689}">
      <dsp:nvSpPr>
        <dsp:cNvPr id="0" name=""/>
        <dsp:cNvSpPr/>
      </dsp:nvSpPr>
      <dsp:spPr>
        <a:xfrm>
          <a:off x="503997" y="0"/>
          <a:ext cx="2885346" cy="1381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Recycling Responsibility</a:t>
          </a:r>
          <a:endParaRPr lang="ko-KR" altLang="en-US" sz="2900" kern="1200" dirty="0"/>
        </a:p>
      </dsp:txBody>
      <dsp:txXfrm>
        <a:off x="544455" y="40458"/>
        <a:ext cx="2804430" cy="1300419"/>
      </dsp:txXfrm>
    </dsp:sp>
    <dsp:sp modelId="{4DBAF3D0-BB8B-49EE-8E18-574F2788BC6F}">
      <dsp:nvSpPr>
        <dsp:cNvPr id="0" name=""/>
        <dsp:cNvSpPr/>
      </dsp:nvSpPr>
      <dsp:spPr>
        <a:xfrm>
          <a:off x="792531" y="1381335"/>
          <a:ext cx="269438" cy="103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736"/>
              </a:lnTo>
              <a:lnTo>
                <a:pt x="269438" y="1034736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4415D-3F14-4F77-9B42-682DCED151B5}">
      <dsp:nvSpPr>
        <dsp:cNvPr id="0" name=""/>
        <dsp:cNvSpPr/>
      </dsp:nvSpPr>
      <dsp:spPr>
        <a:xfrm>
          <a:off x="1061970" y="1693989"/>
          <a:ext cx="2641217" cy="1444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smtClean="0"/>
            <a:t>Manufacturer </a:t>
          </a:r>
          <a:r>
            <a:rPr lang="en-US" altLang="ko-KR" sz="1400" kern="1200" smtClean="0">
              <a:solidFill>
                <a:schemeClr val="tx1"/>
              </a:solidFill>
            </a:rPr>
            <a:t>(previous </a:t>
          </a:r>
          <a:r>
            <a:rPr lang="en-US" altLang="ko-KR" sz="1400" kern="1200" dirty="0" smtClean="0">
              <a:solidFill>
                <a:schemeClr val="tx1"/>
              </a:solidFill>
            </a:rPr>
            <a:t>year’s sales over </a:t>
          </a:r>
          <a:r>
            <a:rPr lang="ko-KR" altLang="en-US" sz="1400" b="0" i="0" kern="1200" dirty="0" smtClean="0">
              <a:solidFill>
                <a:schemeClr val="tx1"/>
              </a:solidFill>
            </a:rPr>
            <a:t>₩</a:t>
          </a:r>
          <a:r>
            <a:rPr lang="en-US" altLang="ko-KR" sz="1400" kern="1200" dirty="0" smtClean="0">
              <a:solidFill>
                <a:schemeClr val="tx1"/>
              </a:solidFill>
            </a:rPr>
            <a:t>1 billion) 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smtClean="0">
              <a:solidFill>
                <a:schemeClr val="tx1"/>
              </a:solidFill>
            </a:rPr>
            <a:t>Importer </a:t>
          </a:r>
          <a:r>
            <a:rPr lang="en-US" altLang="ko-KR" sz="1400" kern="1200" smtClean="0">
              <a:solidFill>
                <a:schemeClr val="tx1"/>
              </a:solidFill>
            </a:rPr>
            <a:t>(previous </a:t>
          </a:r>
          <a:r>
            <a:rPr lang="en-US" altLang="ko-KR" sz="1400" kern="1200" dirty="0" smtClean="0">
              <a:solidFill>
                <a:schemeClr val="tx1"/>
              </a:solidFill>
            </a:rPr>
            <a:t>year’s sales over </a:t>
          </a:r>
          <a:r>
            <a:rPr lang="ko-KR" altLang="en-US" sz="1400" b="0" i="0" kern="1200" dirty="0" smtClean="0">
              <a:solidFill>
                <a:schemeClr val="tx1"/>
              </a:solidFill>
            </a:rPr>
            <a:t>₩</a:t>
          </a:r>
          <a:r>
            <a:rPr lang="en-US" altLang="ko-KR" sz="1400" kern="1200" dirty="0" smtClean="0">
              <a:solidFill>
                <a:schemeClr val="tx1"/>
              </a:solidFill>
            </a:rPr>
            <a:t>0.3 billion) </a:t>
          </a:r>
          <a:endParaRPr lang="ko-KR" altLang="en-US" sz="1400" kern="1200" dirty="0">
            <a:solidFill>
              <a:schemeClr val="tx1"/>
            </a:solidFill>
          </a:endParaRPr>
        </a:p>
      </dsp:txBody>
      <dsp:txXfrm>
        <a:off x="1104268" y="1736287"/>
        <a:ext cx="2556621" cy="1359566"/>
      </dsp:txXfrm>
    </dsp:sp>
    <dsp:sp modelId="{18BB8D18-458E-46C6-8BC8-4FF3F072CF67}">
      <dsp:nvSpPr>
        <dsp:cNvPr id="0" name=""/>
        <dsp:cNvSpPr/>
      </dsp:nvSpPr>
      <dsp:spPr>
        <a:xfrm>
          <a:off x="792531" y="1381335"/>
          <a:ext cx="252943" cy="2418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8537"/>
              </a:lnTo>
              <a:lnTo>
                <a:pt x="252943" y="2418537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9D837-2DB5-4863-8A2F-2A5FAEED25C7}">
      <dsp:nvSpPr>
        <dsp:cNvPr id="0" name=""/>
        <dsp:cNvSpPr/>
      </dsp:nvSpPr>
      <dsp:spPr>
        <a:xfrm>
          <a:off x="1045475" y="3342620"/>
          <a:ext cx="2553697" cy="914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600" kern="1200" dirty="0" smtClean="0"/>
            <a:t>Creates Collection System of WEEE (Article 5)*</a:t>
          </a:r>
          <a:endParaRPr lang="ko-KR" altLang="en-US" sz="1600" kern="1200" dirty="0"/>
        </a:p>
      </dsp:txBody>
      <dsp:txXfrm>
        <a:off x="1072260" y="3369405"/>
        <a:ext cx="2500127" cy="860933"/>
      </dsp:txXfrm>
    </dsp:sp>
    <dsp:sp modelId="{1AAB425F-189E-48BD-9213-6F886136BC67}">
      <dsp:nvSpPr>
        <dsp:cNvPr id="0" name=""/>
        <dsp:cNvSpPr/>
      </dsp:nvSpPr>
      <dsp:spPr>
        <a:xfrm>
          <a:off x="3870766" y="110"/>
          <a:ext cx="2900298" cy="134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Collecting Responsibility</a:t>
          </a:r>
          <a:endParaRPr lang="ko-KR" altLang="en-US" sz="2900" kern="1200" dirty="0"/>
        </a:p>
      </dsp:txBody>
      <dsp:txXfrm>
        <a:off x="3910203" y="39547"/>
        <a:ext cx="2821424" cy="1267593"/>
      </dsp:txXfrm>
    </dsp:sp>
    <dsp:sp modelId="{F1DFD87D-EE1A-4EA4-8D2B-F6738B99C7BE}">
      <dsp:nvSpPr>
        <dsp:cNvPr id="0" name=""/>
        <dsp:cNvSpPr/>
      </dsp:nvSpPr>
      <dsp:spPr>
        <a:xfrm>
          <a:off x="4160796" y="1346577"/>
          <a:ext cx="357547" cy="96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248"/>
              </a:lnTo>
              <a:lnTo>
                <a:pt x="357547" y="96024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31B75-5F02-4DC8-8361-BB0C6067F167}">
      <dsp:nvSpPr>
        <dsp:cNvPr id="0" name=""/>
        <dsp:cNvSpPr/>
      </dsp:nvSpPr>
      <dsp:spPr>
        <a:xfrm>
          <a:off x="4518343" y="1621980"/>
          <a:ext cx="2623548" cy="1369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Seller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smtClean="0">
              <a:solidFill>
                <a:schemeClr val="tx1"/>
              </a:solidFill>
            </a:rPr>
            <a:t>(previous </a:t>
          </a:r>
          <a:r>
            <a:rPr lang="en-US" altLang="ko-KR" sz="1400" kern="1200" dirty="0" smtClean="0">
              <a:solidFill>
                <a:schemeClr val="tx1"/>
              </a:solidFill>
            </a:rPr>
            <a:t>year’s sales </a:t>
          </a:r>
          <a:r>
            <a:rPr lang="en-US" altLang="ko-KR" sz="1400" kern="1200" smtClean="0">
              <a:solidFill>
                <a:schemeClr val="tx1"/>
              </a:solidFill>
            </a:rPr>
            <a:t>over 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0" i="0" kern="1200" smtClean="0">
              <a:solidFill>
                <a:schemeClr val="tx1"/>
              </a:solidFill>
            </a:rPr>
            <a:t>₩</a:t>
          </a:r>
          <a:r>
            <a:rPr lang="en-US" altLang="ko-KR" sz="1400" kern="1200" dirty="0" smtClean="0">
              <a:solidFill>
                <a:schemeClr val="tx1"/>
              </a:solidFill>
            </a:rPr>
            <a:t>5 billion)</a:t>
          </a:r>
          <a:endParaRPr lang="ko-KR" altLang="en-US" sz="1400" kern="1200" dirty="0">
            <a:solidFill>
              <a:schemeClr val="tx1"/>
            </a:solidFill>
          </a:endParaRPr>
        </a:p>
      </dsp:txBody>
      <dsp:txXfrm>
        <a:off x="4558460" y="1662097"/>
        <a:ext cx="2543314" cy="1289457"/>
      </dsp:txXfrm>
    </dsp:sp>
    <dsp:sp modelId="{06701B32-258A-44B1-A472-1FF80AEA1F91}">
      <dsp:nvSpPr>
        <dsp:cNvPr id="0" name=""/>
        <dsp:cNvSpPr/>
      </dsp:nvSpPr>
      <dsp:spPr>
        <a:xfrm>
          <a:off x="4160796" y="1346577"/>
          <a:ext cx="290029" cy="2413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3148"/>
              </a:lnTo>
              <a:lnTo>
                <a:pt x="290029" y="241314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B0A6D-1B9C-42FE-B20A-B10E2D1A9583}">
      <dsp:nvSpPr>
        <dsp:cNvPr id="0" name=""/>
        <dsp:cNvSpPr/>
      </dsp:nvSpPr>
      <dsp:spPr>
        <a:xfrm>
          <a:off x="4450825" y="3233282"/>
          <a:ext cx="2767467" cy="1052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Must Collect WEEEs for </a:t>
          </a:r>
          <a:r>
            <a:rPr lang="en-US" altLang="ko-KR" sz="1600" kern="1200" dirty="0" smtClean="0"/>
            <a:t>free upon purchasing new item </a:t>
          </a:r>
          <a:r>
            <a:rPr lang="en-US" altLang="ko-KR" sz="1600" kern="1200" dirty="0" smtClean="0"/>
            <a:t>(Article 16)*</a:t>
          </a:r>
          <a:endParaRPr lang="ko-KR" altLang="en-US" sz="1600" kern="1200" dirty="0"/>
        </a:p>
      </dsp:txBody>
      <dsp:txXfrm>
        <a:off x="4481663" y="3264120"/>
        <a:ext cx="2705791" cy="99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3B830-4EA7-49E7-B53C-DA9EB2FE9512}">
      <dsp:nvSpPr>
        <dsp:cNvPr id="0" name=""/>
        <dsp:cNvSpPr/>
      </dsp:nvSpPr>
      <dsp:spPr>
        <a:xfrm>
          <a:off x="0" y="0"/>
          <a:ext cx="8229657" cy="51435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700A7-9972-4413-9894-E92B53EA8BBC}">
      <dsp:nvSpPr>
        <dsp:cNvPr id="0" name=""/>
        <dsp:cNvSpPr/>
      </dsp:nvSpPr>
      <dsp:spPr>
        <a:xfrm>
          <a:off x="189278" y="4500594"/>
          <a:ext cx="239349" cy="239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67283-9D37-4C51-BD08-3856D342E34B}">
      <dsp:nvSpPr>
        <dsp:cNvPr id="0" name=""/>
        <dsp:cNvSpPr/>
      </dsp:nvSpPr>
      <dsp:spPr>
        <a:xfrm>
          <a:off x="344902" y="4714908"/>
          <a:ext cx="6834617" cy="42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7" tIns="0" rIns="0" bIns="0" numCol="1" spcCol="1270" anchor="t" anchorCtr="0">
          <a:noAutofit/>
        </a:bodyPr>
        <a:lstStyle/>
        <a:p>
          <a:pPr lvl="0" algn="l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Announcement of New Consumer Rights (Environmental Protection) </a:t>
          </a:r>
        </a:p>
        <a:p>
          <a:pPr lvl="0" algn="l" defTabSz="6223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Establishment of free collection logistics</a:t>
          </a:r>
          <a:endParaRPr lang="ko-KR" altLang="en-US" sz="1400" kern="1200" dirty="0"/>
        </a:p>
      </dsp:txBody>
      <dsp:txXfrm>
        <a:off x="344902" y="4714908"/>
        <a:ext cx="6834617" cy="428627"/>
      </dsp:txXfrm>
    </dsp:sp>
    <dsp:sp modelId="{045F1DA3-680F-487C-8691-AFABE64CAEA2}">
      <dsp:nvSpPr>
        <dsp:cNvPr id="0" name=""/>
        <dsp:cNvSpPr/>
      </dsp:nvSpPr>
      <dsp:spPr>
        <a:xfrm>
          <a:off x="775303" y="3786213"/>
          <a:ext cx="296267" cy="296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22FA8-4531-4F6F-85C7-82BD0256B5E9}">
      <dsp:nvSpPr>
        <dsp:cNvPr id="0" name=""/>
        <dsp:cNvSpPr/>
      </dsp:nvSpPr>
      <dsp:spPr>
        <a:xfrm>
          <a:off x="1000132" y="4000524"/>
          <a:ext cx="4063164" cy="41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86" tIns="0" rIns="0" bIns="0" numCol="1" spcCol="1270" anchor="t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First WEEE Recycling Center in </a:t>
          </a:r>
          <a:r>
            <a:rPr lang="en-US" sz="1400" kern="1200" dirty="0" err="1" smtClean="0"/>
            <a:t>Asan</a:t>
          </a:r>
          <a:r>
            <a:rPr lang="en-US" sz="1400" kern="1200" dirty="0" smtClean="0"/>
            <a:t> </a:t>
          </a:r>
          <a:endParaRPr lang="ko-KR" altLang="en-US" sz="1400" kern="1200" dirty="0"/>
        </a:p>
      </dsp:txBody>
      <dsp:txXfrm>
        <a:off x="1000132" y="4000524"/>
        <a:ext cx="4063164" cy="416610"/>
      </dsp:txXfrm>
    </dsp:sp>
    <dsp:sp modelId="{C407A4D8-5BBC-4A38-A898-3601EEF2EBEE}">
      <dsp:nvSpPr>
        <dsp:cNvPr id="0" name=""/>
        <dsp:cNvSpPr/>
      </dsp:nvSpPr>
      <dsp:spPr>
        <a:xfrm>
          <a:off x="1605242" y="2928959"/>
          <a:ext cx="395023" cy="39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667F3-300A-4CFF-AD5C-50DE3EED05B3}">
      <dsp:nvSpPr>
        <dsp:cNvPr id="0" name=""/>
        <dsp:cNvSpPr/>
      </dsp:nvSpPr>
      <dsp:spPr>
        <a:xfrm>
          <a:off x="2143137" y="3214723"/>
          <a:ext cx="6126975" cy="60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315" tIns="0" rIns="0" bIns="0" numCol="1" spcCol="1270" anchor="t" anchorCtr="0">
          <a:noAutofit/>
        </a:bodyPr>
        <a:lstStyle/>
        <a:p>
          <a:pPr lvl="0" algn="l" defTabSz="622300" latinLnBrk="1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Voluntary Agreement with the Korean </a:t>
          </a:r>
          <a:r>
            <a:rPr lang="en-US" sz="1400" kern="1200" dirty="0" smtClean="0"/>
            <a:t>Government</a:t>
          </a:r>
        </a:p>
        <a:p>
          <a:pPr lvl="0" algn="l" defTabSz="622300" latinLnBrk="1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(Creation of Regional Recycling Centers and WEEE Recycling Association)</a:t>
          </a:r>
          <a:endParaRPr lang="ko-KR" altLang="en-US" sz="1400" kern="1200" dirty="0"/>
        </a:p>
      </dsp:txBody>
      <dsp:txXfrm>
        <a:off x="2143137" y="3214723"/>
        <a:ext cx="6126975" cy="604698"/>
      </dsp:txXfrm>
    </dsp:sp>
    <dsp:sp modelId="{40CBFB28-8B34-4A5A-A883-17571B21CD1F}">
      <dsp:nvSpPr>
        <dsp:cNvPr id="0" name=""/>
        <dsp:cNvSpPr/>
      </dsp:nvSpPr>
      <dsp:spPr>
        <a:xfrm>
          <a:off x="2633036" y="2143142"/>
          <a:ext cx="510238" cy="510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7173-6FA3-4912-BFAC-3CF67FC36B41}">
      <dsp:nvSpPr>
        <dsp:cNvPr id="0" name=""/>
        <dsp:cNvSpPr/>
      </dsp:nvSpPr>
      <dsp:spPr>
        <a:xfrm>
          <a:off x="3286148" y="2571763"/>
          <a:ext cx="5497888" cy="302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65" tIns="0" rIns="0" bIns="0" numCol="1" spcCol="1270" anchor="t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Supply of Small WEEE to </a:t>
          </a:r>
          <a:r>
            <a:rPr lang="en-US" altLang="ko-KR" sz="1400" kern="1200" smtClean="0"/>
            <a:t>Social Enterprises(Recycler</a:t>
          </a:r>
          <a:r>
            <a:rPr lang="en-US" altLang="ko-KR" sz="1400" kern="1200" dirty="0" smtClean="0"/>
            <a:t>) for free</a:t>
          </a:r>
          <a:endParaRPr lang="ko-KR" altLang="en-US" sz="1400" kern="1200" dirty="0"/>
        </a:p>
      </dsp:txBody>
      <dsp:txXfrm>
        <a:off x="3286148" y="2571763"/>
        <a:ext cx="5497888" cy="302918"/>
      </dsp:txXfrm>
    </dsp:sp>
    <dsp:sp modelId="{A0291454-2AB9-413B-899D-22ADB1FC3BCB}">
      <dsp:nvSpPr>
        <dsp:cNvPr id="0" name=""/>
        <dsp:cNvSpPr/>
      </dsp:nvSpPr>
      <dsp:spPr>
        <a:xfrm>
          <a:off x="4171924" y="1428759"/>
          <a:ext cx="650142" cy="650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15BCF-9C69-456F-8B72-B571A0F05C51}">
      <dsp:nvSpPr>
        <dsp:cNvPr id="0" name=""/>
        <dsp:cNvSpPr/>
      </dsp:nvSpPr>
      <dsp:spPr>
        <a:xfrm>
          <a:off x="5509274" y="1231244"/>
          <a:ext cx="3354721" cy="9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97" tIns="0" rIns="0" bIns="0" numCol="1" spcCol="1270" anchor="t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13 Recycling Centers </a:t>
          </a:r>
        </a:p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(8 for </a:t>
          </a:r>
          <a:r>
            <a:rPr lang="en-US" altLang="ko-KR" sz="1400" kern="1200" smtClean="0"/>
            <a:t>Large WEEE, </a:t>
          </a:r>
          <a:r>
            <a:rPr lang="en-US" altLang="ko-KR" sz="1400" kern="1200" dirty="0" smtClean="0"/>
            <a:t>5 for Small WEEE )</a:t>
          </a:r>
          <a:endParaRPr lang="ko-KR" altLang="en-US" sz="1400" kern="1200" dirty="0"/>
        </a:p>
      </dsp:txBody>
      <dsp:txXfrm>
        <a:off x="5509274" y="1231244"/>
        <a:ext cx="3354721" cy="929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44F4F-F051-4FF4-B685-C9258AAFC1BB}">
      <dsp:nvSpPr>
        <dsp:cNvPr id="0" name=""/>
        <dsp:cNvSpPr/>
      </dsp:nvSpPr>
      <dsp:spPr>
        <a:xfrm>
          <a:off x="1016000" y="0"/>
          <a:ext cx="4063999" cy="40639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B98E6-CEE3-481A-B146-DA6A3EF6B677}">
      <dsp:nvSpPr>
        <dsp:cNvPr id="0" name=""/>
        <dsp:cNvSpPr/>
      </dsp:nvSpPr>
      <dsp:spPr>
        <a:xfrm>
          <a:off x="1402080" y="386079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System</a:t>
          </a:r>
          <a:endParaRPr lang="ko-KR" altLang="en-US" sz="2000" kern="1200" dirty="0"/>
        </a:p>
      </dsp:txBody>
      <dsp:txXfrm>
        <a:off x="1479451" y="463450"/>
        <a:ext cx="1430218" cy="1430218"/>
      </dsp:txXfrm>
    </dsp:sp>
    <dsp:sp modelId="{F845CBC1-6C8D-41A4-8A6D-CC612D017030}">
      <dsp:nvSpPr>
        <dsp:cNvPr id="0" name=""/>
        <dsp:cNvSpPr/>
      </dsp:nvSpPr>
      <dsp:spPr>
        <a:xfrm>
          <a:off x="3108960" y="386079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Regulation</a:t>
          </a:r>
          <a:endParaRPr lang="ko-KR" altLang="en-US" sz="2000" kern="1200" dirty="0"/>
        </a:p>
      </dsp:txBody>
      <dsp:txXfrm>
        <a:off x="3186331" y="463450"/>
        <a:ext cx="1430218" cy="1430218"/>
      </dsp:txXfrm>
    </dsp:sp>
    <dsp:sp modelId="{DBC6EA43-4399-42EB-B5CB-F658C130AA45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Culture &amp; Education</a:t>
          </a:r>
          <a:endParaRPr lang="ko-KR" altLang="en-US" sz="2000" kern="1200" dirty="0"/>
        </a:p>
      </dsp:txBody>
      <dsp:txXfrm>
        <a:off x="1479451" y="2170331"/>
        <a:ext cx="1430218" cy="1430218"/>
      </dsp:txXfrm>
    </dsp:sp>
    <dsp:sp modelId="{C1EA9CD1-6622-4C4B-AB42-E7CF7DC3E279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smtClean="0"/>
            <a:t>Economic Incentive</a:t>
          </a:r>
          <a:endParaRPr lang="ko-KR" altLang="en-US" sz="20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3" y="8"/>
            <a:ext cx="2919415" cy="493712"/>
          </a:xfrm>
          <a:prstGeom prst="rect">
            <a:avLst/>
          </a:prstGeom>
        </p:spPr>
        <p:txBody>
          <a:bodyPr vert="horz" lIns="91303" tIns="45650" rIns="91303" bIns="4565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94" y="8"/>
            <a:ext cx="2919413" cy="493712"/>
          </a:xfrm>
          <a:prstGeom prst="rect">
            <a:avLst/>
          </a:prstGeom>
        </p:spPr>
        <p:txBody>
          <a:bodyPr vert="horz" lIns="91303" tIns="45650" rIns="91303" bIns="45650" rtlCol="0"/>
          <a:lstStyle>
            <a:lvl1pPr algn="r">
              <a:defRPr sz="1300"/>
            </a:lvl1pPr>
          </a:lstStyle>
          <a:p>
            <a:fld id="{7D1D3CE9-0417-4C0F-9A07-7B8D14992865}" type="datetimeFigureOut">
              <a:rPr lang="ko-KR" altLang="en-US" smtClean="0"/>
              <a:pPr/>
              <a:t>2016-02-24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3" y="9371044"/>
            <a:ext cx="2919415" cy="493711"/>
          </a:xfrm>
          <a:prstGeom prst="rect">
            <a:avLst/>
          </a:prstGeom>
        </p:spPr>
        <p:txBody>
          <a:bodyPr vert="horz" lIns="91303" tIns="45650" rIns="91303" bIns="4565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94" y="9371044"/>
            <a:ext cx="2919413" cy="493711"/>
          </a:xfrm>
          <a:prstGeom prst="rect">
            <a:avLst/>
          </a:prstGeom>
        </p:spPr>
        <p:txBody>
          <a:bodyPr vert="horz" lIns="91303" tIns="45650" rIns="91303" bIns="45650" rtlCol="0" anchor="b"/>
          <a:lstStyle>
            <a:lvl1pPr algn="r">
              <a:defRPr sz="1300"/>
            </a:lvl1pPr>
          </a:lstStyle>
          <a:p>
            <a:fld id="{D5AEB282-7E55-4C2F-BAB6-B90619A7CC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48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3" y="8"/>
            <a:ext cx="2919415" cy="493712"/>
          </a:xfrm>
          <a:prstGeom prst="rect">
            <a:avLst/>
          </a:prstGeom>
        </p:spPr>
        <p:txBody>
          <a:bodyPr vert="horz" lIns="91303" tIns="45650" rIns="91303" bIns="4565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94" y="8"/>
            <a:ext cx="2919413" cy="493712"/>
          </a:xfrm>
          <a:prstGeom prst="rect">
            <a:avLst/>
          </a:prstGeom>
        </p:spPr>
        <p:txBody>
          <a:bodyPr vert="horz" lIns="91303" tIns="45650" rIns="91303" bIns="45650" rtlCol="0"/>
          <a:lstStyle>
            <a:lvl1pPr algn="r">
              <a:defRPr sz="1300"/>
            </a:lvl1pPr>
          </a:lstStyle>
          <a:p>
            <a:fld id="{A04B547F-4776-447B-B580-5976E6686518}" type="datetimeFigureOut">
              <a:rPr lang="ko-KR" altLang="en-US" smtClean="0"/>
              <a:pPr/>
              <a:t>2016-02-24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77863"/>
            <a:ext cx="3514725" cy="2636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0" rIns="91303" bIns="4565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430883" y="3508017"/>
            <a:ext cx="5796441" cy="5540738"/>
          </a:xfrm>
          <a:prstGeom prst="rect">
            <a:avLst/>
          </a:prstGeom>
        </p:spPr>
        <p:txBody>
          <a:bodyPr vert="horz" lIns="91303" tIns="45650" rIns="91303" bIns="45650" rtlCol="0">
            <a:noAutofit/>
          </a:bodyPr>
          <a:lstStyle/>
          <a:p>
            <a:pPr lvl="0"/>
            <a:endParaRPr lang="en-US" altLang="ko-KR" dirty="0" smtClean="0"/>
          </a:p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3" y="9371044"/>
            <a:ext cx="2919415" cy="493711"/>
          </a:xfrm>
          <a:prstGeom prst="rect">
            <a:avLst/>
          </a:prstGeom>
        </p:spPr>
        <p:txBody>
          <a:bodyPr vert="horz" lIns="91303" tIns="45650" rIns="91303" bIns="4565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342041" y="681060"/>
            <a:ext cx="2919413" cy="493711"/>
          </a:xfrm>
          <a:prstGeom prst="rect">
            <a:avLst/>
          </a:prstGeom>
        </p:spPr>
        <p:txBody>
          <a:bodyPr vert="horz" lIns="91303" tIns="45650" rIns="91303" bIns="45650" rtlCol="0" anchor="b"/>
          <a:lstStyle>
            <a:lvl1pPr algn="r">
              <a:defRPr sz="2400" b="1"/>
            </a:lvl1pPr>
          </a:lstStyle>
          <a:p>
            <a:fld id="{E1540905-E7BF-42C0-B4F2-08D7B1462C4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79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7AC2D-8C6D-4F01-B354-53C5FD51A5C1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http://www.law.go.kr/%EB%B2%95%EB%A0%B9/%EC%A0%84%EA%B8%B0%C2%B7%EC%A0%84%EC%9E%90%EC%A0%9C%ED%92%88%20%EB%B0%8F%20%EC%9E%90%EB%8F%99%EC%B0%A8%EC%9D%98%20%EC%9E%90%EC%9B%90%EC%88%9C%ED%99%98%EC%97%90%20%EA%B4%80%ED%95%9C%20%EB%B2%95%EB%A5%A0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E9E89-C210-4363-87E5-5786788E0EA7}" type="slidenum">
              <a:rPr lang="en-US" altLang="ko-KR" smtClean="0">
                <a:latin typeface="굴림" charset="-127"/>
                <a:ea typeface="굴림" charset="-127"/>
              </a:rPr>
              <a:pPr/>
              <a:t>12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7AC2D-8C6D-4F01-B354-53C5FD51A5C1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F7DDB-5DF0-4409-A00E-8DC22E5C7233}" type="slidenum">
              <a:rPr lang="en-US" altLang="ko-KR" smtClean="0">
                <a:latin typeface="굴림" charset="-127"/>
                <a:ea typeface="굴림" charset="-127"/>
              </a:rPr>
              <a:pPr/>
              <a:t>14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http://samsungtomorrow.com/%EC%84%B8%EA%B3%84-%ED%99%98%EA%B2%BD%EC%9D%98-%EB%82%A0-%ED%8A%B9%EC%A7%91-%EC%84%9C%EC%9A%B8%EC%8B%9C%EC%97%90%EC%84%9C-%EB%B0%B0%EC%B6%9C%EB%90%98%EB%8A%94-%ED%8F%90%EC%A0%84%EC%9E%90%EC%A0%9C</a:t>
            </a:r>
          </a:p>
          <a:p>
            <a:endParaRPr lang="en-US" altLang="ko-KR" smtClean="0">
              <a:latin typeface="굴림" charset="-127"/>
              <a:ea typeface="굴림" charset="-127"/>
            </a:endParaRPr>
          </a:p>
          <a:p>
            <a:r>
              <a:rPr lang="en-US" altLang="ko-KR" smtClean="0">
                <a:latin typeface="굴림" charset="-127"/>
                <a:ea typeface="굴림" charset="-127"/>
              </a:rPr>
              <a:t>https://www.lge.co.kr/lgekr/company/about/sustainability/environment/end-of-life-products.j</a:t>
            </a:r>
            <a:r>
              <a:rPr lang="ko-KR" altLang="en-US" smtClean="0">
                <a:latin typeface="굴림" charset="-127"/>
                <a:ea typeface="굴림" charset="-127"/>
              </a:rPr>
              <a:t>네</a:t>
            </a:r>
            <a:endParaRPr lang="en-US" altLang="ko-KR" smtClean="0">
              <a:latin typeface="굴림" charset="-127"/>
              <a:ea typeface="굴림" charset="-127"/>
            </a:endParaRPr>
          </a:p>
          <a:p>
            <a:endParaRPr lang="en-US" altLang="ko-KR" smtClean="0">
              <a:latin typeface="굴림" charset="-127"/>
              <a:ea typeface="굴림" charset="-127"/>
            </a:endParaRPr>
          </a:p>
          <a:p>
            <a:r>
              <a:rPr lang="en-US" altLang="ko-KR" smtClean="0">
                <a:latin typeface="굴림" charset="-127"/>
                <a:ea typeface="굴림" charset="-127"/>
              </a:rPr>
              <a:t>http://www.samsung.com/sec/support/digitalplaza/pickup_service.html</a:t>
            </a:r>
          </a:p>
          <a:p>
            <a:endParaRPr lang="en-US" altLang="ko-KR" smtClean="0">
              <a:latin typeface="굴림" charset="-127"/>
              <a:ea typeface="굴림" charset="-127"/>
            </a:endParaRPr>
          </a:p>
          <a:p>
            <a:r>
              <a:rPr lang="en-US" altLang="ko-KR" smtClean="0">
                <a:latin typeface="굴림" charset="-127"/>
                <a:ea typeface="굴림" charset="-127"/>
              </a:rPr>
              <a:t>http://www.samsung.com/uk/mobile/green-management/information/eco.html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6519D-8362-4122-AEB9-10B494A99E0F}" type="slidenum">
              <a:rPr lang="en-US" altLang="ko-KR" smtClean="0">
                <a:latin typeface="굴림" charset="-127"/>
                <a:ea typeface="굴림" charset="-127"/>
              </a:rPr>
              <a:pPr/>
              <a:t>20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http://samsungtomorrow.com/%EC%84%B8%EA%B3%84-%ED%99%98%EA%B2%BD%EC%9D%98-%EB%82%A0-%ED%8A%B9%EC%A7%91-%EC%84%9C%EC%9A%B8%EC%8B%9C%EC%97%90%EC%84%9C-%EB%B0%B0%EC%B6%9C%EB%90%98%EB%8A%94-%ED%8F%90%EC%A0%84%EC%9E%90%EC%A0%9C</a:t>
            </a:r>
          </a:p>
          <a:p>
            <a:endParaRPr lang="en-US" altLang="ko-KR" smtClean="0">
              <a:latin typeface="굴림" charset="-127"/>
              <a:ea typeface="굴림" charset="-127"/>
            </a:endParaRPr>
          </a:p>
          <a:p>
            <a:r>
              <a:rPr lang="en-US" altLang="ko-KR" smtClean="0">
                <a:latin typeface="굴림" charset="-127"/>
                <a:ea typeface="굴림" charset="-127"/>
              </a:rPr>
              <a:t>https://www.lge.co.kr/lgekr/company/about/sustainability/environment/end-of-life-products.j</a:t>
            </a:r>
            <a:r>
              <a:rPr lang="ko-KR" altLang="en-US" smtClean="0">
                <a:latin typeface="굴림" charset="-127"/>
                <a:ea typeface="굴림" charset="-127"/>
              </a:rPr>
              <a:t>네</a:t>
            </a:r>
            <a:endParaRPr lang="en-US" altLang="ko-KR" smtClean="0">
              <a:latin typeface="굴림" charset="-127"/>
              <a:ea typeface="굴림" charset="-127"/>
            </a:endParaRPr>
          </a:p>
          <a:p>
            <a:endParaRPr lang="en-US" altLang="ko-KR" smtClean="0">
              <a:latin typeface="굴림" charset="-127"/>
              <a:ea typeface="굴림" charset="-127"/>
            </a:endParaRPr>
          </a:p>
          <a:p>
            <a:r>
              <a:rPr lang="en-US" altLang="ko-KR" smtClean="0">
                <a:latin typeface="굴림" charset="-127"/>
                <a:ea typeface="굴림" charset="-127"/>
              </a:rPr>
              <a:t>http://www.samsung.com/sec/support/digitalplaza/pickup_service.html</a:t>
            </a:r>
          </a:p>
          <a:p>
            <a:endParaRPr lang="en-US" altLang="ko-KR" smtClean="0">
              <a:latin typeface="굴림" charset="-127"/>
              <a:ea typeface="굴림" charset="-127"/>
            </a:endParaRPr>
          </a:p>
          <a:p>
            <a:r>
              <a:rPr lang="en-US" altLang="ko-KR" smtClean="0">
                <a:latin typeface="굴림" charset="-127"/>
                <a:ea typeface="굴림" charset="-127"/>
              </a:rPr>
              <a:t>http://www.samsung.com/uk/mobile/green-management/information/eco.html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6519D-8362-4122-AEB9-10B494A99E0F}" type="slidenum">
              <a:rPr lang="en-US" altLang="ko-KR" smtClean="0">
                <a:latin typeface="굴림" charset="-127"/>
                <a:ea typeface="굴림" charset="-127"/>
              </a:rPr>
              <a:pPr/>
              <a:t>21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22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23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24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DB25-5A9E-412A-8002-0473ABAA137A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350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25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26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7AC2D-8C6D-4F01-B354-53C5FD51A5C1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28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29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30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31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33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http://stat.kisdi.re.kr/MediaPanel/MediaPanel_Outline.aspx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40905-E7BF-42C0-B4F2-08D7B1462C44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http://stat.kisdi.re.kr/MediaPanel/MediaPanel_Outline.aspx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40905-E7BF-42C0-B4F2-08D7B1462C44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7AC2D-8C6D-4F01-B354-53C5FD51A5C1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7AC2D-8C6D-4F01-B354-53C5FD51A5C1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37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http://www.edtd.co.kr/xuSvc/introduction/introduce.jsp</a:t>
            </a: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26FD3-0659-497C-819E-DC79AAA0DA8D}" type="slidenum">
              <a:rPr lang="en-US" altLang="ko-KR" smtClean="0">
                <a:latin typeface="굴림" charset="-127"/>
                <a:ea typeface="굴림" charset="-127"/>
              </a:rPr>
              <a:pPr/>
              <a:t>38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Delivered good = </a:t>
            </a:r>
            <a:r>
              <a:rPr lang="ko-KR" altLang="en-US" smtClean="0">
                <a:latin typeface="굴림" charset="-127"/>
                <a:ea typeface="굴림" charset="-127"/>
              </a:rPr>
              <a:t>출고된 제품</a:t>
            </a: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B208D-8533-406B-AE2B-7683E86EF36A}" type="slidenum">
              <a:rPr lang="en-US" altLang="ko-KR" smtClean="0">
                <a:latin typeface="굴림" charset="-127"/>
                <a:ea typeface="굴림" charset="-127"/>
              </a:rPr>
              <a:pPr/>
              <a:t>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Delivered good = </a:t>
            </a:r>
            <a:r>
              <a:rPr lang="ko-KR" altLang="en-US" smtClean="0">
                <a:latin typeface="굴림" charset="-127"/>
                <a:ea typeface="굴림" charset="-127"/>
              </a:rPr>
              <a:t>출고된 제품</a:t>
            </a: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B208D-8533-406B-AE2B-7683E86EF36A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65AD-1F3B-43A3-859C-D8D31CCAFCEA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M1 is the car under 9 seats</a:t>
            </a:r>
          </a:p>
          <a:p>
            <a:r>
              <a:rPr lang="en-US" altLang="ko-KR" dirty="0" smtClean="0">
                <a:latin typeface="굴림" charset="-127"/>
                <a:ea typeface="굴림" charset="-127"/>
              </a:rPr>
              <a:t>N1 is the car weighing less than 3.5 tons, replacement and spare parts.</a:t>
            </a:r>
          </a:p>
          <a:p>
            <a:r>
              <a:rPr lang="en-US" altLang="ko-KR" dirty="0" smtClean="0">
                <a:latin typeface="굴림" charset="-127"/>
                <a:ea typeface="굴림" charset="-127"/>
              </a:rPr>
              <a:t>http://tradenavi.or.kr/CmsWeb/viewPage.req?idx=PG0000000432&amp;boardDataId=1480&amp;CP0000000002_BO0000000052_Action=boardView&amp;CP0000000002_BO0000000052_ViewName=board/BoardView</a:t>
            </a:r>
          </a:p>
          <a:p>
            <a:endParaRPr lang="en-US" altLang="ko-KR" dirty="0" smtClean="0">
              <a:latin typeface="굴림" charset="-127"/>
              <a:ea typeface="굴림" charset="-127"/>
            </a:endParaRPr>
          </a:p>
          <a:p>
            <a:r>
              <a:rPr lang="en-US" altLang="ko-KR" sz="800" dirty="0" smtClean="0">
                <a:solidFill>
                  <a:srgbClr val="FF0000"/>
                </a:solidFill>
                <a:latin typeface="굴림" charset="-127"/>
                <a:ea typeface="굴림" charset="-127"/>
              </a:rPr>
              <a:t>Lack of responsibility boundaries between stakeholders, especially in car recycling case. That issue was raised during the recent debate held in National Assembly on the car-related EPR responsibility.</a:t>
            </a:r>
          </a:p>
          <a:p>
            <a:endParaRPr lang="en-US" altLang="ko-KR" sz="800" dirty="0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r>
              <a:rPr lang="en-US" altLang="ko-KR" sz="800" dirty="0" smtClean="0">
                <a:solidFill>
                  <a:srgbClr val="FF0000"/>
                </a:solidFill>
                <a:latin typeface="굴림" charset="-127"/>
                <a:ea typeface="굴림" charset="-127"/>
              </a:rPr>
              <a:t>http://www.kadra.or.kr/kadra/contents/sub04/04_05.html?BbsId=201031611475&amp;idx_num=1741&amp;mode=view</a:t>
            </a:r>
          </a:p>
          <a:p>
            <a:endParaRPr lang="ko-KR" altLang="en-US" dirty="0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38BA6-DC08-4535-8EFD-3566FEA2355A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M1 is the car under 9 seats</a:t>
            </a:r>
          </a:p>
          <a:p>
            <a:r>
              <a:rPr lang="en-US" altLang="ko-KR" dirty="0" smtClean="0">
                <a:latin typeface="굴림" charset="-127"/>
                <a:ea typeface="굴림" charset="-127"/>
              </a:rPr>
              <a:t>N1 is the car weighing less than 3.5 tons, replacement and spare parts.</a:t>
            </a:r>
          </a:p>
          <a:p>
            <a:r>
              <a:rPr lang="en-US" altLang="ko-KR" dirty="0" smtClean="0">
                <a:latin typeface="굴림" charset="-127"/>
                <a:ea typeface="굴림" charset="-127"/>
              </a:rPr>
              <a:t>http://tradenavi.or.kr/CmsWeb/viewPage.req?idx=PG0000000432&amp;boardDataId=1480&amp;CP0000000002_BO0000000052_Action=boardView&amp;CP0000000002_BO0000000052_ViewName=board/BoardView</a:t>
            </a:r>
          </a:p>
          <a:p>
            <a:endParaRPr lang="en-US" altLang="ko-KR" dirty="0" smtClean="0">
              <a:latin typeface="굴림" charset="-127"/>
              <a:ea typeface="굴림" charset="-127"/>
            </a:endParaRPr>
          </a:p>
          <a:p>
            <a:r>
              <a:rPr lang="en-US" altLang="ko-KR" sz="800" dirty="0" smtClean="0">
                <a:solidFill>
                  <a:srgbClr val="FF0000"/>
                </a:solidFill>
                <a:latin typeface="굴림" charset="-127"/>
                <a:ea typeface="굴림" charset="-127"/>
              </a:rPr>
              <a:t>Lack of responsibility boundaries between stakeholders, especially in car recycling case. That issue was raised during the recent debate held in National Assembly on the car-related EPR responsibility.</a:t>
            </a:r>
          </a:p>
          <a:p>
            <a:endParaRPr lang="en-US" altLang="ko-KR" sz="800" dirty="0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r>
              <a:rPr lang="en-US" altLang="ko-KR" sz="800" dirty="0" smtClean="0">
                <a:solidFill>
                  <a:srgbClr val="FF0000"/>
                </a:solidFill>
                <a:latin typeface="굴림" charset="-127"/>
                <a:ea typeface="굴림" charset="-127"/>
              </a:rPr>
              <a:t>http://www.kadra.or.kr/kadra/contents/sub04/04_05.html?BbsId=201031611475&amp;idx_num=1741&amp;mode=view</a:t>
            </a:r>
          </a:p>
          <a:p>
            <a:endParaRPr lang="ko-KR" altLang="en-US" dirty="0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2D80E-B7A0-449E-9923-F656C7A909E2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  <a:latin typeface="굴림" charset="-127"/>
                <a:ea typeface="굴림" charset="-127"/>
              </a:rPr>
              <a:t>In</a:t>
            </a:r>
            <a:r>
              <a:rPr lang="ko-KR" altLang="en-US" smtClean="0">
                <a:solidFill>
                  <a:srgbClr val="0000FF"/>
                </a:solidFill>
                <a:latin typeface="굴림" charset="-127"/>
                <a:ea typeface="굴림" charset="-127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굴림" charset="-127"/>
                <a:ea typeface="굴림" charset="-127"/>
              </a:rPr>
              <a:t>case the vehicle’s scrap value is higher than the collection cost of recycling, recyclers have larger responsibility in collecting the discarded vehicles. The opposite case stands as well. </a:t>
            </a:r>
          </a:p>
          <a:p>
            <a:endParaRPr lang="en-US" altLang="ko-KR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r>
              <a:rPr lang="en-US" altLang="ko-KR" smtClean="0">
                <a:solidFill>
                  <a:srgbClr val="FF0000"/>
                </a:solidFill>
                <a:latin typeface="굴림" charset="-127"/>
                <a:ea typeface="굴림" charset="-127"/>
              </a:rPr>
              <a:t>http://tradenavi.or.kr/CmsWeb/viewPage.req?idx=PG0000000432&amp;boardDataId=1480&amp;CP0000000002_BO0000000052_Action=boardView&amp;CP0000000002_BO0000000052_ViewName=board/BoardView</a:t>
            </a:r>
            <a:endParaRPr lang="ko-KR" altLang="en-US" smtClean="0">
              <a:solidFill>
                <a:srgbClr val="FF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26D4C-97D0-44E0-9917-4B62B0965F41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표지배경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연결선 4"/>
          <p:cNvCxnSpPr/>
          <p:nvPr userDrawn="1"/>
        </p:nvCxnSpPr>
        <p:spPr>
          <a:xfrm>
            <a:off x="4427538" y="3429000"/>
            <a:ext cx="4733925" cy="0"/>
          </a:xfrm>
          <a:prstGeom prst="line">
            <a:avLst/>
          </a:prstGeom>
          <a:ln w="76200">
            <a:solidFill>
              <a:srgbClr val="005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15" descr="KSP풀네임조합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549275"/>
            <a:ext cx="17224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32448" y="2797548"/>
            <a:ext cx="4716000" cy="6070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4620" y="3867150"/>
            <a:ext cx="4716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6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ppt속지상부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201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16016" y="1988840"/>
            <a:ext cx="3528392" cy="346050"/>
          </a:xfrm>
          <a:prstGeom prst="rect">
            <a:avLst/>
          </a:prstGeom>
        </p:spPr>
        <p:txBody>
          <a:bodyPr/>
          <a:lstStyle>
            <a:lvl1pPr algn="l">
              <a:defRPr sz="2000" b="1" spc="300" baseline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99992" y="2780927"/>
            <a:ext cx="3816424" cy="3660601"/>
          </a:xfrm>
          <a:prstGeom prst="rect">
            <a:avLst/>
          </a:prstGeom>
          <a:ln>
            <a:noFill/>
            <a:prstDash val="lgDash"/>
          </a:ln>
        </p:spPr>
        <p:txBody>
          <a:bodyPr/>
          <a:lstStyle>
            <a:lvl1pPr marL="360000" indent="360000">
              <a:lnSpc>
                <a:spcPct val="120000"/>
              </a:lnSpc>
              <a:buClr>
                <a:schemeClr val="tx2">
                  <a:lumMod val="40000"/>
                  <a:lumOff val="60000"/>
                </a:schemeClr>
              </a:buClr>
              <a:buSzPct val="80000"/>
              <a:buFont typeface="+mj-lt"/>
              <a:buAutoNum type="romanUcPeriod"/>
              <a:defRPr sz="2000" b="1">
                <a:solidFill>
                  <a:srgbClr val="0070C0"/>
                </a:solidFill>
              </a:defRPr>
            </a:lvl1pPr>
            <a:lvl2pPr marL="360000" indent="360000">
              <a:lnSpc>
                <a:spcPct val="120000"/>
              </a:lnSpc>
              <a:buClr>
                <a:srgbClr val="0070C0"/>
              </a:buClr>
              <a:buSzPct val="7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60000" indent="0">
              <a:lnSpc>
                <a:spcPct val="120000"/>
              </a:lnSpc>
              <a:buClr>
                <a:srgbClr val="FF0000"/>
              </a:buClr>
              <a:buSzPct val="80000"/>
              <a:buFont typeface="맑은 고딕" pitchFamily="50" charset="-127"/>
              <a:buNone/>
              <a:defRPr sz="1600" spc="-150"/>
            </a:lvl3pPr>
            <a:lvl4pPr marL="360000" indent="0">
              <a:lnSpc>
                <a:spcPct val="120000"/>
              </a:lnSpc>
              <a:buClr>
                <a:srgbClr val="FF0000"/>
              </a:buClr>
              <a:buSzPct val="70000"/>
              <a:buFont typeface="맑은 고딕" pitchFamily="50" charset="-127"/>
              <a:buNone/>
              <a:defRPr sz="1600" spc="-150"/>
            </a:lvl4pPr>
            <a:lvl5pPr marL="540000" indent="180000">
              <a:lnSpc>
                <a:spcPct val="120000"/>
              </a:lnSpc>
              <a:buClr>
                <a:srgbClr val="0070C0"/>
              </a:buClr>
              <a:buSzPct val="50000"/>
              <a:buFont typeface="Wingdings" pitchFamily="2" charset="2"/>
              <a:buChar char="l"/>
              <a:defRPr sz="1600" b="0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419475" y="651986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0187CB-D2A0-4CB0-AAEB-E08C0D1499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03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995" y="1052736"/>
            <a:ext cx="8640960" cy="511256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txBody>
          <a:bodyPr/>
          <a:lstStyle>
            <a:lvl1pPr marL="180000" indent="180000">
              <a:lnSpc>
                <a:spcPct val="120000"/>
              </a:lnSpc>
              <a:buClr>
                <a:schemeClr val="tx2">
                  <a:lumMod val="40000"/>
                  <a:lumOff val="60000"/>
                </a:schemeClr>
              </a:buClr>
              <a:buSzPct val="80000"/>
              <a:buFont typeface="맑은 고딕" pitchFamily="50" charset="-127"/>
              <a:buChar char="▶"/>
              <a:defRPr sz="1200"/>
            </a:lvl1pPr>
            <a:lvl2pPr marL="252000" indent="180000">
              <a:lnSpc>
                <a:spcPct val="120000"/>
              </a:lnSpc>
              <a:buClr>
                <a:srgbClr val="0070C0"/>
              </a:buClr>
              <a:buSzPct val="70000"/>
              <a:buFont typeface="맑은 고딕" pitchFamily="50" charset="-127"/>
              <a:buChar char="▷"/>
              <a:defRPr sz="1200"/>
            </a:lvl2pPr>
            <a:lvl3pPr marL="360000" indent="180000">
              <a:lnSpc>
                <a:spcPct val="120000"/>
              </a:lnSpc>
              <a:buClr>
                <a:srgbClr val="FF0000"/>
              </a:buClr>
              <a:buSzPct val="80000"/>
              <a:buFont typeface="맑은 고딕" pitchFamily="50" charset="-127"/>
              <a:buChar char="▶"/>
              <a:defRPr sz="1200" b="1" spc="0"/>
            </a:lvl3pPr>
            <a:lvl4pPr marL="468000" indent="180000">
              <a:lnSpc>
                <a:spcPct val="120000"/>
              </a:lnSpc>
              <a:buClr>
                <a:srgbClr val="FF0000"/>
              </a:buClr>
              <a:buSzPct val="70000"/>
              <a:buFont typeface="맑은 고딕" pitchFamily="50" charset="-127"/>
              <a:buChar char="▷"/>
              <a:defRPr sz="120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540000" indent="180000">
              <a:lnSpc>
                <a:spcPct val="120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  <a:defRPr sz="1200" spc="-3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13978" y="331788"/>
            <a:ext cx="4386014" cy="346050"/>
          </a:xfrm>
          <a:prstGeom prst="rect">
            <a:avLst/>
          </a:prstGeom>
        </p:spPr>
        <p:txBody>
          <a:bodyPr/>
          <a:lstStyle>
            <a:lvl1pPr algn="l">
              <a:defRPr sz="1600" b="1" spc="0" baseline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419475" y="651986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DEC2FE-B0DB-4456-877E-D7AACC38A9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39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8628"/>
            <a:ext cx="9144000" cy="6858000"/>
          </a:xfrm>
          <a:prstGeom prst="rect">
            <a:avLst/>
          </a:prstGeom>
          <a:gradFill flip="none" rotWithShape="1">
            <a:gsLst>
              <a:gs pos="1000">
                <a:schemeClr val="bg1"/>
              </a:gs>
              <a:gs pos="20000">
                <a:schemeClr val="bg1"/>
              </a:gs>
              <a:gs pos="50000">
                <a:schemeClr val="bg1"/>
              </a:gs>
              <a:gs pos="63000">
                <a:schemeClr val="bg1"/>
              </a:gs>
              <a:gs pos="95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pc="-15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011141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cap="all" spc="-150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spc="-15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47936" y="635774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pc="-150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prstClr val="black"/>
                </a:solidFill>
              </a:rPr>
              <a:t>Practice and Plan of Financing Innovation for Creative Finance Activation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12976"/>
            <a:ext cx="146568" cy="36724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916832"/>
            <a:ext cx="146568" cy="19874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3904297"/>
            <a:ext cx="7668344" cy="0"/>
          </a:xfrm>
          <a:prstGeom prst="line">
            <a:avLst/>
          </a:prstGeom>
          <a:ln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5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C:\Users\Risingdream\Pictures\121f47_6ee7ddc1c5fa460983336fcaf7ec8494_png_srz_1185_905_85_22_0_50_1_20_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01" t="97" r="-9231" b="40986"/>
          <a:stretch/>
        </p:blipFill>
        <p:spPr bwMode="auto">
          <a:xfrm>
            <a:off x="4947408" y="5509502"/>
            <a:ext cx="4499928" cy="13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 txBox="1">
            <a:spLocks/>
          </p:cNvSpPr>
          <p:nvPr userDrawn="1"/>
        </p:nvSpPr>
        <p:spPr>
          <a:xfrm>
            <a:off x="234504" y="6356350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 spc="-15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AA355-F848-4121-921E-58CC0DD21412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4495800" cy="563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25DA-C91C-42C5-9644-72C3001DB9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8" descr="ppt속지상부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419475" y="65373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C0"/>
                </a:solidFill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5ABBD-4B6A-48A4-8ECE-02522B80636C}" type="slidenum">
              <a:rPr kumimoji="1"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49238" y="6353175"/>
            <a:ext cx="8891587" cy="0"/>
          </a:xfrm>
          <a:prstGeom prst="line">
            <a:avLst/>
          </a:prstGeom>
          <a:ln w="3810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그림 11" descr="좌우조합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432550"/>
            <a:ext cx="700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그림 12" descr="기획재정부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6484938"/>
            <a:ext cx="6715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그림 14" descr="kdi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24625"/>
            <a:ext cx="889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.kr/url?sa=i&amp;rct=j&amp;q=&amp;esrc=s&amp;frm=1&amp;source=images&amp;cd=&amp;cad=rja&amp;uact=8&amp;ved=0ahUKEwjD3Ojs4P_KAhXoJ6YKHUw1BUEQjRwIBw&amp;url=http://www.cjsori.com/sub_read.html?uid=2442&amp;section=sc24&amp;psig=AFQjCNGa0riJ-_Y1Aspv-2zVNVZtssoFgQ&amp;ust=1455830864299175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o.kr/url?sa=i&amp;rct=j&amp;q=&amp;esrc=s&amp;frm=1&amp;source=images&amp;cd=&amp;cad=rja&amp;uact=8&amp;ved=0ahUKEwiKm4qt4f_KAhUkF6YKHc2KA-UQjRwIBw&amp;url=http://m.idomin.com/news/articleView.html?idxno=245005&amp;psig=AFQjCNGa0riJ-_Y1Aspv-2zVNVZtssoFgQ&amp;ust=145583086429917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>
            <a:spLocks noGrp="1"/>
          </p:cNvSpPr>
          <p:nvPr>
            <p:ph type="subTitle" idx="1"/>
          </p:nvPr>
        </p:nvSpPr>
        <p:spPr bwMode="auto">
          <a:xfrm>
            <a:off x="1403648" y="5885656"/>
            <a:ext cx="6192663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ko-KR" sz="1300" b="1" dirty="0" smtClean="0">
                <a:latin typeface="Trebuchet MS" pitchFamily="34" charset="0"/>
              </a:rPr>
              <a:t>Ministry </a:t>
            </a:r>
            <a:r>
              <a:rPr lang="en-US" altLang="ko-KR" sz="1300" b="1" dirty="0">
                <a:latin typeface="Trebuchet MS" pitchFamily="34" charset="0"/>
              </a:rPr>
              <a:t>of Strategy and Finance of Korea</a:t>
            </a:r>
          </a:p>
          <a:p>
            <a:pPr algn="ctr" eaLnBrk="1" hangingPunct="1"/>
            <a:r>
              <a:rPr lang="en-US" altLang="ko-KR" sz="1300" b="1" dirty="0" smtClean="0">
                <a:latin typeface="Trebuchet MS" pitchFamily="34" charset="0"/>
              </a:rPr>
              <a:t>Korea Development Institute (KDI)</a:t>
            </a:r>
            <a:endParaRPr lang="en-US" altLang="ko-KR" sz="1300" b="1" dirty="0">
              <a:latin typeface="Trebuchet MS" pitchFamily="34" charset="0"/>
            </a:endParaRPr>
          </a:p>
          <a:p>
            <a:pPr algn="ctr" eaLnBrk="1" hangingPunct="1"/>
            <a:r>
              <a:rPr lang="en-US" altLang="ko-KR" sz="1300" b="1" dirty="0" smtClean="0">
                <a:latin typeface="Trebuchet MS" pitchFamily="34" charset="0"/>
              </a:rPr>
              <a:t>Ministry of Environment and Water of Bulgaria</a:t>
            </a:r>
            <a:endParaRPr lang="ko-KR" altLang="en-US" sz="1300" b="1" dirty="0" smtClean="0">
              <a:latin typeface="Trebuchet MS" pitchFamily="34" charset="0"/>
            </a:endParaRPr>
          </a:p>
        </p:txBody>
      </p:sp>
      <p:sp>
        <p:nvSpPr>
          <p:cNvPr id="8" name="Rectangle 19"/>
          <p:cNvSpPr txBox="1">
            <a:spLocks noChangeArrowheads="1"/>
          </p:cNvSpPr>
          <p:nvPr/>
        </p:nvSpPr>
        <p:spPr bwMode="gray">
          <a:xfrm>
            <a:off x="1475656" y="3969073"/>
            <a:ext cx="6030804" cy="1188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en-US" altLang="ko-KR" sz="2000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Hong, Jong Ho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ko-KR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Graduate School of Environmental Studies and AIEES,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ko-KR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Seoul National University</a:t>
            </a:r>
          </a:p>
          <a:p>
            <a:pPr algn="ctr">
              <a:spcAft>
                <a:spcPts val="0"/>
              </a:spcAft>
              <a:defRPr/>
            </a:pPr>
            <a:endParaRPr lang="en-US" altLang="ko-KR" b="1" kern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나눔고딕 ExtraBold" pitchFamily="50" charset="-127"/>
              <a:cs typeface="Arial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ko-KR" sz="1300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Feb. 24, 2016</a:t>
            </a:r>
          </a:p>
        </p:txBody>
      </p:sp>
      <p:sp>
        <p:nvSpPr>
          <p:cNvPr id="9" name="제목 3"/>
          <p:cNvSpPr txBox="1">
            <a:spLocks/>
          </p:cNvSpPr>
          <p:nvPr/>
        </p:nvSpPr>
        <p:spPr>
          <a:xfrm>
            <a:off x="179512" y="1772816"/>
            <a:ext cx="8712968" cy="16316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dirty="0" smtClean="0">
                <a:latin typeface="Trebuchet MS" pitchFamily="34" charset="0"/>
              </a:rPr>
              <a:t>2015/16 Korea-Bulgaria Knowledge Sharing Program </a:t>
            </a:r>
            <a:br>
              <a:rPr lang="en-US" altLang="ko-KR" dirty="0" smtClean="0">
                <a:latin typeface="Trebuchet MS" pitchFamily="34" charset="0"/>
              </a:rPr>
            </a:br>
            <a:r>
              <a:rPr lang="en-US" altLang="ko-KR" dirty="0" smtClean="0">
                <a:latin typeface="Trebuchet MS" pitchFamily="34" charset="0"/>
              </a:rPr>
              <a:t> </a:t>
            </a:r>
            <a:br>
              <a:rPr lang="en-US" altLang="ko-KR" dirty="0" smtClean="0">
                <a:latin typeface="Trebuchet MS" pitchFamily="34" charset="0"/>
              </a:rPr>
            </a:br>
            <a:r>
              <a:rPr lang="en-US" altLang="ko-KR" dirty="0" smtClean="0">
                <a:solidFill>
                  <a:srgbClr val="FFFF66"/>
                </a:solidFill>
              </a:rPr>
              <a:t>Strategies for Enhancing the Extended Producer Responsibility System in Bulgaria</a:t>
            </a:r>
            <a:endParaRPr lang="ko-KR" altLang="ko-KR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endParaRPr lang="ko-KR" altLang="en-US" sz="2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50" y="1196752"/>
          <a:ext cx="8572500" cy="48941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7340"/>
                <a:gridCol w="1440180"/>
                <a:gridCol w="2194560"/>
                <a:gridCol w="3360420"/>
              </a:tblGrid>
              <a:tr h="4550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Background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dirty="0"/>
                    </a:p>
                  </a:txBody>
                  <a:tcPr marL="91439" marR="91439" marT="45708" marB="4570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Base Law</a:t>
                      </a:r>
                      <a:endParaRPr lang="ko-KR" altLang="en-US" sz="1600" dirty="0"/>
                    </a:p>
                  </a:txBody>
                  <a:tcPr marL="91439" marR="91439" marT="45708" marB="4570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Targets</a:t>
                      </a:r>
                      <a:endParaRPr lang="ko-KR" altLang="en-US" sz="1600" dirty="0"/>
                    </a:p>
                  </a:txBody>
                  <a:tcPr marL="91439" marR="91439" marT="45708" marB="4570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WEEE Collection</a:t>
                      </a:r>
                      <a:r>
                        <a:rPr lang="en-US" altLang="ko-KR" sz="1600" baseline="0" dirty="0" smtClean="0"/>
                        <a:t> Channels </a:t>
                      </a:r>
                      <a:endParaRPr lang="ko-KR" altLang="en-US" sz="1600" dirty="0"/>
                    </a:p>
                  </a:txBody>
                  <a:tcPr marL="91439" marR="91439" marT="45708" marB="45708" anchor="ctr"/>
                </a:tc>
              </a:tr>
              <a:tr h="15107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/>
                        <a:t>2014~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Act on Resource of Electrical and Electronic Equipment and Vehicles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2.9 kg/person</a:t>
                      </a:r>
                      <a:r>
                        <a:rPr lang="en-US" altLang="ko-KR" sz="1400" kern="1200" baseline="0" dirty="0" smtClean="0"/>
                        <a:t> (</a:t>
                      </a:r>
                      <a:r>
                        <a:rPr lang="en-US" altLang="ko-KR" sz="1400" kern="1200" dirty="0" smtClean="0"/>
                        <a:t>2013)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multiple collection channels including free household collection system for WEEE in major cities/nationwide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</a:tr>
              <a:tr h="7314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Per capita recycling target 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Attachment 3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/>
                        <a:t>3.9 kg/person</a:t>
                      </a:r>
                      <a:r>
                        <a:rPr lang="en-US" altLang="ko-KR" sz="1400" kern="1200" baseline="0" dirty="0" smtClean="0"/>
                        <a:t> </a:t>
                      </a:r>
                      <a:r>
                        <a:rPr lang="en-US" altLang="ko-KR" sz="1400" kern="1200" dirty="0" smtClean="0"/>
                        <a:t>(2014)</a:t>
                      </a:r>
                      <a:endParaRPr lang="ko-KR" altLang="en-US" sz="1400" dirty="0" smtClean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smtClean="0"/>
                        <a:t>Korea Electronic Recycling Cooperative,</a:t>
                      </a:r>
                      <a:r>
                        <a:rPr lang="en-US" altLang="ko-KR" sz="1400" kern="1200" baseline="0" smtClean="0"/>
                        <a:t> municipalies</a:t>
                      </a:r>
                      <a:endParaRPr lang="ko-KR" altLang="en-US" sz="1400" smtClean="0"/>
                    </a:p>
                    <a:p>
                      <a:pPr latinLnBrk="1"/>
                      <a:endParaRPr lang="ko-KR" alt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</a:tr>
              <a:tr h="8057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To enhance recycling performance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endParaRPr lang="ko-KR" altLang="en-US" sz="1800" dirty="0"/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baseline="0" dirty="0" smtClean="0"/>
                        <a:t>4.5 kg/person (2015)</a:t>
                      </a:r>
                      <a:endParaRPr lang="ko-KR" altLang="en-US" sz="14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Electronics</a:t>
                      </a:r>
                      <a:r>
                        <a:rPr lang="en-US" altLang="ko-KR" sz="1400" baseline="0" dirty="0" smtClean="0"/>
                        <a:t> shops</a:t>
                      </a:r>
                      <a:endParaRPr lang="ko-KR" altLang="en-US" sz="14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</a:tr>
              <a:tr h="670995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smtClean="0"/>
                        <a:t>6 </a:t>
                      </a:r>
                      <a:r>
                        <a:rPr lang="en-US" altLang="ko-KR" sz="1400" kern="1200" dirty="0" smtClean="0"/>
                        <a:t>kg/person (2018)</a:t>
                      </a:r>
                      <a:endParaRPr lang="ko-KR" altLang="en-US" sz="1400" kern="1200" dirty="0" smtClean="0"/>
                    </a:p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</a:tr>
              <a:tr h="720080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ym typeface="Wingdings" pitchFamily="2" charset="2"/>
                        </a:rPr>
                        <a:t></a:t>
                      </a:r>
                      <a:r>
                        <a:rPr lang="en-US" altLang="ko-KR" sz="1400" kern="1200" baseline="0" dirty="0" smtClean="0"/>
                        <a:t> </a:t>
                      </a:r>
                      <a:r>
                        <a:rPr lang="en-US" altLang="ko-KR" sz="1400" kern="1200" dirty="0" smtClean="0"/>
                        <a:t>EU: 7.1kg/person (2010)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08" marB="45708"/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Target Management System for WEEE 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94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1643063"/>
            <a:ext cx="2928937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000000"/>
                </a:solidFill>
                <a:latin typeface="+mn-lt"/>
                <a:ea typeface="굴림" pitchFamily="50" charset="-127"/>
              </a:rPr>
              <a:t>      </a:t>
            </a:r>
            <a:r>
              <a:rPr lang="en-US" altLang="ko-KR" b="1" u="sng" dirty="0">
                <a:solidFill>
                  <a:srgbClr val="000000"/>
                </a:solidFill>
                <a:latin typeface="+mn-lt"/>
                <a:ea typeface="굴림" pitchFamily="50" charset="-127"/>
              </a:rPr>
              <a:t>Institutions</a:t>
            </a:r>
            <a:r>
              <a:rPr lang="en-US" altLang="ko-KR" u="sng" dirty="0">
                <a:solidFill>
                  <a:srgbClr val="000000"/>
                </a:solidFill>
                <a:latin typeface="+mn-lt"/>
                <a:ea typeface="굴림" pitchFamily="50" charset="-127"/>
              </a:rPr>
              <a:t>: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  <a:ea typeface="굴림" pitchFamily="50" charset="-127"/>
              </a:rPr>
              <a:t>Ministry of Environment,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  <a:ea typeface="굴림" pitchFamily="50" charset="-127"/>
              </a:rPr>
              <a:t>Korea Environment Corporation,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  <a:ea typeface="굴림" pitchFamily="50" charset="-127"/>
              </a:rPr>
              <a:t>Local </a:t>
            </a:r>
            <a:r>
              <a:rPr lang="en-US" altLang="ko-KR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Municipalities</a:t>
            </a:r>
            <a:endParaRPr lang="en-US" altLang="ko-KR" dirty="0">
              <a:solidFill>
                <a:srgbClr val="000000"/>
              </a:solidFill>
              <a:latin typeface="+mn-lt"/>
              <a:ea typeface="굴림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  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  </a:t>
            </a:r>
            <a:r>
              <a:rPr lang="en-US" altLang="ko-KR" b="1" u="sng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Responsibilities</a:t>
            </a:r>
            <a:r>
              <a:rPr lang="en-US" altLang="ko-KR" u="sng" dirty="0">
                <a:solidFill>
                  <a:srgbClr val="000000"/>
                </a:solidFill>
                <a:latin typeface="+mn-lt"/>
                <a:ea typeface="굴림" pitchFamily="50" charset="-127"/>
              </a:rPr>
              <a:t>: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  <a:ea typeface="굴림" pitchFamily="50" charset="-127"/>
              </a:rPr>
              <a:t>To create relevant rules, yearly targets; track the performance of obliged </a:t>
            </a:r>
            <a:r>
              <a:rPr lang="en-US" altLang="ko-KR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parties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24744"/>
            <a:ext cx="17759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b="1" dirty="0">
                <a:solidFill>
                  <a:srgbClr val="000000"/>
                </a:solidFill>
                <a:latin typeface="+mn-lt"/>
                <a:ea typeface="굴림" pitchFamily="50" charset="-127"/>
              </a:rPr>
              <a:t>Government</a:t>
            </a:r>
            <a:r>
              <a:rPr lang="en-US" altLang="ko-KR" b="1" dirty="0">
                <a:solidFill>
                  <a:srgbClr val="000000"/>
                </a:solidFill>
                <a:latin typeface="+mn-lt"/>
                <a:ea typeface="굴림" pitchFamily="50" charset="-127"/>
              </a:rPr>
              <a:t> </a:t>
            </a:r>
            <a:endParaRPr lang="ko-KR" altLang="en-US" b="1" dirty="0">
              <a:solidFill>
                <a:srgbClr val="000000"/>
              </a:solidFill>
              <a:latin typeface="+mn-lt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500" y="1655763"/>
            <a:ext cx="2928938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000000"/>
                </a:solidFill>
                <a:latin typeface="+mn-lt"/>
                <a:ea typeface="굴림" pitchFamily="50" charset="-127"/>
              </a:rPr>
              <a:t>     </a:t>
            </a:r>
            <a:r>
              <a:rPr lang="en-US" altLang="ko-KR" b="1" u="sng" dirty="0">
                <a:solidFill>
                  <a:srgbClr val="000000"/>
                </a:solidFill>
                <a:latin typeface="+mn-lt"/>
                <a:ea typeface="굴림" pitchFamily="50" charset="-127"/>
              </a:rPr>
              <a:t>Institutions</a:t>
            </a:r>
            <a:r>
              <a:rPr lang="en-US" altLang="ko-KR" u="sng" dirty="0">
                <a:solidFill>
                  <a:srgbClr val="000000"/>
                </a:solidFill>
                <a:latin typeface="+mn-lt"/>
                <a:ea typeface="굴림" pitchFamily="50" charset="-127"/>
              </a:rPr>
              <a:t>: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dirty="0" smtClean="0">
                <a:latin typeface="+mn-lt"/>
                <a:ea typeface="굴림" pitchFamily="50" charset="-127"/>
              </a:rPr>
              <a:t>Producers/Importers –&gt; </a:t>
            </a:r>
            <a:r>
              <a:rPr lang="en-US" altLang="ko-KR" dirty="0" smtClean="0">
                <a:ea typeface="굴림" pitchFamily="50" charset="-127"/>
              </a:rPr>
              <a:t>recycling responsibility, </a:t>
            </a:r>
            <a:r>
              <a:rPr lang="en-US" altLang="ko-KR" dirty="0" smtClean="0">
                <a:latin typeface="+mn-lt"/>
                <a:ea typeface="굴림" pitchFamily="50" charset="-127"/>
              </a:rPr>
              <a:t>Sellers &amp; producers/importers-&gt; collection responsibility</a:t>
            </a:r>
            <a:endParaRPr lang="en-US" altLang="ko-KR" dirty="0">
              <a:latin typeface="+mn-lt"/>
              <a:ea typeface="굴림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  </a:t>
            </a:r>
            <a:r>
              <a:rPr lang="en-US" altLang="ko-KR" b="1" u="sng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Responsibilities</a:t>
            </a:r>
            <a:r>
              <a:rPr lang="en-US" altLang="ko-KR" u="sng" dirty="0">
                <a:solidFill>
                  <a:srgbClr val="000000"/>
                </a:solidFill>
                <a:latin typeface="+mn-lt"/>
                <a:ea typeface="굴림" pitchFamily="50" charset="-127"/>
              </a:rPr>
              <a:t>: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  <a:ea typeface="굴림" pitchFamily="50" charset="-127"/>
              </a:rPr>
              <a:t>Take measures to </a:t>
            </a:r>
            <a:r>
              <a:rPr lang="en-US" altLang="ko-KR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recycle of WEEE</a:t>
            </a:r>
            <a:r>
              <a:rPr lang="en-US" altLang="ko-KR" dirty="0">
                <a:solidFill>
                  <a:srgbClr val="000000"/>
                </a:solidFill>
                <a:latin typeface="+mn-lt"/>
                <a:ea typeface="굴림" pitchFamily="50" charset="-127"/>
              </a:rPr>
              <a:t>; </a:t>
            </a:r>
            <a:r>
              <a:rPr lang="en-US" altLang="ko-KR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penalty=130</a:t>
            </a:r>
            <a:r>
              <a:rPr lang="en-US" altLang="ko-KR" dirty="0">
                <a:solidFill>
                  <a:srgbClr val="000000"/>
                </a:solidFill>
                <a:latin typeface="+mn-lt"/>
                <a:ea typeface="굴림" pitchFamily="50" charset="-127"/>
              </a:rPr>
              <a:t>% of recycling cost </a:t>
            </a:r>
            <a:r>
              <a:rPr lang="en-US" altLang="ko-KR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otherwise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9988" y="1124744"/>
            <a:ext cx="18501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b="1" dirty="0" smtClean="0">
                <a:ea typeface="굴림" pitchFamily="50" charset="-127"/>
              </a:rPr>
              <a:t>Corporations</a:t>
            </a:r>
            <a:r>
              <a:rPr lang="en-US" altLang="ko-KR" b="1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 </a:t>
            </a:r>
            <a:endParaRPr lang="ko-KR" altLang="en-US" b="1" dirty="0">
              <a:solidFill>
                <a:srgbClr val="000000"/>
              </a:solidFill>
              <a:latin typeface="+mn-lt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63" y="1124744"/>
            <a:ext cx="13049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b="1" dirty="0">
                <a:solidFill>
                  <a:srgbClr val="000000"/>
                </a:solidFill>
                <a:latin typeface="+mn-lt"/>
                <a:ea typeface="굴림" pitchFamily="50" charset="-127"/>
              </a:rPr>
              <a:t>Recyclers</a:t>
            </a:r>
            <a:endParaRPr lang="ko-KR" altLang="en-US" b="1" dirty="0">
              <a:solidFill>
                <a:srgbClr val="000000"/>
              </a:solidFill>
              <a:latin typeface="+mn-lt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25" y="1655763"/>
            <a:ext cx="2786063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000000"/>
                </a:solidFill>
                <a:latin typeface="+mn-lt"/>
                <a:ea typeface="굴림" pitchFamily="50" charset="-127"/>
              </a:rPr>
              <a:t>        </a:t>
            </a:r>
            <a:r>
              <a:rPr lang="en-US" altLang="ko-KR" b="1" u="sng" dirty="0">
                <a:solidFill>
                  <a:srgbClr val="000000"/>
                </a:solidFill>
                <a:latin typeface="+mn-lt"/>
                <a:ea typeface="굴림" pitchFamily="50" charset="-127"/>
              </a:rPr>
              <a:t>Institutions</a:t>
            </a:r>
            <a:r>
              <a:rPr lang="en-US" altLang="ko-KR" u="sng" dirty="0">
                <a:solidFill>
                  <a:srgbClr val="000000"/>
                </a:solidFill>
                <a:latin typeface="+mn-lt"/>
                <a:ea typeface="굴림" pitchFamily="50" charset="-127"/>
              </a:rPr>
              <a:t>: 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+mn-lt"/>
                <a:ea typeface="굴림" pitchFamily="50" charset="-127"/>
              </a:rPr>
              <a:t>Electronic equipment crushing recyclers, crushed residue recyclers, waste gas recyclers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        </a:t>
            </a:r>
            <a:r>
              <a:rPr lang="en-US" altLang="ko-KR" b="1" u="sng" dirty="0" smtClean="0">
                <a:solidFill>
                  <a:srgbClr val="000000"/>
                </a:solidFill>
                <a:latin typeface="+mn-lt"/>
                <a:ea typeface="굴림" pitchFamily="50" charset="-127"/>
              </a:rPr>
              <a:t>Responsibilities</a:t>
            </a:r>
            <a:r>
              <a:rPr lang="en-US" altLang="ko-KR" u="sng" dirty="0">
                <a:solidFill>
                  <a:srgbClr val="000000"/>
                </a:solidFill>
                <a:latin typeface="+mn-lt"/>
                <a:ea typeface="굴림" pitchFamily="50" charset="-127"/>
              </a:rPr>
              <a:t>: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To record information in </a:t>
            </a:r>
            <a:r>
              <a:rPr lang="en-US" altLang="ko-KR" dirty="0" err="1">
                <a:solidFill>
                  <a:srgbClr val="000000"/>
                </a:solidFill>
                <a:ea typeface="굴림" pitchFamily="50" charset="-127"/>
              </a:rPr>
              <a:t>EcoAS</a:t>
            </a:r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 database on recycling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volume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Stakeholder Responsibilities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개체 틀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75567337"/>
              </p:ext>
            </p:extLst>
          </p:nvPr>
        </p:nvGraphicFramePr>
        <p:xfrm>
          <a:off x="701724" y="1230952"/>
          <a:ext cx="76867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85750" y="5715000"/>
            <a:ext cx="749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/>
              <a:t>*Source: Act on the Resource Circulation of Electrical and Electronic Equipment and Vehicles</a:t>
            </a:r>
            <a:endParaRPr lang="ko-KR" altLang="en-US" sz="140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Recycling and Collecting Responsibilities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00125" y="2967038"/>
            <a:ext cx="72151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ea typeface="굴림" pitchFamily="50" charset="-127"/>
              </a:rPr>
              <a:t>2.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  <a:ea typeface="굴림" pitchFamily="50" charset="-127"/>
              </a:rPr>
              <a:t>Performance and Evaluation of Korean EPR</a:t>
            </a:r>
            <a:endParaRPr lang="en-US" altLang="ko-KR" sz="2400" b="1" dirty="0">
              <a:solidFill>
                <a:schemeClr val="bg1"/>
              </a:solidFill>
              <a:latin typeface="+mj-lt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8"/>
          <p:cNvSpPr>
            <a:spLocks noChangeArrowheads="1"/>
          </p:cNvSpPr>
          <p:nvPr/>
        </p:nvSpPr>
        <p:spPr bwMode="auto">
          <a:xfrm>
            <a:off x="500063" y="928688"/>
            <a:ext cx="7929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latinLnBrk="1" hangingPunct="1">
              <a:defRPr/>
            </a:pPr>
            <a:endParaRPr lang="en-US" altLang="ko-KR" b="1" dirty="0">
              <a:solidFill>
                <a:srgbClr val="080808"/>
              </a:solidFill>
              <a:latin typeface="+mn-ea"/>
              <a:ea typeface="+mn-ea"/>
              <a:sym typeface="Wingdings" pitchFamily="2" charset="2"/>
            </a:endParaRPr>
          </a:p>
          <a:p>
            <a:pPr marL="342900" indent="-342900" eaLnBrk="1" latinLnBrk="1" hangingPunct="1">
              <a:defRPr/>
            </a:pPr>
            <a:endParaRPr lang="en-US" altLang="ko-KR" b="1" dirty="0">
              <a:solidFill>
                <a:srgbClr val="080808"/>
              </a:solidFill>
              <a:latin typeface="+mn-ea"/>
              <a:ea typeface="+mn-ea"/>
              <a:sym typeface="Wingdings" pitchFamily="2" charset="2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5288" y="908720"/>
          <a:ext cx="8424862" cy="5382374"/>
        </p:xfrm>
        <a:graphic>
          <a:graphicData uri="http://schemas.openxmlformats.org/drawingml/2006/table">
            <a:tbl>
              <a:tblPr/>
              <a:tblGrid>
                <a:gridCol w="1512887"/>
                <a:gridCol w="647700"/>
                <a:gridCol w="647700"/>
                <a:gridCol w="720725"/>
                <a:gridCol w="719138"/>
                <a:gridCol w="720725"/>
                <a:gridCol w="720725"/>
                <a:gridCol w="714375"/>
                <a:gridCol w="674687"/>
                <a:gridCol w="673100"/>
                <a:gridCol w="673100"/>
              </a:tblGrid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EEE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2005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2006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2007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2009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Television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11.6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12.6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14.5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27.2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Refrigerator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14.1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16.9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18.9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20.6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22.1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26.7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Washing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Machine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21.2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24.2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26.1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31.7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Air conditioner 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3.6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1.7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1.9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2.7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PC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8.5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11.1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22.9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Audio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12.7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13.1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14.9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15.5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Mobile phone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11.9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16.5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35.6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39.9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Printer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11.9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21.8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Copier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12.7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14.2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16.0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Fax machine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12.1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13.4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15.6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22.3</a:t>
                      </a:r>
                    </a:p>
                  </a:txBody>
                  <a:tcPr marL="85259" marR="85259" marT="42635" marB="4263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1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Recycling obligation rate for WEEE 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425DA-C91C-42C5-9644-72C3001DB9FE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4005818085"/>
              </p:ext>
            </p:extLst>
          </p:nvPr>
        </p:nvGraphicFramePr>
        <p:xfrm>
          <a:off x="179512" y="1196752"/>
          <a:ext cx="8673622" cy="502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smtClean="0">
                <a:solidFill>
                  <a:schemeClr val="bg1"/>
                </a:solidFill>
                <a:ea typeface="굴림" pitchFamily="50" charset="-127"/>
              </a:rPr>
              <a:t>WEEE Recycling by Year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425DA-C91C-42C5-9644-72C3001DB9FE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836884849"/>
              </p:ext>
            </p:extLst>
          </p:nvPr>
        </p:nvGraphicFramePr>
        <p:xfrm>
          <a:off x="0" y="1142984"/>
          <a:ext cx="542925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3715639387"/>
              </p:ext>
            </p:extLst>
          </p:nvPr>
        </p:nvGraphicFramePr>
        <p:xfrm>
          <a:off x="5286380" y="1142984"/>
          <a:ext cx="371474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smtClean="0">
                <a:solidFill>
                  <a:schemeClr val="bg1"/>
                </a:solidFill>
                <a:ea typeface="굴림" pitchFamily="50" charset="-127"/>
              </a:rPr>
              <a:t>Recycling Rate by Type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6072198" y="2928934"/>
            <a:ext cx="2428892" cy="142876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785786" y="4786322"/>
            <a:ext cx="3000396" cy="64294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857620" y="3357562"/>
            <a:ext cx="1357322" cy="35719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1357290" y="3571876"/>
            <a:ext cx="1571636" cy="285752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500430" y="1857364"/>
            <a:ext cx="285752" cy="21431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14348" y="5786454"/>
            <a:ext cx="4524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Source: Korea Environment Corporation(internal source, 2015)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857620" y="2928934"/>
            <a:ext cx="571504" cy="21431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3857620" y="2927346"/>
            <a:ext cx="1357322" cy="158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8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그림 7"/>
          <p:cNvPicPr>
            <a:picLocks noChangeAspect="1"/>
          </p:cNvPicPr>
          <p:nvPr/>
        </p:nvPicPr>
        <p:blipFill>
          <a:blip r:embed="rId3" cstate="print"/>
          <a:srcRect l="5839" t="18962" r="9580" b="21744"/>
          <a:stretch>
            <a:fillRect/>
          </a:stretch>
        </p:blipFill>
        <p:spPr bwMode="auto">
          <a:xfrm>
            <a:off x="4860032" y="6093296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grpSp>
        <p:nvGrpSpPr>
          <p:cNvPr id="2" name="그룹 46"/>
          <p:cNvGrpSpPr>
            <a:grpSpLocks/>
          </p:cNvGrpSpPr>
          <p:nvPr/>
        </p:nvGrpSpPr>
        <p:grpSpPr bwMode="auto">
          <a:xfrm>
            <a:off x="136060" y="948655"/>
            <a:ext cx="9044452" cy="5000625"/>
            <a:chOff x="-186235" y="714356"/>
            <a:chExt cx="9044516" cy="5000660"/>
          </a:xfrm>
        </p:grpSpPr>
        <p:pic>
          <p:nvPicPr>
            <p:cNvPr id="14354" name="Picture 4" descr="C:\Users\admin\Downloads\1444671119324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3" y="714356"/>
              <a:ext cx="5786478" cy="483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타원 26"/>
            <p:cNvSpPr>
              <a:spLocks noChangeArrowheads="1"/>
            </p:cNvSpPr>
            <p:nvPr/>
          </p:nvSpPr>
          <p:spPr bwMode="auto">
            <a:xfrm>
              <a:off x="3071802" y="2500306"/>
              <a:ext cx="1500198" cy="85725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kumimoji="0" lang="en-US" altLang="ko-KR" sz="1100" b="1"/>
                <a:t>Public Vehicles </a:t>
              </a:r>
              <a:endParaRPr kumimoji="0" lang="ko-KR" altLang="en-US" sz="1100" b="1"/>
            </a:p>
          </p:txBody>
        </p:sp>
        <p:grpSp>
          <p:nvGrpSpPr>
            <p:cNvPr id="3" name="그룹 45"/>
            <p:cNvGrpSpPr>
              <a:grpSpLocks/>
            </p:cNvGrpSpPr>
            <p:nvPr/>
          </p:nvGrpSpPr>
          <p:grpSpPr bwMode="auto">
            <a:xfrm>
              <a:off x="-186235" y="928670"/>
              <a:ext cx="8901639" cy="4786346"/>
              <a:chOff x="-186235" y="928670"/>
              <a:chExt cx="8901639" cy="4786346"/>
            </a:xfrm>
          </p:grpSpPr>
          <p:sp>
            <p:nvSpPr>
              <p:cNvPr id="14357" name="타원 4"/>
              <p:cNvSpPr>
                <a:spLocks noChangeArrowheads="1"/>
              </p:cNvSpPr>
              <p:nvPr/>
            </p:nvSpPr>
            <p:spPr bwMode="auto">
              <a:xfrm>
                <a:off x="7000892" y="928670"/>
                <a:ext cx="1214446" cy="78581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1. Call for collection</a:t>
                </a:r>
                <a:endParaRPr kumimoji="0" lang="ko-KR" altLang="en-US" sz="1100" b="1"/>
              </a:p>
            </p:txBody>
          </p:sp>
          <p:sp>
            <p:nvSpPr>
              <p:cNvPr id="14358" name="타원 7"/>
              <p:cNvSpPr>
                <a:spLocks noChangeArrowheads="1"/>
              </p:cNvSpPr>
              <p:nvPr/>
            </p:nvSpPr>
            <p:spPr bwMode="auto">
              <a:xfrm>
                <a:off x="6643702" y="4786322"/>
                <a:ext cx="1214446" cy="857256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 dirty="0"/>
                  <a:t>Recycling center</a:t>
                </a:r>
                <a:endParaRPr kumimoji="0" lang="ko-KR" altLang="en-US" sz="1100" b="1" dirty="0"/>
              </a:p>
            </p:txBody>
          </p:sp>
          <p:sp>
            <p:nvSpPr>
              <p:cNvPr id="14359" name="타원 8"/>
              <p:cNvSpPr>
                <a:spLocks noChangeArrowheads="1"/>
              </p:cNvSpPr>
              <p:nvPr/>
            </p:nvSpPr>
            <p:spPr bwMode="auto">
              <a:xfrm>
                <a:off x="7500958" y="2928934"/>
                <a:ext cx="1214446" cy="857256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Call center</a:t>
                </a:r>
                <a:endParaRPr kumimoji="0" lang="ko-KR" altLang="en-US" sz="1100" b="1"/>
              </a:p>
            </p:txBody>
          </p:sp>
          <p:sp>
            <p:nvSpPr>
              <p:cNvPr id="14360" name="타원 27"/>
              <p:cNvSpPr>
                <a:spLocks noChangeArrowheads="1"/>
              </p:cNvSpPr>
              <p:nvPr/>
            </p:nvSpPr>
            <p:spPr bwMode="auto">
              <a:xfrm>
                <a:off x="4214810" y="4857760"/>
                <a:ext cx="1500198" cy="857256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Municipality </a:t>
                </a:r>
                <a:endParaRPr kumimoji="0" lang="ko-KR" altLang="en-US" sz="1100" b="1"/>
              </a:p>
            </p:txBody>
          </p:sp>
          <p:sp>
            <p:nvSpPr>
              <p:cNvPr id="14361" name="타원 28"/>
              <p:cNvSpPr>
                <a:spLocks noChangeArrowheads="1"/>
              </p:cNvSpPr>
              <p:nvPr/>
            </p:nvSpPr>
            <p:spPr bwMode="auto">
              <a:xfrm>
                <a:off x="5197828" y="1285860"/>
                <a:ext cx="1500198" cy="857256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 dirty="0"/>
                  <a:t>Consumer</a:t>
                </a:r>
                <a:endParaRPr kumimoji="0" lang="ko-KR" altLang="en-US" sz="1100" b="1" dirty="0"/>
              </a:p>
            </p:txBody>
          </p:sp>
          <p:sp>
            <p:nvSpPr>
              <p:cNvPr id="14362" name="타원 29"/>
              <p:cNvSpPr>
                <a:spLocks noChangeArrowheads="1"/>
              </p:cNvSpPr>
              <p:nvPr/>
            </p:nvSpPr>
            <p:spPr bwMode="auto">
              <a:xfrm>
                <a:off x="5286380" y="3214686"/>
                <a:ext cx="1500198" cy="857256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Disposal  Reservation</a:t>
                </a:r>
              </a:p>
              <a:p>
                <a:pPr algn="ctr" eaLnBrk="1" hangingPunct="1"/>
                <a:r>
                  <a:rPr kumimoji="0" lang="en-US" altLang="ko-KR" sz="1100" b="1"/>
                  <a:t>System </a:t>
                </a:r>
                <a:endParaRPr kumimoji="0" lang="ko-KR" altLang="en-US" sz="1100" b="1"/>
              </a:p>
            </p:txBody>
          </p:sp>
          <p:sp>
            <p:nvSpPr>
              <p:cNvPr id="14363" name="타원 30"/>
              <p:cNvSpPr>
                <a:spLocks noChangeArrowheads="1"/>
              </p:cNvSpPr>
              <p:nvPr/>
            </p:nvSpPr>
            <p:spPr bwMode="auto">
              <a:xfrm>
                <a:off x="5214942" y="1785926"/>
                <a:ext cx="1500198" cy="857256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Online Reservation</a:t>
                </a:r>
                <a:endParaRPr kumimoji="0" lang="ko-KR" altLang="en-US" sz="1100" b="1"/>
              </a:p>
            </p:txBody>
          </p:sp>
          <p:sp>
            <p:nvSpPr>
              <p:cNvPr id="14364" name="타원 32"/>
              <p:cNvSpPr>
                <a:spLocks noChangeArrowheads="1"/>
              </p:cNvSpPr>
              <p:nvPr/>
            </p:nvSpPr>
            <p:spPr bwMode="auto">
              <a:xfrm>
                <a:off x="6215074" y="2714620"/>
                <a:ext cx="1785950" cy="928694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2. Reservation Reception</a:t>
                </a:r>
                <a:endParaRPr kumimoji="0" lang="ko-KR" altLang="en-US" sz="1100" b="1"/>
              </a:p>
            </p:txBody>
          </p:sp>
          <p:sp>
            <p:nvSpPr>
              <p:cNvPr id="14365" name="타원 33"/>
              <p:cNvSpPr>
                <a:spLocks noChangeArrowheads="1"/>
              </p:cNvSpPr>
              <p:nvPr/>
            </p:nvSpPr>
            <p:spPr bwMode="auto">
              <a:xfrm>
                <a:off x="4143372" y="2786058"/>
                <a:ext cx="1928826" cy="928694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3.Transportation Reservation</a:t>
                </a:r>
                <a:endParaRPr kumimoji="0" lang="ko-KR" altLang="en-US" sz="1100" b="1"/>
              </a:p>
            </p:txBody>
          </p:sp>
          <p:sp>
            <p:nvSpPr>
              <p:cNvPr id="14366" name="타원 35"/>
              <p:cNvSpPr>
                <a:spLocks noChangeArrowheads="1"/>
              </p:cNvSpPr>
              <p:nvPr/>
            </p:nvSpPr>
            <p:spPr bwMode="auto">
              <a:xfrm>
                <a:off x="5143504" y="4214818"/>
                <a:ext cx="1928826" cy="928694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6. Transporting</a:t>
                </a:r>
                <a:endParaRPr kumimoji="0" lang="ko-KR" altLang="en-US" sz="1100" b="1"/>
              </a:p>
            </p:txBody>
          </p:sp>
          <p:sp>
            <p:nvSpPr>
              <p:cNvPr id="14367" name="타원 36"/>
              <p:cNvSpPr>
                <a:spLocks noChangeArrowheads="1"/>
              </p:cNvSpPr>
              <p:nvPr/>
            </p:nvSpPr>
            <p:spPr bwMode="auto">
              <a:xfrm>
                <a:off x="3071802" y="1142984"/>
                <a:ext cx="1500198" cy="92869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4. Collection Date Check </a:t>
                </a:r>
                <a:endParaRPr kumimoji="0" lang="ko-KR" altLang="en-US" sz="1100" b="1"/>
              </a:p>
            </p:txBody>
          </p:sp>
          <p:sp>
            <p:nvSpPr>
              <p:cNvPr id="14368" name="타원 37"/>
              <p:cNvSpPr>
                <a:spLocks noChangeArrowheads="1"/>
              </p:cNvSpPr>
              <p:nvPr/>
            </p:nvSpPr>
            <p:spPr bwMode="auto">
              <a:xfrm>
                <a:off x="5857884" y="3786190"/>
                <a:ext cx="1928826" cy="928694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8. Stock Registration</a:t>
                </a:r>
                <a:endParaRPr kumimoji="0" lang="ko-KR" altLang="en-US" sz="1100" b="1"/>
              </a:p>
            </p:txBody>
          </p:sp>
          <p:sp>
            <p:nvSpPr>
              <p:cNvPr id="14369" name="타원 38"/>
              <p:cNvSpPr>
                <a:spLocks noChangeArrowheads="1"/>
              </p:cNvSpPr>
              <p:nvPr/>
            </p:nvSpPr>
            <p:spPr bwMode="auto">
              <a:xfrm>
                <a:off x="4071934" y="1785926"/>
                <a:ext cx="1928826" cy="928694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5. Home Collection</a:t>
                </a:r>
              </a:p>
              <a:p>
                <a:pPr algn="ctr" eaLnBrk="1" hangingPunct="1"/>
                <a:r>
                  <a:rPr kumimoji="0" lang="en-US" altLang="ko-KR" sz="1100" b="1"/>
                  <a:t>(using PDA)</a:t>
                </a:r>
                <a:endParaRPr kumimoji="0" lang="ko-KR" altLang="en-US" sz="1100" b="1"/>
              </a:p>
            </p:txBody>
          </p:sp>
          <p:sp>
            <p:nvSpPr>
              <p:cNvPr id="14370" name="타원 43"/>
              <p:cNvSpPr>
                <a:spLocks noChangeArrowheads="1"/>
              </p:cNvSpPr>
              <p:nvPr/>
            </p:nvSpPr>
            <p:spPr bwMode="auto">
              <a:xfrm>
                <a:off x="6143636" y="1857364"/>
                <a:ext cx="1785950" cy="928694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kumimoji="0" lang="en-US" altLang="ko-KR" sz="1100" b="1"/>
                  <a:t>7. Collection Completion Call</a:t>
                </a:r>
                <a:endParaRPr kumimoji="0" lang="ko-KR" altLang="en-US" sz="1100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186235" y="1411150"/>
                <a:ext cx="4464528" cy="397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v"/>
                  <a:defRPr/>
                </a:pPr>
                <a:r>
                  <a:rPr lang="en-US" altLang="ko-KR" u="sng" smtClean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Target</a:t>
                </a:r>
                <a:endParaRPr lang="en-US" altLang="ko-KR" u="sng" dirty="0">
                  <a:solidFill>
                    <a:srgbClr val="000000"/>
                  </a:solidFill>
                  <a:latin typeface="+mj-lt"/>
                  <a:ea typeface="굴림" pitchFamily="50" charset="-127"/>
                </a:endParaRPr>
              </a:p>
              <a:p>
                <a:pPr>
                  <a:buFont typeface="Wingdings" pitchFamily="2" charset="2"/>
                  <a:buChar char="v"/>
                  <a:defRPr/>
                </a:pPr>
                <a:endParaRPr lang="en-US" altLang="ko-KR" u="sng" dirty="0">
                  <a:solidFill>
                    <a:srgbClr val="000000"/>
                  </a:solidFill>
                  <a:latin typeface="+mj-lt"/>
                  <a:ea typeface="굴림" pitchFamily="50" charset="-127"/>
                </a:endParaRPr>
              </a:p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 Large </a:t>
                </a:r>
                <a:r>
                  <a:rPr lang="en-US" altLang="ko-KR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electronic </a:t>
                </a:r>
                <a:r>
                  <a:rPr lang="en-US" altLang="ko-KR" smtClean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appliances</a:t>
                </a:r>
                <a:endParaRPr lang="en-US" altLang="ko-KR" dirty="0">
                  <a:solidFill>
                    <a:srgbClr val="000000"/>
                  </a:solidFill>
                  <a:latin typeface="+mj-lt"/>
                  <a:ea typeface="굴림" pitchFamily="50" charset="-127"/>
                </a:endParaRPr>
              </a:p>
              <a:p>
                <a:pPr>
                  <a:defRPr/>
                </a:pPr>
                <a:endParaRPr lang="en-US" altLang="ko-KR" dirty="0">
                  <a:solidFill>
                    <a:srgbClr val="000000"/>
                  </a:solidFill>
                  <a:latin typeface="+mj-lt"/>
                  <a:ea typeface="굴림" pitchFamily="50" charset="-127"/>
                </a:endParaRPr>
              </a:p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 Small </a:t>
                </a:r>
                <a:r>
                  <a:rPr lang="en-US" altLang="ko-KR" dirty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electronic appliances </a:t>
                </a:r>
              </a:p>
              <a:p>
                <a:pPr>
                  <a:defRPr/>
                </a:pPr>
                <a:r>
                  <a:rPr lang="en-US" altLang="ko-KR" dirty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cannot 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be collected unless</a:t>
                </a:r>
              </a:p>
              <a:p>
                <a:pPr>
                  <a:defRPr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 </a:t>
                </a:r>
                <a:r>
                  <a:rPr lang="en-US" altLang="ko-KR" dirty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consumer discards over 5 small appliances at a time</a:t>
                </a:r>
              </a:p>
              <a:p>
                <a:pPr>
                  <a:defRPr/>
                </a:pPr>
                <a:endParaRPr lang="en-US" altLang="ko-KR" dirty="0">
                  <a:solidFill>
                    <a:srgbClr val="000000"/>
                  </a:solidFill>
                  <a:latin typeface="+mj-lt"/>
                  <a:ea typeface="굴림" pitchFamily="50" charset="-127"/>
                </a:endParaRPr>
              </a:p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 Collection </a:t>
                </a:r>
                <a:r>
                  <a:rPr lang="en-US" altLang="ko-KR" dirty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is performed </a:t>
                </a:r>
                <a:r>
                  <a:rPr lang="en-US" altLang="ko-KR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on </a:t>
                </a:r>
                <a:r>
                  <a:rPr lang="en-US" altLang="ko-KR" smtClean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Tuesdays, Thursdays </a:t>
                </a:r>
                <a:r>
                  <a:rPr lang="en-US" altLang="ko-KR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and </a:t>
                </a:r>
                <a:r>
                  <a:rPr lang="en-US" altLang="ko-KR" smtClean="0">
                    <a:solidFill>
                      <a:srgbClr val="000000"/>
                    </a:solidFill>
                    <a:latin typeface="+mj-lt"/>
                    <a:ea typeface="굴림" pitchFamily="50" charset="-127"/>
                  </a:rPr>
                  <a:t>Saturdays</a:t>
                </a:r>
                <a:endParaRPr lang="en-US" altLang="ko-KR" dirty="0" smtClean="0">
                  <a:solidFill>
                    <a:srgbClr val="000000"/>
                  </a:solidFill>
                  <a:latin typeface="+mj-lt"/>
                  <a:ea typeface="굴림" pitchFamily="50" charset="-127"/>
                </a:endParaRPr>
              </a:p>
              <a:p>
                <a:pPr>
                  <a:buFont typeface="Wingdings" pitchFamily="2" charset="2"/>
                  <a:buChar char="ü"/>
                  <a:defRPr/>
                </a:pPr>
                <a:endParaRPr lang="en-US" altLang="ko-KR" dirty="0" smtClean="0">
                  <a:solidFill>
                    <a:srgbClr val="000000"/>
                  </a:solidFill>
                  <a:latin typeface="+mj-lt"/>
                  <a:ea typeface="굴림" pitchFamily="50" charset="-127"/>
                </a:endParaRPr>
              </a:p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altLang="ko-KR" dirty="0" smtClean="0">
                    <a:latin typeface="+mj-lt"/>
                    <a:ea typeface="굴림" pitchFamily="50" charset="-127"/>
                  </a:rPr>
                  <a:t>15% of </a:t>
                </a:r>
                <a:r>
                  <a:rPr lang="en-US" altLang="ko-KR" smtClean="0">
                    <a:latin typeface="+mj-lt"/>
                    <a:ea typeface="굴림" pitchFamily="50" charset="-127"/>
                  </a:rPr>
                  <a:t>WEEE are collected from KERC </a:t>
                </a:r>
                <a:r>
                  <a:rPr lang="en-US" altLang="ko-KR" dirty="0" smtClean="0">
                    <a:latin typeface="+mj-lt"/>
                    <a:ea typeface="굴림" pitchFamily="50" charset="-127"/>
                  </a:rPr>
                  <a:t>(35,172 units of </a:t>
                </a:r>
                <a:r>
                  <a:rPr lang="en-US" altLang="ko-KR" smtClean="0">
                    <a:latin typeface="+mj-lt"/>
                    <a:ea typeface="굴림" pitchFamily="50" charset="-127"/>
                  </a:rPr>
                  <a:t>collected wastes </a:t>
                </a:r>
                <a:r>
                  <a:rPr lang="en-US" altLang="ko-KR" dirty="0" smtClean="0">
                    <a:latin typeface="+mj-lt"/>
                    <a:ea typeface="굴림" pitchFamily="50" charset="-127"/>
                  </a:rPr>
                  <a:t>in 2014) </a:t>
                </a:r>
                <a:endParaRPr lang="ko-KR" altLang="en-US" dirty="0">
                  <a:latin typeface="+mj-lt"/>
                  <a:ea typeface="굴림" pitchFamily="50" charset="-127"/>
                </a:endParaRPr>
              </a:p>
            </p:txBody>
          </p:sp>
        </p:grpSp>
      </p:grpSp>
      <p:sp>
        <p:nvSpPr>
          <p:cNvPr id="36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WEEE Free Collection system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WEEE Logistics Infrastructure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3923928" y="1196752"/>
            <a:ext cx="4968552" cy="4896544"/>
            <a:chOff x="3923928" y="1196752"/>
            <a:chExt cx="4968552" cy="4896544"/>
          </a:xfrm>
        </p:grpSpPr>
        <p:sp>
          <p:nvSpPr>
            <p:cNvPr id="38" name="TextBox 37"/>
            <p:cNvSpPr txBox="1"/>
            <p:nvPr/>
          </p:nvSpPr>
          <p:spPr>
            <a:xfrm>
              <a:off x="4644008" y="1196752"/>
              <a:ext cx="3698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&lt;WEEE Collection Map of Korea&gt;</a:t>
              </a:r>
              <a:endParaRPr lang="ko-KR" altLang="en-US" dirty="0"/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3923928" y="1628800"/>
              <a:ext cx="4968552" cy="4464496"/>
              <a:chOff x="3923928" y="1628800"/>
              <a:chExt cx="4968552" cy="4464496"/>
            </a:xfrm>
          </p:grpSpPr>
          <p:pic>
            <p:nvPicPr>
              <p:cNvPr id="37" name="그림 36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23928" y="1628800"/>
                <a:ext cx="4968552" cy="4464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타원 38"/>
              <p:cNvSpPr/>
              <p:nvPr/>
            </p:nvSpPr>
            <p:spPr>
              <a:xfrm>
                <a:off x="7452320" y="1844824"/>
                <a:ext cx="936104" cy="720080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7884368" y="3933056"/>
                <a:ext cx="936104" cy="720080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2"/>
              <p:cNvSpPr/>
              <p:nvPr/>
            </p:nvSpPr>
            <p:spPr>
              <a:xfrm>
                <a:off x="4067944" y="1916832"/>
                <a:ext cx="648072" cy="576064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4067944" y="4509120"/>
                <a:ext cx="864096" cy="720080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323528" y="6021288"/>
            <a:ext cx="1866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Source: POSA (2009)</a:t>
            </a:r>
            <a:endParaRPr lang="ko-KR" altLang="en-US" sz="1400" dirty="0"/>
          </a:p>
        </p:txBody>
      </p:sp>
      <p:sp>
        <p:nvSpPr>
          <p:cNvPr id="49" name="직사각형 48"/>
          <p:cNvSpPr/>
          <p:nvPr/>
        </p:nvSpPr>
        <p:spPr>
          <a:xfrm>
            <a:off x="194092" y="1645444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mtClean="0">
                <a:solidFill>
                  <a:srgbClr val="000000"/>
                </a:solidFill>
                <a:ea typeface="굴림" pitchFamily="50" charset="-127"/>
              </a:rPr>
              <a:t> Even before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WEEE </a:t>
            </a:r>
            <a:r>
              <a:rPr lang="en-US" altLang="ko-KR" smtClean="0">
                <a:solidFill>
                  <a:srgbClr val="000000"/>
                </a:solidFill>
                <a:ea typeface="굴림" pitchFamily="50" charset="-127"/>
              </a:rPr>
              <a:t>legislature was passed, Korean companies had been operating region-based collection logistics</a:t>
            </a:r>
            <a:endParaRPr lang="en-US" altLang="ko-KR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en-US" altLang="ko-KR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ko-KR" smtClean="0">
                <a:solidFill>
                  <a:srgbClr val="000000"/>
                </a:solidFill>
                <a:ea typeface="굴림" pitchFamily="50" charset="-127"/>
              </a:rPr>
              <a:t> The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remaining 30~40% </a:t>
            </a:r>
            <a:r>
              <a:rPr lang="en-US" altLang="ko-KR" smtClean="0">
                <a:solidFill>
                  <a:srgbClr val="000000"/>
                </a:solidFill>
                <a:ea typeface="굴림" pitchFamily="50" charset="-127"/>
              </a:rPr>
              <a:t>of e-wastes are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collected by municipalities  </a:t>
            </a:r>
            <a:endParaRPr lang="en-US" altLang="ko-KR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425DA-C91C-42C5-9644-72C3001DB9FE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Samsung WEEE Recycling History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aphicFrame>
        <p:nvGraphicFramePr>
          <p:cNvPr id="17" name="다이어그램 16"/>
          <p:cNvGraphicFramePr/>
          <p:nvPr>
            <p:extLst>
              <p:ext uri="{D42A27DB-BD31-4B8C-83A1-F6EECF244321}">
                <p14:modId xmlns:p14="http://schemas.microsoft.com/office/powerpoint/2010/main" val="566572157"/>
              </p:ext>
            </p:extLst>
          </p:nvPr>
        </p:nvGraphicFramePr>
        <p:xfrm>
          <a:off x="142844" y="100010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0034" y="5357826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95’</a:t>
            </a:r>
            <a:endParaRPr lang="ko-KR" alt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1142976" y="457200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98’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71670" y="380482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00’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14678" y="30718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05’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00628" y="2357430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present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8446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98636" y="98556"/>
            <a:ext cx="8873963" cy="71025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ts val="5300"/>
              </a:lnSpc>
              <a:defRPr/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Table of Contents</a:t>
            </a:r>
            <a:endParaRPr lang="en-US" altLang="ko-KR" sz="3200" b="1" spc="-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71400" y="998676"/>
            <a:ext cx="9001199" cy="5580744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square" anchor="t" anchorCtr="0">
            <a:noAutofit/>
          </a:bodyPr>
          <a:lstStyle/>
          <a:p>
            <a:pPr marL="360363"/>
            <a:endParaRPr lang="en-US" altLang="ko-KR" sz="1600" dirty="0">
              <a:latin typeface="Times New Roman" panose="02020603050405020304" pitchFamily="18" charset="0"/>
              <a:ea typeface="문체부 제목 돋음체" pitchFamily="49" charset="-127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4392120" y="6492875"/>
            <a:ext cx="719952" cy="365125"/>
          </a:xfrm>
          <a:prstGeom prst="rect">
            <a:avLst/>
          </a:prstGeom>
        </p:spPr>
        <p:txBody>
          <a:bodyPr/>
          <a:lstStyle/>
          <a:p>
            <a:fld id="{587A251C-56D9-4C79-B223-AE7060896F75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341586"/>
            <a:ext cx="8352730" cy="475171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1. Current Status of Korean EPR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en-US" altLang="ko-KR" sz="28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 2. Performance and Evaluation of Korean EPR</a:t>
            </a:r>
            <a:endParaRPr lang="en-US" altLang="ko-KR" sz="2400" dirty="0" smtClean="0">
              <a:solidFill>
                <a:schemeClr val="tx1"/>
              </a:solidFill>
              <a:latin typeface="Trebuchet MS" pitchFamily="34" charset="0"/>
              <a:ea typeface="굴림" pitchFamily="50" charset="-127"/>
            </a:endParaRPr>
          </a:p>
          <a:p>
            <a:pPr marL="457200" indent="-457200" algn="l" eaLnBrk="1" hangingPunct="1">
              <a:lnSpc>
                <a:spcPct val="150000"/>
              </a:lnSpc>
              <a:defRPr/>
            </a:pPr>
            <a:r>
              <a:rPr lang="en-US" altLang="ko-KR" sz="28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 3. Issues and Recommendations </a:t>
            </a:r>
          </a:p>
          <a:p>
            <a:pPr marL="457200" indent="-457200" algn="l" eaLnBrk="1" hangingPunct="1">
              <a:lnSpc>
                <a:spcPct val="15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  - System-Related</a:t>
            </a:r>
          </a:p>
          <a:p>
            <a:pPr marL="457200" indent="-457200" algn="l" eaLnBrk="1" hangingPunct="1">
              <a:lnSpc>
                <a:spcPct val="15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  - Regulation-Related</a:t>
            </a:r>
          </a:p>
          <a:p>
            <a:pPr marL="457200" indent="-457200" algn="l" eaLnBrk="1" hangingPunct="1">
              <a:lnSpc>
                <a:spcPct val="15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  - Culture and Education-Related</a:t>
            </a:r>
          </a:p>
          <a:p>
            <a:pPr marL="457200" indent="-457200" algn="l" eaLnBrk="1" hangingPunct="1">
              <a:lnSpc>
                <a:spcPct val="15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  - Economic Incentive-Related </a:t>
            </a:r>
          </a:p>
          <a:p>
            <a:pPr marL="457200" indent="-457200" algn="l" eaLnBrk="1" hangingPunct="1">
              <a:lnSpc>
                <a:spcPct val="150000"/>
              </a:lnSpc>
              <a:defRPr/>
            </a:pPr>
            <a:r>
              <a:rPr lang="en-US" altLang="ko-KR" sz="31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4. Further Analysis of WEEE Attachment Issue</a:t>
            </a:r>
          </a:p>
          <a:p>
            <a:pPr marL="457200" indent="-457200" algn="l" eaLnBrk="1" hangingPunct="1">
              <a:lnSpc>
                <a:spcPct val="150000"/>
              </a:lnSpc>
              <a:defRPr/>
            </a:pPr>
            <a:r>
              <a:rPr lang="en-US" altLang="ko-KR" sz="2800" dirty="0" smtClean="0">
                <a:solidFill>
                  <a:schemeClr val="tx1"/>
                </a:solidFill>
                <a:latin typeface="Trebuchet MS" pitchFamily="34" charset="0"/>
                <a:ea typeface="굴림" pitchFamily="50" charset="-127"/>
              </a:rPr>
              <a:t> 5. 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2113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직사각형 5"/>
          <p:cNvSpPr>
            <a:spLocks noChangeArrowheads="1"/>
          </p:cNvSpPr>
          <p:nvPr/>
        </p:nvSpPr>
        <p:spPr bwMode="auto">
          <a:xfrm>
            <a:off x="357188" y="5357813"/>
            <a:ext cx="8501062" cy="7858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kumimoji="0" lang="en-US" altLang="ko-KR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 2007, Samsung Electronics and LG Electronics operated 439 collecting points with combined collected WEEE accounting for 65~85% of the total WEEE amount</a:t>
            </a:r>
            <a:endParaRPr kumimoji="0" lang="ko-KR" altLang="en-US" dirty="0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71500" y="1285875"/>
          <a:ext cx="4000500" cy="36242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0500"/>
              </a:tblGrid>
              <a:tr h="785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Samsung</a:t>
                      </a:r>
                      <a:endParaRPr lang="ko-KR" altLang="en-US" sz="1800" dirty="0"/>
                    </a:p>
                  </a:txBody>
                  <a:tcPr marL="91439" marR="91439" anchor="ctr"/>
                </a:tc>
              </a:tr>
              <a:tr h="1188731">
                <a:tc>
                  <a:txBody>
                    <a:bodyPr/>
                    <a:lstStyle/>
                    <a:p>
                      <a:r>
                        <a:rPr lang="en-US" altLang="ko-KR" sz="1800" u="none" strike="noStrike" kern="1200" baseline="0" dirty="0" smtClean="0"/>
                        <a:t>Constructed the first large-scale automatic recycling center(RC)  in </a:t>
                      </a:r>
                      <a:r>
                        <a:rPr lang="en-US" altLang="ko-KR" sz="1800" u="none" strike="noStrike" kern="1200" baseline="0" dirty="0" err="1" smtClean="0"/>
                        <a:t>Asan</a:t>
                      </a:r>
                      <a:r>
                        <a:rPr lang="en-US" altLang="ko-KR" sz="1800" u="none" strike="noStrike" kern="1200" baseline="0" dirty="0" smtClean="0"/>
                        <a:t> City(1998)</a:t>
                      </a:r>
                      <a:endParaRPr lang="ko-KR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anchor="ctr"/>
                </a:tc>
              </a:tr>
              <a:tr h="1649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Collects WEEE at digital plazas and service centers</a:t>
                      </a:r>
                      <a:endParaRPr lang="ko-KR" altLang="en-US" sz="18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857750" y="1285875"/>
          <a:ext cx="4000500" cy="3571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0500"/>
              </a:tblGrid>
              <a:tr h="809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LG</a:t>
                      </a:r>
                      <a:endParaRPr lang="ko-KR" altLang="en-US" sz="1800" dirty="0"/>
                    </a:p>
                  </a:txBody>
                  <a:tcPr marL="91439" marR="91439" anchor="ctr"/>
                </a:tc>
              </a:tr>
              <a:tr h="1250767">
                <a:tc>
                  <a:txBody>
                    <a:bodyPr/>
                    <a:lstStyle/>
                    <a:p>
                      <a:r>
                        <a:rPr lang="en-US" altLang="ko-KR" sz="1800" u="none" strike="noStrike" kern="1200" baseline="0" dirty="0" smtClean="0"/>
                        <a:t>Constructed recycling facility for refrigerators and washing machines(2001)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anchor="ctr"/>
                </a:tc>
              </a:tr>
              <a:tr h="1511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/>
                        <a:t>Collects WEEE through “Best Shops” and service centers</a:t>
                      </a:r>
                      <a:endParaRPr lang="ko-KR" altLang="en-US" sz="18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  <p:sp>
        <p:nvSpPr>
          <p:cNvPr id="9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Company-led WEEE Recycling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41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noProof="0" smtClean="0">
                <a:solidFill>
                  <a:schemeClr val="bg1"/>
                </a:solidFill>
                <a:ea typeface="굴림" pitchFamily="50" charset="-127"/>
              </a:rPr>
              <a:t>Issues in Bulgarian WEEE management system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aphicFrame>
        <p:nvGraphicFramePr>
          <p:cNvPr id="13" name="다이어그램 12"/>
          <p:cNvGraphicFramePr/>
          <p:nvPr>
            <p:extLst>
              <p:ext uri="{D42A27DB-BD31-4B8C-83A1-F6EECF244321}">
                <p14:modId xmlns:p14="http://schemas.microsoft.com/office/powerpoint/2010/main" val="3779576895"/>
              </p:ext>
            </p:extLst>
          </p:nvPr>
        </p:nvGraphicFramePr>
        <p:xfrm>
          <a:off x="135632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36512" y="1529497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/>
          </a:p>
          <a:p>
            <a:pPr>
              <a:buFont typeface="Wingdings" pitchFamily="2" charset="2"/>
              <a:buChar char="u"/>
            </a:pPr>
            <a:r>
              <a:rPr lang="en-US" altLang="ko-KR" sz="1600" b="1" dirty="0" smtClean="0"/>
              <a:t>Lack of control over Household Waste Activities </a:t>
            </a:r>
            <a:r>
              <a:rPr lang="en-US" altLang="ko-KR" sz="1600" dirty="0" smtClean="0"/>
              <a:t>(discard WEEE into municipal waste or leave by containers)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96" y="4077072"/>
            <a:ext cx="305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1600" b="1" dirty="0" smtClean="0"/>
              <a:t>Lack of Environmental Education &amp; Information </a:t>
            </a:r>
            <a:r>
              <a:rPr lang="en-US" altLang="ko-KR" sz="1600" dirty="0" smtClean="0"/>
              <a:t>(limited group target; inconsistent environmental information by PROs; public is misinformed about recycling)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1412776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/>
          </a:p>
          <a:p>
            <a:pPr>
              <a:buFont typeface="Wingdings" pitchFamily="2" charset="2"/>
              <a:buChar char="u"/>
            </a:pPr>
            <a:r>
              <a:rPr lang="en-US" altLang="ko-KR" sz="1600" b="1" dirty="0" smtClean="0"/>
              <a:t>Insufficient Recycling and Criminal Activities </a:t>
            </a:r>
          </a:p>
          <a:p>
            <a:r>
              <a:rPr lang="en-US" altLang="ko-KR" sz="1600" dirty="0" smtClean="0"/>
              <a:t>(not knowing the origin or waste promotes burglary; focus on valuable recyclables leaves less </a:t>
            </a:r>
            <a:r>
              <a:rPr lang="en-US" altLang="ko-KR" sz="1600" smtClean="0"/>
              <a:t>valuable items not </a:t>
            </a:r>
            <a:r>
              <a:rPr lang="en-US" altLang="ko-KR" sz="1600" dirty="0" smtClean="0"/>
              <a:t>recycled)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168" y="4077072"/>
            <a:ext cx="298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1600" b="1" dirty="0" smtClean="0"/>
              <a:t>Lack of Compensation for Transportation Costs and Discomfort </a:t>
            </a:r>
            <a:r>
              <a:rPr lang="en-US" altLang="ko-KR" sz="1600" dirty="0" smtClean="0"/>
              <a:t>(5-10 BGN per piece is not enough motivation; reuse of WEEE)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908720"/>
            <a:ext cx="435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1600" b="1" dirty="0" smtClean="0"/>
              <a:t>Mixed Municipal Solid Waste </a:t>
            </a:r>
            <a:r>
              <a:rPr lang="en-US" altLang="ko-KR" sz="1600" dirty="0" smtClean="0"/>
              <a:t>(only 180 municipalities have separate packaging waste collection)  </a:t>
            </a:r>
          </a:p>
          <a:p>
            <a:endParaRPr lang="en-US" altLang="ko-KR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104402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1600" b="1" dirty="0" smtClean="0"/>
              <a:t>Environmental Hazards </a:t>
            </a:r>
            <a:r>
              <a:rPr lang="en-US" altLang="ko-KR" sz="1600" dirty="0" smtClean="0"/>
              <a:t>(health risk from unauthorized dismantling)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5087" y="5200163"/>
            <a:ext cx="36724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 </a:t>
            </a:r>
          </a:p>
          <a:p>
            <a:pPr>
              <a:buFont typeface="Wingdings" pitchFamily="2" charset="2"/>
              <a:buChar char="u"/>
            </a:pPr>
            <a:r>
              <a:rPr lang="en-US" altLang="ko-KR" sz="1600" b="1" dirty="0" smtClean="0"/>
              <a:t>Property-based Tax to Sponsor WEEE Collection </a:t>
            </a:r>
            <a:r>
              <a:rPr lang="en-US" altLang="ko-KR" sz="1600" dirty="0" smtClean="0"/>
              <a:t>(disproportionally small burden of households )</a:t>
            </a:r>
            <a:endParaRPr lang="en-US" altLang="ko-KR" sz="1600" b="1" dirty="0" smtClean="0"/>
          </a:p>
          <a:p>
            <a:pPr>
              <a:buFont typeface="Wingdings" pitchFamily="2" charset="2"/>
              <a:buChar char="u"/>
            </a:pP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5735578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1600" b="1" dirty="0" smtClean="0"/>
              <a:t>Attachment to Old EEE </a:t>
            </a:r>
            <a:r>
              <a:rPr lang="en-US" altLang="ko-KR" sz="1600" dirty="0" smtClean="0"/>
              <a:t>(due to post-Soviet sentiment)</a:t>
            </a:r>
            <a:endParaRPr lang="en-US" altLang="ko-KR" sz="1600" b="1" dirty="0" smtClean="0"/>
          </a:p>
          <a:p>
            <a:pPr>
              <a:buFont typeface="Wingdings" pitchFamily="2" charset="2"/>
              <a:buChar char="u"/>
            </a:pP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36512" y="2681044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 smtClean="0"/>
          </a:p>
          <a:p>
            <a:pPr>
              <a:buFont typeface="Wingdings" pitchFamily="2" charset="2"/>
              <a:buChar char="u"/>
            </a:pPr>
            <a:r>
              <a:rPr lang="en-US" altLang="ko-KR" sz="1600" b="1" dirty="0" smtClean="0"/>
              <a:t>Informal Sector </a:t>
            </a:r>
            <a:r>
              <a:rPr lang="en-US" altLang="ko-KR" sz="1600" dirty="0" smtClean="0"/>
              <a:t>(pick </a:t>
            </a:r>
          </a:p>
          <a:p>
            <a:r>
              <a:rPr lang="en-US" altLang="ko-KR" sz="1600" dirty="0" smtClean="0"/>
              <a:t>WEEE from containers)</a:t>
            </a:r>
          </a:p>
          <a:p>
            <a:pPr>
              <a:buFont typeface="Wingdings" pitchFamily="2" charset="2"/>
              <a:buChar char="u"/>
            </a:pPr>
            <a:endParaRPr lang="ko-KR" altLang="en-US" dirty="0"/>
          </a:p>
        </p:txBody>
      </p:sp>
      <p:cxnSp>
        <p:nvCxnSpPr>
          <p:cNvPr id="24" name="직선 연결선 23"/>
          <p:cNvCxnSpPr/>
          <p:nvPr/>
        </p:nvCxnSpPr>
        <p:spPr>
          <a:xfrm>
            <a:off x="0" y="3789040"/>
            <a:ext cx="233975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6444208" y="3789040"/>
            <a:ext cx="269979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4427984" y="908720"/>
            <a:ext cx="0" cy="86409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4427984" y="5877272"/>
            <a:ext cx="0" cy="43204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1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smtClean="0">
                <a:solidFill>
                  <a:schemeClr val="bg1"/>
                </a:solidFill>
                <a:ea typeface="굴림" pitchFamily="50" charset="-127"/>
              </a:rPr>
              <a:t>System-Related Experiences of </a:t>
            </a: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Korea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6960" y="1052736"/>
            <a:ext cx="8969536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 Junkyards Business Law (1962) </a:t>
            </a:r>
          </a:p>
          <a:p>
            <a:pPr lvl="0">
              <a:spcBef>
                <a:spcPts val="600"/>
              </a:spcBef>
              <a:buFontTx/>
              <a:buChar char="-"/>
              <a:defRPr/>
            </a:pP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Entitle Police with the power to monitor activities of junkyards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Junkyard owner is required to report the type of products he/she handles, must not have history of imprisonment in past 3 years to get permit</a:t>
            </a:r>
          </a:p>
          <a:p>
            <a:pPr marL="72000" lvl="0">
              <a:spcBef>
                <a:spcPts val="20"/>
              </a:spcBef>
              <a:buFontTx/>
              <a:buChar char="-"/>
              <a:defRPr/>
            </a:pPr>
            <a:endParaRPr lang="en-US" altLang="ko-KR" sz="800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 Waste Management Law (</a:t>
            </a:r>
            <a:r>
              <a:rPr lang="bg-BG" altLang="ko-KR" b="1" dirty="0" smtClean="0"/>
              <a:t>Act No. 10389, Jul. 23, 2010</a:t>
            </a:r>
            <a:r>
              <a:rPr lang="en-US" altLang="ko-KR" b="1" dirty="0" smtClean="0"/>
              <a:t>)</a:t>
            </a:r>
            <a:endParaRPr lang="en-US" altLang="ko-KR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-</a:t>
            </a: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Junkyards over </a:t>
            </a:r>
            <a:r>
              <a:rPr lang="bg-BG" altLang="ko-KR" sz="1600" dirty="0" smtClean="0"/>
              <a:t>1000m</a:t>
            </a:r>
            <a:r>
              <a:rPr lang="bg-BG" altLang="ko-KR" sz="1600" baseline="30000" dirty="0" smtClean="0"/>
              <a:t>2 </a:t>
            </a: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in metropolitan and </a:t>
            </a:r>
            <a:r>
              <a:rPr lang="en-US" altLang="ko-KR" sz="1600" dirty="0" smtClean="0"/>
              <a:t>2</a:t>
            </a:r>
            <a:r>
              <a:rPr lang="bg-BG" altLang="ko-KR" sz="1600" dirty="0" smtClean="0"/>
              <a:t>000m</a:t>
            </a:r>
            <a:r>
              <a:rPr lang="bg-BG" altLang="ko-KR" sz="1600" baseline="30000" dirty="0" smtClean="0"/>
              <a:t>2 </a:t>
            </a: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in other areas are required to be equipped with environmentally friendly facilities for legal dismantling</a:t>
            </a:r>
          </a:p>
          <a:p>
            <a:pPr lvl="0">
              <a:spcBef>
                <a:spcPts val="20"/>
              </a:spcBef>
              <a:defRPr/>
            </a:pPr>
            <a:endParaRPr lang="en-US" altLang="ko-KR" sz="1050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 Financial Support for Junkyards’ Environmental Facilities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- Currently considered by the Ministry of Environment</a:t>
            </a:r>
          </a:p>
          <a:p>
            <a:pPr lvl="0">
              <a:spcBef>
                <a:spcPts val="20"/>
              </a:spcBef>
              <a:defRPr/>
            </a:pPr>
            <a:endParaRPr lang="en-US" altLang="ko-KR" sz="1050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 Junkyards in Korea are not Allowed to collect or Dismantle WEEE 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-</a:t>
            </a: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They are allowed to handle only plastic, paper and </a:t>
            </a:r>
            <a:r>
              <a:rPr lang="en-US" altLang="ko-KR" sz="1600" smtClean="0">
                <a:solidFill>
                  <a:srgbClr val="000000"/>
                </a:solidFill>
                <a:ea typeface="굴림" pitchFamily="50" charset="-127"/>
              </a:rPr>
              <a:t>iron scraps</a:t>
            </a:r>
            <a:endParaRPr lang="en-US" altLang="ko-KR" sz="1600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spcBef>
                <a:spcPts val="20"/>
              </a:spcBef>
              <a:defRPr/>
            </a:pPr>
            <a:endParaRPr lang="en-US" altLang="ko-KR" sz="1050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buFont typeface="Arial" pitchFamily="34" charset="0"/>
              <a:buChar char="•"/>
              <a:defRPr/>
            </a:pP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smtClean="0">
                <a:solidFill>
                  <a:schemeClr val="bg1"/>
                </a:solidFill>
                <a:ea typeface="굴림" pitchFamily="50" charset="-127"/>
              </a:rPr>
              <a:t>Regulation-Related Experiences of </a:t>
            </a: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Korea</a:t>
            </a:r>
            <a:endParaRPr lang="ko-KR" altLang="en-US" sz="2400" b="1" dirty="0" smtClean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5496" y="960978"/>
            <a:ext cx="878497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ko-KR" b="1" smtClean="0">
                <a:solidFill>
                  <a:srgbClr val="000000"/>
                </a:solidFill>
                <a:ea typeface="굴림" pitchFamily="50" charset="-127"/>
              </a:rPr>
              <a:t> Designated </a:t>
            </a: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and Monitored Disposal </a:t>
            </a:r>
            <a:r>
              <a:rPr lang="en-US" altLang="ko-KR" b="1" smtClean="0">
                <a:solidFill>
                  <a:srgbClr val="000000"/>
                </a:solidFill>
                <a:ea typeface="굴림" pitchFamily="50" charset="-127"/>
              </a:rPr>
              <a:t>Location </a:t>
            </a:r>
            <a:endParaRPr lang="en-US" altLang="ko-KR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altLang="ko-KR" sz="1600" smtClean="0">
                <a:solidFill>
                  <a:srgbClr val="000000"/>
                </a:solidFill>
                <a:ea typeface="굴림" pitchFamily="50" charset="-127"/>
              </a:rPr>
              <a:t> Every </a:t>
            </a: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apartment complex has a security guard that </a:t>
            </a:r>
            <a:r>
              <a:rPr lang="en-US" altLang="ko-KR" sz="1600" smtClean="0">
                <a:solidFill>
                  <a:srgbClr val="000000"/>
                </a:solidFill>
                <a:ea typeface="굴림" pitchFamily="50" charset="-127"/>
              </a:rPr>
              <a:t>oversees and </a:t>
            </a: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explains disposal procedure on designated days of week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 Security cameras are installed and only people living in that apartment complex are allowed to dispose of their trash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altLang="ko-KR" sz="1600" smtClean="0">
                <a:solidFill>
                  <a:srgbClr val="000000"/>
                </a:solidFill>
                <a:ea typeface="굴림" pitchFamily="50" charset="-127"/>
              </a:rPr>
              <a:t> Illegal </a:t>
            </a: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</a:rPr>
              <a:t>disposal is penalized by fine up to </a:t>
            </a:r>
            <a:r>
              <a:rPr lang="bg-BG" altLang="ko-KR" sz="1600" dirty="0" smtClean="0"/>
              <a:t>KRW1,000,000</a:t>
            </a:r>
            <a:r>
              <a:rPr lang="en-US" altLang="ko-KR" sz="1600" dirty="0" smtClean="0"/>
              <a:t> (</a:t>
            </a:r>
            <a:r>
              <a:rPr lang="en-US" altLang="ko-KR" sz="1600" smtClean="0"/>
              <a:t>about $850</a:t>
            </a:r>
            <a:r>
              <a:rPr lang="en-US" altLang="ko-KR" sz="1600" dirty="0" smtClean="0"/>
              <a:t>)</a:t>
            </a:r>
          </a:p>
          <a:p>
            <a:pPr lvl="0">
              <a:spcBef>
                <a:spcPts val="600"/>
              </a:spcBef>
              <a:defRPr/>
            </a:pPr>
            <a:endParaRPr lang="en-US" altLang="ko-KR" sz="1000" dirty="0" smtClean="0"/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Designs for Separate </a:t>
            </a:r>
            <a:r>
              <a:rPr lang="en-US" altLang="ko-KR" b="1" smtClean="0">
                <a:solidFill>
                  <a:srgbClr val="000000"/>
                </a:solidFill>
                <a:ea typeface="굴림" pitchFamily="50" charset="-127"/>
              </a:rPr>
              <a:t>Waste Collections</a:t>
            </a:r>
            <a:endParaRPr lang="en-US" altLang="ko-KR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altLang="ko-KR" sz="20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</a:p>
          <a:p>
            <a:pPr lvl="0">
              <a:defRPr/>
            </a:pPr>
            <a:endParaRPr lang="en-US" altLang="ko-KR" sz="2000" b="1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4273" name="그룹 5"/>
          <p:cNvGrpSpPr>
            <a:grpSpLocks/>
          </p:cNvGrpSpPr>
          <p:nvPr/>
        </p:nvGrpSpPr>
        <p:grpSpPr bwMode="auto">
          <a:xfrm>
            <a:off x="2339752" y="3929856"/>
            <a:ext cx="3803873" cy="2379464"/>
            <a:chOff x="21431" y="14430"/>
            <a:chExt cx="48577" cy="3971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" y="14430"/>
              <a:ext cx="48577" cy="39719"/>
            </a:xfrm>
            <a:prstGeom prst="rect">
              <a:avLst/>
            </a:prstGeom>
            <a:noFill/>
          </p:spPr>
        </p:pic>
        <p:sp>
          <p:nvSpPr>
            <p:cNvPr id="54274" name="직사각형 47"/>
            <p:cNvSpPr>
              <a:spLocks noChangeArrowheads="1"/>
            </p:cNvSpPr>
            <p:nvPr/>
          </p:nvSpPr>
          <p:spPr bwMode="auto">
            <a:xfrm>
              <a:off x="64293" y="50720"/>
              <a:ext cx="5001" cy="285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388715" y="214313"/>
            <a:ext cx="7848872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Culture and </a:t>
            </a:r>
            <a:r>
              <a:rPr lang="en-US" altLang="ko-KR" sz="2400" b="1" kern="0" smtClean="0">
                <a:solidFill>
                  <a:schemeClr val="bg1"/>
                </a:solidFill>
                <a:ea typeface="굴림" pitchFamily="50" charset="-127"/>
              </a:rPr>
              <a:t>Education-Related Experiences of </a:t>
            </a: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Korea</a:t>
            </a:r>
            <a:endParaRPr lang="ko-KR" altLang="en-US" sz="2400" b="1" dirty="0" smtClean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79512" y="908720"/>
            <a:ext cx="8784976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ko-KR" sz="2000" b="1" smtClean="0">
                <a:solidFill>
                  <a:srgbClr val="000000"/>
                </a:solidFill>
                <a:ea typeface="굴림" pitchFamily="50" charset="-127"/>
              </a:rPr>
              <a:t> Environmental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Education is Part of General Curriculum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600" smtClean="0"/>
              <a:t>- From </a:t>
            </a:r>
            <a:r>
              <a:rPr lang="en-US" altLang="ko-KR" sz="1600" dirty="0" smtClean="0"/>
              <a:t>1995 environmental education is formally included in elementary, middle and high schools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600" smtClean="0"/>
              <a:t>- Environmental education </a:t>
            </a:r>
            <a:r>
              <a:rPr lang="en-US" altLang="ko-KR" sz="1600" dirty="0" smtClean="0"/>
              <a:t>is an elective class in middle schools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600" dirty="0" smtClean="0"/>
              <a:t>- Every school requires students to take turns in recycling of waste produced at school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altLang="ko-KR" sz="1600" smtClean="0"/>
              <a:t> Undergraduate </a:t>
            </a:r>
            <a:r>
              <a:rPr lang="en-US" altLang="ko-KR" sz="1600" dirty="0" smtClean="0"/>
              <a:t>and graduate degrees in environmental-related fields are offered by leading universities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altLang="ko-KR" sz="1600" smtClean="0"/>
              <a:t> A </a:t>
            </a:r>
            <a:r>
              <a:rPr lang="en-US" altLang="ko-KR" sz="1600" dirty="0" smtClean="0"/>
              <a:t>single </a:t>
            </a:r>
            <a:r>
              <a:rPr lang="en-US" altLang="ko-KR" sz="1600" smtClean="0"/>
              <a:t>PRO facilitates </a:t>
            </a:r>
            <a:r>
              <a:rPr lang="en-US" altLang="ko-KR" sz="1600" dirty="0" smtClean="0"/>
              <a:t>complete and consistent information delivery </a:t>
            </a:r>
            <a:r>
              <a:rPr lang="en-US" altLang="ko-KR" sz="1600" smtClean="0"/>
              <a:t>to households </a:t>
            </a:r>
            <a:endParaRPr lang="en-US" altLang="ko-KR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ko-KR" sz="2000" b="1" smtClean="0"/>
              <a:t> No </a:t>
            </a:r>
            <a:r>
              <a:rPr lang="en-US" altLang="ko-KR" sz="2000" b="1" dirty="0" smtClean="0"/>
              <a:t>to Little Attachment to Old Electronics is Present 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Tx/>
              <a:buChar char="-"/>
              <a:defRPr/>
            </a:pPr>
            <a:r>
              <a:rPr lang="en-US" altLang="ko-KR" sz="1600" smtClean="0"/>
              <a:t>No incentive for households to keep old appliances when spaces are limited, while free WEEE collection system provided by large electronics companies is available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ko-KR" sz="1600"/>
              <a:t>-</a:t>
            </a:r>
            <a:r>
              <a:rPr lang="en-US" altLang="ko-KR" sz="1600" smtClean="0"/>
              <a:t> Households simply do not feel the need for keeping old, malfunctioning appliances  </a:t>
            </a:r>
            <a:endParaRPr lang="en-US" altLang="ko-KR" sz="20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</a:p>
          <a:p>
            <a:pPr lvl="0">
              <a:defRPr/>
            </a:pPr>
            <a:endParaRPr lang="en-US" altLang="ko-KR" sz="2000" b="1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1560" y="214313"/>
            <a:ext cx="7848872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smtClean="0">
                <a:solidFill>
                  <a:schemeClr val="bg1"/>
                </a:solidFill>
                <a:ea typeface="굴림" pitchFamily="50" charset="-127"/>
              </a:rPr>
              <a:t>Economic Incentive-Related Experiences </a:t>
            </a: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in Korea</a:t>
            </a:r>
            <a:endParaRPr lang="ko-KR" altLang="en-US" sz="2400" b="1" dirty="0" smtClean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79512" y="908720"/>
            <a:ext cx="8784976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0"/>
              </a:spcBef>
              <a:buFont typeface="Arial" pitchFamily="34" charset="0"/>
              <a:buChar char="•"/>
              <a:defRPr/>
            </a:pPr>
            <a:r>
              <a:rPr lang="en-US" altLang="ko-KR" sz="2000" b="1" smtClean="0">
                <a:solidFill>
                  <a:srgbClr val="000000"/>
                </a:solidFill>
                <a:ea typeface="굴림" pitchFamily="50" charset="-127"/>
              </a:rPr>
              <a:t> From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Property-based Tax to Volume-based Tax  </a:t>
            </a:r>
          </a:p>
          <a:p>
            <a:pPr lvl="0">
              <a:spcBef>
                <a:spcPts val="50"/>
              </a:spcBef>
              <a:buFont typeface="Arial" pitchFamily="34" charset="0"/>
              <a:buChar char="•"/>
              <a:defRPr/>
            </a:pPr>
            <a:endParaRPr lang="en-US" altLang="ko-KR" sz="20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600" dirty="0" smtClean="0"/>
              <a:t>- From 1980s to 1995 Korea used property-based tax to fund waste management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600" dirty="0" smtClean="0"/>
              <a:t>- Property-based tax does not give incentive for consumers to reduce waste and dispose carefully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600" dirty="0" smtClean="0"/>
              <a:t>- Volume-based bags come in sizes from </a:t>
            </a:r>
            <a:r>
              <a:rPr lang="bg-BG" altLang="ko-KR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g-BG" altLang="ko-KR" sz="1600" dirty="0" smtClean="0">
                <a:latin typeface="Times New Roman" pitchFamily="18" charset="0"/>
                <a:cs typeface="Times New Roman" pitchFamily="18" charset="0"/>
              </a:rPr>
              <a:t> to 100</a:t>
            </a:r>
            <a:r>
              <a:rPr lang="bg-BG" altLang="ko-KR" sz="1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i="1" dirty="0" smtClean="0">
                <a:cs typeface="Times New Roman" pitchFamily="18" charset="0"/>
              </a:rPr>
              <a:t> </a:t>
            </a:r>
            <a:r>
              <a:rPr lang="en-US" altLang="ko-KR" sz="1600" smtClean="0">
                <a:cs typeface="Times New Roman" pitchFamily="18" charset="0"/>
              </a:rPr>
              <a:t>and prices </a:t>
            </a:r>
            <a:r>
              <a:rPr lang="en-US" altLang="ko-KR" sz="1600" dirty="0" smtClean="0">
                <a:cs typeface="Times New Roman" pitchFamily="18" charset="0"/>
              </a:rPr>
              <a:t>range from </a:t>
            </a:r>
            <a:r>
              <a:rPr lang="bg-BG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ko-KR" sz="1600" dirty="0" smtClean="0"/>
              <a:t>KRW71 to KRW2,285 </a:t>
            </a:r>
            <a:r>
              <a:rPr lang="en-US" altLang="ko-KR" sz="1600" dirty="0" smtClean="0"/>
              <a:t>as of</a:t>
            </a:r>
            <a:r>
              <a:rPr lang="bg-BG" altLang="ko-KR" sz="1600" dirty="0" smtClean="0"/>
              <a:t> 2013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600" dirty="0" smtClean="0"/>
              <a:t> Consumers’ share of </a:t>
            </a:r>
            <a:r>
              <a:rPr lang="en-US" altLang="ko-KR" sz="1600" smtClean="0"/>
              <a:t>cost in implementing volume-based fee system </a:t>
            </a:r>
            <a:r>
              <a:rPr lang="en-US" altLang="ko-KR" sz="1600" dirty="0" smtClean="0"/>
              <a:t>was 24.9% in 2013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600" dirty="0" smtClean="0"/>
              <a:t> </a:t>
            </a:r>
            <a:r>
              <a:rPr lang="bg-BG" altLang="ko-KR" sz="1600" smtClean="0"/>
              <a:t>From </a:t>
            </a:r>
            <a:r>
              <a:rPr lang="bg-BG" altLang="ko-KR" sz="1600" dirty="0" smtClean="0"/>
              <a:t>1995 to 2009, the policy saved </a:t>
            </a:r>
            <a:r>
              <a:rPr lang="bg-BG" altLang="ko-KR" sz="1600" smtClean="0"/>
              <a:t>KRW</a:t>
            </a:r>
            <a:r>
              <a:rPr lang="en-US" altLang="ko-KR" sz="1600" smtClean="0"/>
              <a:t> </a:t>
            </a:r>
            <a:r>
              <a:rPr lang="bg-BG" altLang="ko-KR" sz="1600" smtClean="0"/>
              <a:t>10</a:t>
            </a:r>
            <a:r>
              <a:rPr lang="en-US" altLang="ko-KR" sz="1600"/>
              <a:t>,</a:t>
            </a:r>
            <a:r>
              <a:rPr lang="bg-BG" altLang="ko-KR" sz="1600" smtClean="0"/>
              <a:t>711</a:t>
            </a:r>
            <a:r>
              <a:rPr lang="en-US" altLang="ko-KR" sz="1600"/>
              <a:t>,</a:t>
            </a:r>
            <a:r>
              <a:rPr lang="bg-BG" altLang="ko-KR" sz="1600" smtClean="0"/>
              <a:t>424 </a:t>
            </a:r>
            <a:r>
              <a:rPr lang="bg-BG" altLang="ko-KR" sz="1600" dirty="0" smtClean="0"/>
              <a:t>million </a:t>
            </a:r>
            <a:r>
              <a:rPr lang="bg-BG" altLang="ko-KR" sz="1600" smtClean="0"/>
              <a:t>in </a:t>
            </a:r>
            <a:r>
              <a:rPr lang="en-US" altLang="ko-KR" sz="1600" smtClean="0"/>
              <a:t>direct </a:t>
            </a:r>
            <a:r>
              <a:rPr lang="bg-BG" altLang="ko-KR" sz="1600" smtClean="0"/>
              <a:t>landfilling </a:t>
            </a:r>
            <a:r>
              <a:rPr lang="bg-BG" altLang="ko-KR" sz="1600" dirty="0" smtClean="0"/>
              <a:t>and incineration costs</a:t>
            </a:r>
            <a:endParaRPr lang="en-US" altLang="ko-KR" sz="1600" dirty="0" smtClean="0"/>
          </a:p>
          <a:p>
            <a:pPr lvl="0">
              <a:spcBef>
                <a:spcPts val="50"/>
              </a:spcBef>
              <a:buFontTx/>
              <a:buChar char="-"/>
              <a:defRPr/>
            </a:pPr>
            <a:endParaRPr lang="en-US" altLang="ko-KR" dirty="0" smtClean="0"/>
          </a:p>
          <a:p>
            <a:pPr lvl="0">
              <a:spcBef>
                <a:spcPts val="50"/>
              </a:spcBef>
              <a:buFont typeface="Arial" pitchFamily="34" charset="0"/>
              <a:buChar char="•"/>
              <a:defRPr/>
            </a:pPr>
            <a:r>
              <a:rPr lang="en-US" altLang="ko-KR" sz="2000" b="1" smtClean="0"/>
              <a:t> Very </a:t>
            </a:r>
            <a:r>
              <a:rPr lang="en-US" altLang="ko-KR" sz="2000" b="1" dirty="0" smtClean="0"/>
              <a:t>few </a:t>
            </a:r>
            <a:r>
              <a:rPr lang="en-US" altLang="ko-KR" sz="2000" b="1" smtClean="0"/>
              <a:t>to No </a:t>
            </a:r>
            <a:r>
              <a:rPr lang="en-US" altLang="ko-KR" sz="2000" b="1" dirty="0" smtClean="0"/>
              <a:t>Street Containers</a:t>
            </a:r>
          </a:p>
          <a:p>
            <a:pPr lvl="0">
              <a:spcBef>
                <a:spcPts val="50"/>
              </a:spcBef>
              <a:buFont typeface="Arial" pitchFamily="34" charset="0"/>
              <a:buChar char="•"/>
              <a:defRPr/>
            </a:pPr>
            <a:endParaRPr lang="en-US" altLang="ko-KR" sz="2000" b="1" dirty="0" smtClean="0"/>
          </a:p>
          <a:p>
            <a:pPr lvl="0">
              <a:spcBef>
                <a:spcPts val="50"/>
              </a:spcBef>
              <a:defRPr/>
            </a:pPr>
            <a:r>
              <a:rPr lang="en-US" altLang="ko-KR" sz="1600" smtClean="0"/>
              <a:t>- To </a:t>
            </a:r>
            <a:r>
              <a:rPr lang="en-US" altLang="ko-KR" sz="1600" dirty="0" smtClean="0"/>
              <a:t>motivate “pay as you </a:t>
            </a:r>
            <a:r>
              <a:rPr lang="en-US" altLang="ko-KR" sz="1600" smtClean="0"/>
              <a:t>throw policy,” </a:t>
            </a:r>
            <a:r>
              <a:rPr lang="en-US" altLang="ko-KR" sz="1600" dirty="0" smtClean="0"/>
              <a:t>municipal governments reduced the number of street containers from </a:t>
            </a:r>
            <a:r>
              <a:rPr lang="bg-BG" altLang="ko-KR" sz="1600" dirty="0" smtClean="0"/>
              <a:t>7,600 to 3,700 </a:t>
            </a:r>
            <a:r>
              <a:rPr lang="bg-BG" altLang="ko-KR" sz="1600" smtClean="0"/>
              <a:t>in Seoul</a:t>
            </a:r>
            <a:endParaRPr lang="en-US" altLang="ko-KR" sz="20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</a:p>
          <a:p>
            <a:pPr lvl="0">
              <a:defRPr/>
            </a:pPr>
            <a:endParaRPr lang="en-US" altLang="ko-KR" sz="2000" b="1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Main Policy Recommendations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62999"/>
              </p:ext>
            </p:extLst>
          </p:nvPr>
        </p:nvGraphicFramePr>
        <p:xfrm>
          <a:off x="179512" y="1052736"/>
          <a:ext cx="8784976" cy="499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979"/>
                <a:gridCol w="7295997"/>
              </a:tblGrid>
              <a:tr h="5164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Issue Type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Summary</a:t>
                      </a:r>
                      <a:endParaRPr lang="ko-KR" altLang="en-US" dirty="0"/>
                    </a:p>
                  </a:txBody>
                  <a:tcPr/>
                </a:tc>
              </a:tr>
              <a:tr h="106771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System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u="none" smtClean="0"/>
                        <a:t>Laws</a:t>
                      </a:r>
                      <a:r>
                        <a:rPr lang="en-US" altLang="ko-KR" sz="1600" u="none" baseline="0" smtClean="0"/>
                        <a:t> restricting </a:t>
                      </a:r>
                      <a:r>
                        <a:rPr lang="en-US" altLang="ko-KR" sz="1600" u="none" baseline="0" dirty="0" smtClean="0"/>
                        <a:t>the type of waste, allowed collection location, environmental dismantling requirements </a:t>
                      </a:r>
                      <a:r>
                        <a:rPr lang="en-US" altLang="ko-KR" sz="1600" u="none" baseline="0" smtClean="0"/>
                        <a:t>for junkyards</a:t>
                      </a:r>
                      <a:endParaRPr lang="en-US" altLang="ko-KR" sz="1600" u="none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u="none" dirty="0" smtClean="0"/>
                        <a:t>Initial financial support </a:t>
                      </a:r>
                      <a:r>
                        <a:rPr lang="en-US" altLang="ko-KR" sz="1600" u="none" smtClean="0"/>
                        <a:t>for junkyards </a:t>
                      </a:r>
                      <a:r>
                        <a:rPr lang="en-US" altLang="ko-KR" sz="1600" u="none" dirty="0" smtClean="0"/>
                        <a:t>that want</a:t>
                      </a:r>
                      <a:r>
                        <a:rPr lang="en-US" altLang="ko-KR" sz="1600" u="none" baseline="0" dirty="0" smtClean="0"/>
                        <a:t> to obtain legal permit for dismantling activities</a:t>
                      </a:r>
                      <a:endParaRPr lang="ko-KR" altLang="en-US" sz="1600" u="none" dirty="0" smtClean="0"/>
                    </a:p>
                  </a:txBody>
                  <a:tcPr/>
                </a:tc>
              </a:tr>
              <a:tr h="103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Regulation</a:t>
                      </a:r>
                      <a:endParaRPr lang="ko-KR" altLang="en-US" sz="1600" dirty="0" smtClean="0"/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u="none" smtClean="0"/>
                        <a:t>Re-evaluate </a:t>
                      </a:r>
                      <a:r>
                        <a:rPr lang="en-US" altLang="ko-KR" sz="1600" u="none" dirty="0" smtClean="0"/>
                        <a:t>location and reduce amount of </a:t>
                      </a:r>
                      <a:r>
                        <a:rPr lang="en-US" altLang="ko-KR" sz="1600" u="none" smtClean="0"/>
                        <a:t>curbside containers</a:t>
                      </a:r>
                      <a:endParaRPr lang="en-US" altLang="ko-KR" sz="1600" u="none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u="none" dirty="0" smtClean="0"/>
                        <a:t>Enforce</a:t>
                      </a:r>
                      <a:r>
                        <a:rPr lang="en-US" altLang="ko-KR" sz="1600" u="none" baseline="0" dirty="0" smtClean="0"/>
                        <a:t> supervision (security guard, surveillance cameras, designate recycling waste day of the week)</a:t>
                      </a:r>
                      <a:endParaRPr lang="ko-KR" altLang="en-US" sz="1600" u="none" dirty="0" smtClean="0"/>
                    </a:p>
                  </a:txBody>
                  <a:tcPr/>
                </a:tc>
              </a:tr>
              <a:tr h="99453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Culture</a:t>
                      </a:r>
                      <a:r>
                        <a:rPr lang="en-US" altLang="ko-KR" sz="1600" baseline="0" dirty="0" smtClean="0"/>
                        <a:t> &amp; Education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600" u="none" dirty="0" smtClean="0"/>
                        <a:t>Make recycling a culture at schools through recycling days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u="none" dirty="0" smtClean="0"/>
                        <a:t>Ensure the</a:t>
                      </a:r>
                      <a:r>
                        <a:rPr lang="en-US" altLang="ko-KR" sz="1600" u="none" baseline="0" dirty="0" smtClean="0"/>
                        <a:t> exposure to environmental issues </a:t>
                      </a:r>
                      <a:r>
                        <a:rPr lang="en-US" altLang="ko-KR" sz="1600" u="none" baseline="0" smtClean="0"/>
                        <a:t>from kindergarten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</a:t>
                      </a:r>
                      <a:r>
                        <a:rPr lang="en-US" altLang="ko-KR" sz="16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bg-BG" altLang="ko-KR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nformation dissemination of potential energy and health risks in regard to the extended use and storage of old appliances</a:t>
                      </a:r>
                      <a:endParaRPr lang="en-US" altLang="ko-KR" sz="1600" u="none" baseline="0" dirty="0" smtClean="0"/>
                    </a:p>
                  </a:txBody>
                  <a:tcPr/>
                </a:tc>
              </a:tr>
              <a:tr h="89142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Economic Incentives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600" u="none" dirty="0" smtClean="0"/>
                        <a:t>Shift to </a:t>
                      </a:r>
                      <a:r>
                        <a:rPr lang="en-US" altLang="ko-KR" sz="1600" u="none" smtClean="0"/>
                        <a:t>volume-based</a:t>
                      </a:r>
                      <a:r>
                        <a:rPr lang="en-US" altLang="ko-KR" sz="1600" u="none" baseline="0" smtClean="0"/>
                        <a:t> waste fee system</a:t>
                      </a:r>
                      <a:endParaRPr lang="en-US" altLang="ko-KR" sz="1600" u="none" baseline="0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600" u="none" baseline="0" smtClean="0"/>
                        <a:t>Make monetary compensation more attractive (Consider subsidy for handing over old appliances, e.g., Early retirement program, Low Pollution Program for Diesel Vehicles in Korea)</a:t>
                      </a: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600" u="none" baseline="0" smtClean="0"/>
                        <a:t>Promote </a:t>
                      </a:r>
                      <a:r>
                        <a:rPr lang="en-US" altLang="ko-KR" sz="1600" u="none" baseline="0" dirty="0" smtClean="0"/>
                        <a:t>free collection by phone call or online</a:t>
                      </a:r>
                      <a:endParaRPr lang="ko-KR" altLang="en-US" sz="16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23528" y="278092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4. Further Analysis of Household-level </a:t>
            </a:r>
          </a:p>
          <a:p>
            <a:pPr algn="ctr"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Consumption Behavior on EEE in Bulgaria:</a:t>
            </a:r>
          </a:p>
          <a:p>
            <a:pPr algn="ctr"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Preliminary Evidences from the World Bank </a:t>
            </a:r>
          </a:p>
          <a:p>
            <a:pPr algn="ctr"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Survey Data </a:t>
            </a:r>
          </a:p>
        </p:txBody>
      </p:sp>
    </p:spTree>
    <p:extLst>
      <p:ext uri="{BB962C8B-B14F-4D97-AF65-F5344CB8AC3E}">
        <p14:creationId xmlns:p14="http://schemas.microsoft.com/office/powerpoint/2010/main" val="87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Data: Bulgaria Multi-topic Survey 2007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62999"/>
              </p:ext>
            </p:extLst>
          </p:nvPr>
        </p:nvGraphicFramePr>
        <p:xfrm>
          <a:off x="179512" y="1196752"/>
          <a:ext cx="8784976" cy="4985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56784"/>
              </a:tblGrid>
              <a:tr h="5164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Item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Summary</a:t>
                      </a:r>
                      <a:endParaRPr lang="ko-KR" altLang="en-US" dirty="0"/>
                    </a:p>
                  </a:txBody>
                  <a:tcPr/>
                </a:tc>
              </a:tr>
              <a:tr h="4916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Producer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600" u="none" baseline="0" dirty="0" smtClean="0"/>
                        <a:t>Gallup International Bulgaria</a:t>
                      </a: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Publisher</a:t>
                      </a:r>
                      <a:endParaRPr lang="ko-KR" altLang="en-US" sz="1600" dirty="0" smtClean="0"/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600" u="none" dirty="0" smtClean="0"/>
                        <a:t>World Bank – </a:t>
                      </a:r>
                      <a:r>
                        <a:rPr lang="en-US" altLang="ko-KR" sz="1600" u="none" dirty="0" err="1" smtClean="0"/>
                        <a:t>Multitopic</a:t>
                      </a:r>
                      <a:r>
                        <a:rPr lang="en-US" altLang="ko-KR" sz="1600" u="none" dirty="0" smtClean="0"/>
                        <a:t> Household</a:t>
                      </a:r>
                      <a:r>
                        <a:rPr lang="en-US" altLang="ko-KR" sz="1600" u="none" baseline="0" dirty="0" smtClean="0"/>
                        <a:t> survey 2007 from </a:t>
                      </a:r>
                      <a:r>
                        <a:rPr lang="en-US" altLang="ko-KR" sz="1600" u="none" dirty="0" smtClean="0"/>
                        <a:t>Living Standards</a:t>
                      </a:r>
                      <a:r>
                        <a:rPr lang="en-US" altLang="ko-KR" sz="1600" u="none" baseline="0" dirty="0" smtClean="0"/>
                        <a:t> </a:t>
                      </a:r>
                      <a:r>
                        <a:rPr lang="en-US" altLang="ko-KR" sz="1600" u="none" dirty="0" smtClean="0"/>
                        <a:t>Measurement Study</a:t>
                      </a:r>
                      <a:r>
                        <a:rPr lang="en-US" altLang="ko-KR" sz="1600" u="none" baseline="0" dirty="0" smtClean="0"/>
                        <a:t> (Household survey program by World Bank) </a:t>
                      </a:r>
                      <a:endParaRPr lang="en-US" altLang="ko-KR" sz="1600" u="none" dirty="0" smtClean="0"/>
                    </a:p>
                  </a:txBody>
                  <a:tcPr/>
                </a:tc>
              </a:tr>
              <a:tr h="933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Characteristics</a:t>
                      </a:r>
                      <a:endParaRPr lang="ko-KR" altLang="en-US" sz="1600" dirty="0" smtClean="0"/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dirty="0" smtClean="0"/>
                        <a:t> The fifth living standards measuring survey conducted in Bulgaria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u="none" dirty="0" smtClean="0"/>
                        <a:t> 4,300 randomly selected households</a:t>
                      </a:r>
                      <a:r>
                        <a:rPr lang="en-US" altLang="ko-KR" sz="1600" u="none" baseline="0" dirty="0" smtClean="0"/>
                        <a:t> </a:t>
                      </a:r>
                      <a:r>
                        <a:rPr lang="en-US" altLang="ko-KR" sz="1600" dirty="0" smtClean="0"/>
                        <a:t>via three-stage probability sampling procedure with stratification by urban and rural areas and by region </a:t>
                      </a:r>
                      <a:r>
                        <a:rPr lang="en-US" altLang="ko-KR" sz="1600" u="none" dirty="0" smtClean="0"/>
                        <a:t>households</a:t>
                      </a:r>
                    </a:p>
                  </a:txBody>
                  <a:tcPr/>
                </a:tc>
              </a:tr>
              <a:tr h="13712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Assumptions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u="none" baseline="0" dirty="0" smtClean="0"/>
                        <a:t>. </a:t>
                      </a:r>
                      <a:r>
                        <a:rPr lang="en-US" altLang="ko-KR" sz="1600" u="none" dirty="0" smtClean="0"/>
                        <a:t>Includes household description,</a:t>
                      </a:r>
                      <a:r>
                        <a:rPr lang="en-US" altLang="ko-KR" sz="1600" u="none" baseline="0" dirty="0" smtClean="0"/>
                        <a:t> migration, health, employment, agriculture, consumption and other valuable information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u="none" baseline="0" dirty="0" smtClean="0"/>
                        <a:t> Contains information on household structure, family members, ownership of electronic products, product age, desirable resale price (as stated by the household head), method of acquiring the products, etc.</a:t>
                      </a:r>
                      <a:endParaRPr lang="en-US" altLang="ko-KR" sz="1600" u="none" dirty="0" smtClean="0"/>
                    </a:p>
                  </a:txBody>
                  <a:tcPr/>
                </a:tc>
              </a:tr>
              <a:tr h="89142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Purpose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600" u="none" baseline="0" dirty="0" smtClean="0"/>
                        <a:t> To better understand consumption behavior including possible product attachment on home appliances by Bulgarian households  </a:t>
                      </a: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600" u="none" baseline="0" dirty="0" smtClean="0"/>
                        <a:t> To compare the results with other countries including Korea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제목 1"/>
          <p:cNvSpPr txBox="1">
            <a:spLocks/>
          </p:cNvSpPr>
          <p:nvPr/>
        </p:nvSpPr>
        <p:spPr>
          <a:xfrm>
            <a:off x="0" y="188640"/>
            <a:ext cx="8748464" cy="576064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Characteristics by Electronics in Bulgaria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528" y="5877272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Need to consider household characteristics for effective WEEE collection and promotion activities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68549"/>
            <a:ext cx="2877248" cy="422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898" y="1268760"/>
            <a:ext cx="3116101" cy="434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17" y="1428489"/>
            <a:ext cx="3486271" cy="41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428625" y="3000375"/>
            <a:ext cx="81438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AutoNum type="arabicPeriod"/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latin typeface="Trebuchet MS" pitchFamily="34" charset="0"/>
                <a:ea typeface="굴림" pitchFamily="50" charset="-127"/>
              </a:rPr>
              <a:t>Current Status of Korean EPR</a:t>
            </a:r>
          </a:p>
        </p:txBody>
      </p:sp>
    </p:spTree>
    <p:extLst>
      <p:ext uri="{BB962C8B-B14F-4D97-AF65-F5344CB8AC3E}">
        <p14:creationId xmlns:p14="http://schemas.microsoft.com/office/powerpoint/2010/main" val="87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제목 1"/>
          <p:cNvSpPr txBox="1">
            <a:spLocks/>
          </p:cNvSpPr>
          <p:nvPr/>
        </p:nvSpPr>
        <p:spPr>
          <a:xfrm>
            <a:off x="0" y="188640"/>
            <a:ext cx="8748464" cy="576064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noProof="0" dirty="0" smtClean="0">
                <a:solidFill>
                  <a:schemeClr val="bg1"/>
                </a:solidFill>
                <a:ea typeface="굴림" pitchFamily="50" charset="-127"/>
              </a:rPr>
              <a:t>Average Product Age of EEE in Korea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51520" y="1268761"/>
          <a:ext cx="8640961" cy="446449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51387"/>
                <a:gridCol w="525971"/>
                <a:gridCol w="796342"/>
                <a:gridCol w="1382467"/>
                <a:gridCol w="1305664"/>
                <a:gridCol w="1228860"/>
                <a:gridCol w="1305664"/>
                <a:gridCol w="691234"/>
                <a:gridCol w="653372"/>
              </a:tblGrid>
              <a:tr h="729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/>
                        <a:t>Product</a:t>
                      </a:r>
                      <a:r>
                        <a:rPr lang="en-US" altLang="ko-KR" sz="1200" b="1" kern="100" baseline="0" dirty="0" smtClean="0"/>
                        <a:t> Age</a:t>
                      </a:r>
                      <a:endParaRPr lang="ko-KR" sz="1100" b="1" kern="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(years)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TV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Washing Machine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Air Conditioner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PC Mainframe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PC Monitor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Mobile Phone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Audio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Printer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5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2.8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3.6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7.9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7.5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8.6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6.3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9.8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7.3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5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2.5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1.6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3.2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15.2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9.5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29.4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2.3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5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3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5.2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3.3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14.8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23.3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24.6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34.3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11.7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23.4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5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4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4.6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3.8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6.7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17.1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16.8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21.3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7.4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12.2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48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5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10.5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12.1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22.9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22.6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26.3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0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14.3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18.2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5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9.7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3.6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5.6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5.9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5.8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0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2.2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7.6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5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7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8.8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11.7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8.1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3.1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2.3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0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7.9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5.5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25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8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11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11.5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4.9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1.3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1.6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0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8.6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2.9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48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9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17.8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10.1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3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2.1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2.4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0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4.6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4.1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48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over 10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27.1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38.7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22.9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1.9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2.1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0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31.2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2.8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48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average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7.33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7.65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5.85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3.94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4.06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/>
                        <a:t>2.53</a:t>
                      </a:r>
                      <a:endParaRPr lang="ko-KR" sz="1100" b="1" kern="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6.41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00" dirty="0"/>
                        <a:t>4.21</a:t>
                      </a:r>
                      <a:endParaRPr lang="ko-KR" sz="1100" b="1" kern="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5975702"/>
            <a:ext cx="2143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Source: </a:t>
            </a:r>
            <a:r>
              <a:rPr lang="bg-BG" altLang="ko-KR" sz="1200" dirty="0" smtClean="0"/>
              <a:t>KAEE </a:t>
            </a:r>
            <a:r>
              <a:rPr lang="en-US" altLang="ko-KR" sz="1200" dirty="0" smtClean="0"/>
              <a:t>survey (</a:t>
            </a:r>
            <a:r>
              <a:rPr lang="bg-BG" altLang="ko-KR" sz="1200" dirty="0" smtClean="0"/>
              <a:t>2006</a:t>
            </a:r>
            <a:r>
              <a:rPr lang="en-US" altLang="ko-KR" sz="1200" dirty="0" smtClean="0"/>
              <a:t>) </a:t>
            </a:r>
            <a:endParaRPr lang="ko-KR" altLang="en-US" sz="1200" dirty="0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419475" y="6537325"/>
            <a:ext cx="2133600" cy="365125"/>
          </a:xfrm>
        </p:spPr>
        <p:txBody>
          <a:bodyPr/>
          <a:lstStyle/>
          <a:p>
            <a:pPr>
              <a:defRPr/>
            </a:pPr>
            <a:fld id="{079425DA-C91C-42C5-9644-72C3001DB9FE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제목 1"/>
          <p:cNvSpPr txBox="1">
            <a:spLocks/>
          </p:cNvSpPr>
          <p:nvPr/>
        </p:nvSpPr>
        <p:spPr>
          <a:xfrm>
            <a:off x="0" y="188640"/>
            <a:ext cx="8748464" cy="576064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kern="0" dirty="0" smtClean="0">
                <a:solidFill>
                  <a:schemeClr val="bg1"/>
                </a:solidFill>
                <a:ea typeface="굴림" pitchFamily="50" charset="-127"/>
              </a:rPr>
              <a:t>Relationship between the Number of Products and Product Age</a:t>
            </a: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aphicFrame>
        <p:nvGraphicFramePr>
          <p:cNvPr id="14" name="차트 13"/>
          <p:cNvGraphicFramePr/>
          <p:nvPr/>
        </p:nvGraphicFramePr>
        <p:xfrm>
          <a:off x="251520" y="1484784"/>
          <a:ext cx="43204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차트 5"/>
          <p:cNvGraphicFramePr/>
          <p:nvPr/>
        </p:nvGraphicFramePr>
        <p:xfrm>
          <a:off x="4572000" y="1556792"/>
          <a:ext cx="42839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425DA-C91C-42C5-9644-72C3001DB9FE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116632"/>
            <a:ext cx="8748464" cy="576064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kern="0" dirty="0" smtClean="0">
                <a:solidFill>
                  <a:schemeClr val="bg1"/>
                </a:solidFill>
                <a:ea typeface="굴림" pitchFamily="50" charset="-127"/>
              </a:rPr>
              <a:t>Relationship between the Number of Products and Product Age</a:t>
            </a: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aphicFrame>
        <p:nvGraphicFramePr>
          <p:cNvPr id="11" name="차트 10"/>
          <p:cNvGraphicFramePr/>
          <p:nvPr/>
        </p:nvGraphicFramePr>
        <p:xfrm>
          <a:off x="251520" y="908720"/>
          <a:ext cx="43204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차트 11"/>
          <p:cNvGraphicFramePr/>
          <p:nvPr/>
        </p:nvGraphicFramePr>
        <p:xfrm>
          <a:off x="4572000" y="908720"/>
          <a:ext cx="4355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59098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Need to consider household characteristics for effective WEEE collection </a:t>
            </a:r>
          </a:p>
          <a:p>
            <a:r>
              <a:rPr lang="en-US" altLang="ko-KR" dirty="0" smtClean="0"/>
              <a:t>and promotion activities</a:t>
            </a:r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891372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제목 1"/>
          <p:cNvSpPr txBox="1">
            <a:spLocks/>
          </p:cNvSpPr>
          <p:nvPr/>
        </p:nvSpPr>
        <p:spPr>
          <a:xfrm>
            <a:off x="0" y="188640"/>
            <a:ext cx="8748464" cy="576064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Household Characteristics by Electronics Type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33" name="1/2 액자 32"/>
          <p:cNvSpPr/>
          <p:nvPr/>
        </p:nvSpPr>
        <p:spPr>
          <a:xfrm rot="19123109">
            <a:off x="4347554" y="4191797"/>
            <a:ext cx="235518" cy="281470"/>
          </a:xfrm>
          <a:prstGeom prst="halfFrame">
            <a:avLst>
              <a:gd name="adj1" fmla="val 11675"/>
              <a:gd name="adj2" fmla="val 1113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1/2 액자 34"/>
          <p:cNvSpPr/>
          <p:nvPr/>
        </p:nvSpPr>
        <p:spPr>
          <a:xfrm rot="8007529">
            <a:off x="4205346" y="4838696"/>
            <a:ext cx="235518" cy="281470"/>
          </a:xfrm>
          <a:prstGeom prst="halfFrame">
            <a:avLst>
              <a:gd name="adj1" fmla="val 11675"/>
              <a:gd name="adj2" fmla="val 1113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1/2 액자 36"/>
          <p:cNvSpPr/>
          <p:nvPr/>
        </p:nvSpPr>
        <p:spPr>
          <a:xfrm rot="8007529">
            <a:off x="4133339" y="3470545"/>
            <a:ext cx="235518" cy="281470"/>
          </a:xfrm>
          <a:prstGeom prst="halfFrame">
            <a:avLst>
              <a:gd name="adj1" fmla="val 11675"/>
              <a:gd name="adj2" fmla="val 1113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528" y="5661248"/>
            <a:ext cx="7870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Need to consider household characteristics for effective WEEE collection </a:t>
            </a:r>
          </a:p>
          <a:p>
            <a:r>
              <a:rPr lang="en-US" altLang="ko-KR" dirty="0" smtClean="0"/>
              <a:t>and promotion activities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425DA-C91C-42C5-9644-72C3001DB9FE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116632"/>
            <a:ext cx="8748464" cy="576064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kern="0" dirty="0" smtClean="0">
                <a:solidFill>
                  <a:schemeClr val="bg1"/>
                </a:solidFill>
                <a:ea typeface="굴림" pitchFamily="50" charset="-127"/>
              </a:rPr>
              <a:t>Product Age of TVs in a Household in Korea</a:t>
            </a: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8582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4869160"/>
            <a:ext cx="88924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Household level survey conducted by </a:t>
            </a:r>
            <a:r>
              <a:rPr lang="en-US" altLang="ko-KR" kern="0" dirty="0" smtClean="0">
                <a:ea typeface="굴림" pitchFamily="50" charset="-127"/>
              </a:rPr>
              <a:t>Korea Media Panel Research (2010)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Sample size of 3,085 households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Face-to-face interview to extract information of about household characteristics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509120"/>
            <a:ext cx="1437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Source: KISDISTAT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425DA-C91C-42C5-9644-72C3001DB9FE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116632"/>
            <a:ext cx="8748464" cy="576064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kern="0" dirty="0" smtClean="0">
                <a:solidFill>
                  <a:schemeClr val="bg1"/>
                </a:solidFill>
                <a:ea typeface="굴림" pitchFamily="50" charset="-127"/>
              </a:rPr>
              <a:t>Number of TVs in a household (per income, per number of people)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4869160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Source: KISDISTAT (</a:t>
            </a:r>
            <a:r>
              <a:rPr lang="en-US" altLang="ko-KR" sz="1200" kern="0" dirty="0" smtClean="0">
                <a:ea typeface="굴림" pitchFamily="50" charset="-127"/>
              </a:rPr>
              <a:t>Korea Media Panel Research, 2010) </a:t>
            </a:r>
            <a:endParaRPr lang="ko-KR" alt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87849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5085184"/>
            <a:ext cx="88924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Average number of persons per household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 Bulgaria : 2.6 persons(2005) </a:t>
            </a:r>
            <a:r>
              <a:rPr lang="en-US" altLang="ko-KR" dirty="0" smtClean="0">
                <a:sym typeface="Wingdings" pitchFamily="2" charset="2"/>
              </a:rPr>
              <a:t> 2.4 (2014) (Source : </a:t>
            </a:r>
            <a:r>
              <a:rPr lang="en-US" altLang="ko-KR" dirty="0" err="1" smtClean="0">
                <a:sym typeface="Wingdings" pitchFamily="2" charset="2"/>
              </a:rPr>
              <a:t>Eurostat</a:t>
            </a:r>
            <a:r>
              <a:rPr lang="en-US" altLang="ko-KR" dirty="0" smtClean="0">
                <a:sym typeface="Wingdings" pitchFamily="2" charset="2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sym typeface="Wingdings" pitchFamily="2" charset="2"/>
              </a:rPr>
              <a:t> Korea : 2.69 (2010)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00125" y="2967038"/>
            <a:ext cx="72151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5. 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87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1560" y="228841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smtClean="0">
                <a:solidFill>
                  <a:schemeClr val="bg1"/>
                </a:solidFill>
                <a:ea typeface="굴림" pitchFamily="50" charset="-127"/>
              </a:rPr>
              <a:t>Concluding Remarks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842" y="1357165"/>
            <a:ext cx="8532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mtClean="0"/>
              <a:t> </a:t>
            </a:r>
            <a:r>
              <a:rPr lang="en-US" altLang="ko-KR" sz="2000" smtClean="0"/>
              <a:t>This </a:t>
            </a:r>
            <a:r>
              <a:rPr lang="en-US" altLang="ko-KR" sz="2000" dirty="0" smtClean="0"/>
              <a:t>study is the result </a:t>
            </a:r>
            <a:r>
              <a:rPr lang="en-US" altLang="ko-KR" sz="2000" smtClean="0"/>
              <a:t>of a close research collaboration between Bulgarian and Korean experts devoted to an in-depth </a:t>
            </a:r>
            <a:r>
              <a:rPr lang="en-US" altLang="ko-KR" sz="2000" dirty="0" smtClean="0"/>
              <a:t>analysis </a:t>
            </a:r>
            <a:r>
              <a:rPr lang="en-US" altLang="ko-KR" sz="2000" smtClean="0"/>
              <a:t>of issues on EPR for WEEE in both countries. 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/>
              <a:t> The goal of the study is to </a:t>
            </a:r>
            <a:r>
              <a:rPr lang="en-US" altLang="ko-KR" sz="2000" smtClean="0"/>
              <a:t>share experiences of both countries in waste management policies to promote circular economy.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/>
              <a:t> </a:t>
            </a:r>
            <a:r>
              <a:rPr lang="en-US" altLang="ko-KR" sz="2000" smtClean="0"/>
              <a:t>We hope that knowledge sharing on the case of Korea in</a:t>
            </a:r>
            <a:r>
              <a:rPr lang="ko-KR" altLang="en-US" sz="2000" smtClean="0"/>
              <a:t> </a:t>
            </a:r>
            <a:r>
              <a:rPr lang="en-US" altLang="ko-KR" sz="2000" smtClean="0"/>
              <a:t>environmental policy, i.e., historical development of waste management policy and current status/issues in implementing EPR for WEEE, can benefit the people, industry, and the government of Bulgaria.</a:t>
            </a:r>
          </a:p>
          <a:p>
            <a:pPr>
              <a:lnSpc>
                <a:spcPct val="150000"/>
              </a:lnSpc>
            </a:pPr>
            <a:endParaRPr lang="en-US" altLang="ko-KR" sz="2000"/>
          </a:p>
        </p:txBody>
      </p:sp>
    </p:spTree>
    <p:extLst>
      <p:ext uri="{BB962C8B-B14F-4D97-AF65-F5344CB8AC3E}">
        <p14:creationId xmlns:p14="http://schemas.microsoft.com/office/powerpoint/2010/main" val="6363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42"/>
          <p:cNvSpPr>
            <a:spLocks noChangeArrowheads="1"/>
          </p:cNvSpPr>
          <p:nvPr/>
        </p:nvSpPr>
        <p:spPr bwMode="auto">
          <a:xfrm rot="-2246383">
            <a:off x="3813175" y="1366838"/>
            <a:ext cx="688975" cy="557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41" name="원호 40"/>
          <p:cNvSpPr/>
          <p:nvPr/>
        </p:nvSpPr>
        <p:spPr bwMode="auto">
          <a:xfrm rot="2609788">
            <a:off x="4179888" y="1401763"/>
            <a:ext cx="500062" cy="928687"/>
          </a:xfrm>
          <a:prstGeom prst="arc">
            <a:avLst>
              <a:gd name="adj1" fmla="val 4830086"/>
              <a:gd name="adj2" fmla="val 1693284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4342" name="타원 9"/>
          <p:cNvSpPr>
            <a:spLocks noChangeArrowheads="1"/>
          </p:cNvSpPr>
          <p:nvPr/>
        </p:nvSpPr>
        <p:spPr bwMode="auto">
          <a:xfrm>
            <a:off x="5715000" y="4429125"/>
            <a:ext cx="714375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3" name="타원 10"/>
          <p:cNvSpPr>
            <a:spLocks noChangeArrowheads="1"/>
          </p:cNvSpPr>
          <p:nvPr/>
        </p:nvSpPr>
        <p:spPr bwMode="auto">
          <a:xfrm>
            <a:off x="6786563" y="2143125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4" name="직사각형 12"/>
          <p:cNvSpPr>
            <a:spLocks noChangeArrowheads="1"/>
          </p:cNvSpPr>
          <p:nvPr/>
        </p:nvSpPr>
        <p:spPr bwMode="auto">
          <a:xfrm rot="-2246383">
            <a:off x="6834188" y="3651250"/>
            <a:ext cx="687387" cy="557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5" name="타원 14"/>
          <p:cNvSpPr>
            <a:spLocks noChangeArrowheads="1"/>
          </p:cNvSpPr>
          <p:nvPr/>
        </p:nvSpPr>
        <p:spPr bwMode="auto">
          <a:xfrm>
            <a:off x="4500563" y="2071688"/>
            <a:ext cx="1000125" cy="642937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6" name="이등변 삼각형 15"/>
          <p:cNvSpPr>
            <a:spLocks noChangeArrowheads="1"/>
          </p:cNvSpPr>
          <p:nvPr/>
        </p:nvSpPr>
        <p:spPr bwMode="auto">
          <a:xfrm rot="-1319268">
            <a:off x="5164138" y="1998663"/>
            <a:ext cx="649287" cy="614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7" name="직사각형 16"/>
          <p:cNvSpPr>
            <a:spLocks noChangeArrowheads="1"/>
          </p:cNvSpPr>
          <p:nvPr/>
        </p:nvSpPr>
        <p:spPr bwMode="auto">
          <a:xfrm>
            <a:off x="528637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8" name="직사각형 17"/>
          <p:cNvSpPr>
            <a:spLocks noChangeArrowheads="1"/>
          </p:cNvSpPr>
          <p:nvPr/>
        </p:nvSpPr>
        <p:spPr bwMode="auto">
          <a:xfrm>
            <a:off x="6143625" y="1928813"/>
            <a:ext cx="571500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49" name="타원 20"/>
          <p:cNvSpPr>
            <a:spLocks noChangeArrowheads="1"/>
          </p:cNvSpPr>
          <p:nvPr/>
        </p:nvSpPr>
        <p:spPr bwMode="auto">
          <a:xfrm>
            <a:off x="6715125" y="2071688"/>
            <a:ext cx="857250" cy="5715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14350" name="이등변 삼각형 22"/>
          <p:cNvSpPr>
            <a:spLocks noChangeArrowheads="1"/>
          </p:cNvSpPr>
          <p:nvPr/>
        </p:nvSpPr>
        <p:spPr bwMode="auto">
          <a:xfrm rot="-2346489">
            <a:off x="4268788" y="1484313"/>
            <a:ext cx="492125" cy="255587"/>
          </a:xfrm>
          <a:prstGeom prst="triangle">
            <a:avLst>
              <a:gd name="adj" fmla="val 8784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ko-KR" altLang="en-US"/>
          </a:p>
        </p:txBody>
      </p:sp>
      <p:sp>
        <p:nvSpPr>
          <p:cNvPr id="25" name="원호 24"/>
          <p:cNvSpPr/>
          <p:nvPr/>
        </p:nvSpPr>
        <p:spPr bwMode="auto">
          <a:xfrm rot="19271512">
            <a:off x="3692525" y="1801813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2" name="원호 41"/>
          <p:cNvSpPr/>
          <p:nvPr/>
        </p:nvSpPr>
        <p:spPr bwMode="auto">
          <a:xfrm rot="19496263">
            <a:off x="2549525" y="1938338"/>
            <a:ext cx="1857375" cy="260350"/>
          </a:xfrm>
          <a:prstGeom prst="arc">
            <a:avLst>
              <a:gd name="adj1" fmla="val 12502372"/>
              <a:gd name="adj2" fmla="val 203491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ko-KR" altLang="en-US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dirty="0" smtClean="0">
                <a:solidFill>
                  <a:schemeClr val="bg1"/>
                </a:solidFill>
                <a:ea typeface="굴림" pitchFamily="50" charset="-127"/>
              </a:rPr>
              <a:t>Conclusions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382" y="1353195"/>
            <a:ext cx="842493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smtClean="0"/>
              <a:t> </a:t>
            </a:r>
            <a:r>
              <a:rPr lang="en-US" altLang="ko-KR" sz="2000"/>
              <a:t>We acknowledge the </a:t>
            </a:r>
            <a:r>
              <a:rPr lang="en-US" altLang="ko-KR" sz="2000" smtClean="0"/>
              <a:t>differences </a:t>
            </a:r>
            <a:r>
              <a:rPr lang="en-US" altLang="ko-KR" sz="2000"/>
              <a:t>in </a:t>
            </a:r>
            <a:r>
              <a:rPr lang="en-US" altLang="ko-KR" sz="2000" smtClean="0"/>
              <a:t>economic and market conditions and </a:t>
            </a:r>
            <a:r>
              <a:rPr lang="en-US" altLang="ko-KR" sz="2000"/>
              <a:t>governance </a:t>
            </a:r>
            <a:r>
              <a:rPr lang="en-US" altLang="ko-KR" sz="2000" smtClean="0"/>
              <a:t>systems between Bulgaria and Korea, </a:t>
            </a:r>
            <a:r>
              <a:rPr lang="en-US" altLang="ko-KR" sz="2000"/>
              <a:t>which </a:t>
            </a:r>
            <a:r>
              <a:rPr lang="en-US" altLang="ko-KR" sz="2000" smtClean="0"/>
              <a:t>should be taken into account in considering policy options.</a:t>
            </a:r>
            <a:endParaRPr lang="en-US" altLang="ko-KR" sz="200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smtClean="0"/>
              <a:t> A </a:t>
            </a:r>
            <a:r>
              <a:rPr lang="en-US" altLang="ko-KR" sz="2000"/>
              <a:t>successful implementation of waste management policies will depend on understanding historical and cultural </a:t>
            </a:r>
            <a:r>
              <a:rPr lang="en-US" altLang="ko-KR" sz="2000" smtClean="0"/>
              <a:t>background as </a:t>
            </a:r>
            <a:r>
              <a:rPr lang="en-US" altLang="ko-KR" sz="2000"/>
              <a:t>well as identifying </a:t>
            </a:r>
            <a:r>
              <a:rPr lang="en-US" altLang="ko-KR" sz="2000" smtClean="0"/>
              <a:t>political and economic contraints and opportunities of a given society.  </a:t>
            </a:r>
            <a:endParaRPr lang="en-US" altLang="ko-KR" sz="2000"/>
          </a:p>
          <a:p>
            <a:pPr>
              <a:lnSpc>
                <a:spcPct val="150000"/>
              </a:lnSpc>
            </a:pPr>
            <a:r>
              <a:rPr lang="en-US" altLang="ko-KR" sz="2000" smtClean="0"/>
              <a:t> 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07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>
          <a:xfrm>
            <a:off x="611560" y="214313"/>
            <a:ext cx="7143750" cy="478383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Beverage Container Deposit System</a:t>
            </a:r>
            <a:endParaRPr lang="ko-KR" altLang="en-US" sz="2400" b="1" dirty="0" smtClean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082060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mtClean="0"/>
              <a:t> Container refund from 1985~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/>
              <a:t> </a:t>
            </a:r>
            <a:r>
              <a:rPr lang="en-US" altLang="ko-KR" smtClean="0"/>
              <a:t>Handling fee from 2003</a:t>
            </a:r>
            <a:r>
              <a:rPr lang="en-US" altLang="ko-KR" dirty="0" smtClean="0"/>
              <a:t>~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mtClean="0"/>
              <a:t> Consumer-based deposit-refund </a:t>
            </a:r>
            <a:r>
              <a:rPr lang="en-US" altLang="ko-KR" dirty="0" smtClean="0"/>
              <a:t>system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Failure to refund 80% of deposits to customers results in surcharges up to 30%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63124"/>
              </p:ext>
            </p:extLst>
          </p:nvPr>
        </p:nvGraphicFramePr>
        <p:xfrm>
          <a:off x="251520" y="3068960"/>
          <a:ext cx="8640960" cy="277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216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lt"/>
                        </a:rPr>
                        <a:t>Volume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lt"/>
                        </a:rPr>
                        <a:t>Container</a:t>
                      </a:r>
                      <a:r>
                        <a:rPr lang="en-US" altLang="ko-KR" baseline="0" dirty="0" smtClean="0">
                          <a:latin typeface="+mn-lt"/>
                        </a:rPr>
                        <a:t> Refund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n-lt"/>
                        </a:rPr>
                        <a:t>Handling Fee</a:t>
                      </a:r>
                      <a:endParaRPr lang="ko-KR" altLang="en-US" dirty="0">
                        <a:latin typeface="+mn-lt"/>
                      </a:endParaRPr>
                    </a:p>
                  </a:txBody>
                  <a:tcPr/>
                </a:tc>
              </a:tr>
              <a:tr h="591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Under 190ml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20 KRW/bottle </a:t>
                      </a:r>
                      <a:endParaRPr lang="ko-KR" sz="1800" kern="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8KRW/bottle </a:t>
                      </a:r>
                      <a:endParaRPr lang="ko-KR" sz="1800" kern="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591051">
                <a:tc>
                  <a:txBody>
                    <a:bodyPr/>
                    <a:lstStyle/>
                    <a:p>
                      <a:pPr algn="ctr" latinLnBrk="1"/>
                      <a:r>
                        <a:rPr lang="bg-BG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190~400ml 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40 KRW/bottle </a:t>
                      </a:r>
                      <a:endParaRPr lang="ko-KR" sz="1800" kern="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16KRW/bottle </a:t>
                      </a:r>
                      <a:endParaRPr lang="ko-KR" sz="1800" kern="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591051">
                <a:tc>
                  <a:txBody>
                    <a:bodyPr/>
                    <a:lstStyle/>
                    <a:p>
                      <a:pPr algn="ctr" latinLnBrk="1"/>
                      <a:r>
                        <a:rPr lang="bg-BG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400ml ~ 1000ml 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50 KRW/bottle </a:t>
                      </a:r>
                      <a:endParaRPr lang="ko-KR" sz="1800" kern="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19KRW/bottle </a:t>
                      </a:r>
                      <a:endParaRPr lang="ko-KR" sz="1800" kern="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50" marR="6350" marT="6350" marB="0" anchor="ctr"/>
                </a:tc>
              </a:tr>
              <a:tr h="591051">
                <a:tc>
                  <a:txBody>
                    <a:bodyPr/>
                    <a:lstStyle/>
                    <a:p>
                      <a:pPr algn="ctr" latinLnBrk="1"/>
                      <a:r>
                        <a:rPr lang="bg-BG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 1000ml 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100 KRW/bottle </a:t>
                      </a:r>
                      <a:endParaRPr lang="ko-KR" sz="1800" kern="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300 KRW/bottle </a:t>
                      </a:r>
                      <a:endParaRPr lang="ko-KR" sz="1800" kern="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kern="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23KRW/bottle </a:t>
                      </a:r>
                      <a:endParaRPr lang="ko-KR" sz="1800" kern="1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>
          <a:xfrm>
            <a:off x="611560" y="214313"/>
            <a:ext cx="7143750" cy="478383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Producer-based Deposit Refund System</a:t>
            </a:r>
            <a:endParaRPr lang="ko-KR" altLang="en-US" sz="2400" b="1" dirty="0" smtClean="0">
              <a:solidFill>
                <a:schemeClr val="bg1"/>
              </a:solidFill>
              <a:ea typeface="굴림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2658"/>
              </p:ext>
            </p:extLst>
          </p:nvPr>
        </p:nvGraphicFramePr>
        <p:xfrm>
          <a:off x="285750" y="1185277"/>
          <a:ext cx="8572499" cy="4907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499"/>
                <a:gridCol w="1416326"/>
                <a:gridCol w="2161761"/>
                <a:gridCol w="1863587"/>
                <a:gridCol w="1416326"/>
              </a:tblGrid>
              <a:tr h="4435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Background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Base Law</a:t>
                      </a:r>
                      <a:endParaRPr lang="ko-KR" altLang="en-US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Responsibilities</a:t>
                      </a:r>
                      <a:endParaRPr lang="ko-KR" altLang="en-US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Weaknesses</a:t>
                      </a:r>
                      <a:endParaRPr lang="ko-KR" altLang="en-US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 Items</a:t>
                      </a:r>
                      <a:endParaRPr lang="ko-KR" altLang="en-US" sz="1600" dirty="0"/>
                    </a:p>
                  </a:txBody>
                  <a:tcPr marL="91439" marR="91439" anchor="ctr"/>
                </a:tc>
              </a:tr>
              <a:tr h="13677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/>
                        <a:t>1992~2003 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Act on the Promotion</a:t>
                      </a:r>
                      <a:r>
                        <a:rPr lang="en-US" altLang="ko-KR" sz="1400" baseline="0" dirty="0" smtClean="0"/>
                        <a:t> of Savings and Recycling of Resources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Producer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400" baseline="0" dirty="0" smtClean="0">
                          <a:sym typeface="Wingdings" pitchFamily="2" charset="2"/>
                        </a:rPr>
                        <a:t>  deposit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sym typeface="Wingdings" pitchFamily="2" charset="2"/>
                        </a:rPr>
                        <a:t>               refund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sym typeface="Wingdings" pitchFamily="2" charset="2"/>
                        </a:rPr>
                        <a:t>       (after recycling)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Low Collection Rate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(from 0.06% in 1994 to 7.8% in 1998)</a:t>
                      </a:r>
                    </a:p>
                    <a:p>
                      <a:pPr latinLnBrk="1"/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Home appliances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</a:tr>
              <a:tr h="11521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Recycling after consumption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Article 18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Deposit =  Value of delivered goods in the previous year </a:t>
                      </a:r>
                      <a:r>
                        <a:rPr lang="en-US" altLang="ko-KR" sz="1400" dirty="0" smtClean="0"/>
                        <a:t>× Deposit Rate 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kern="1200" dirty="0" smtClean="0"/>
                        <a:t>Collection cost ↑</a:t>
                      </a:r>
                      <a:endParaRPr lang="ko-KR" altLang="en-US" sz="1400" kern="1200" dirty="0" smtClean="0">
                        <a:solidFill>
                          <a:schemeClr val="tx2"/>
                        </a:solidFill>
                        <a:latin typeface="Verdana" pitchFamily="34" charset="0"/>
                        <a:ea typeface="+mn-ea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kern="1200" smtClean="0"/>
                        <a:t>Packaging</a:t>
                      </a:r>
                      <a:r>
                        <a:rPr lang="ko-KR" altLang="en-US" sz="1400" kern="1200" baseline="0" smtClean="0"/>
                        <a:t> </a:t>
                      </a:r>
                      <a:r>
                        <a:rPr lang="en-US" altLang="ko-KR" sz="1400" kern="1200" baseline="0" smtClean="0"/>
                        <a:t> </a:t>
                      </a:r>
                      <a:r>
                        <a:rPr lang="en-US" altLang="ko-KR" sz="1400" kern="1200" baseline="0" dirty="0" smtClean="0"/>
                        <a:t>Containers</a:t>
                      </a:r>
                      <a:endParaRPr lang="ko-KR" altLang="en-US" sz="1400" kern="1200" dirty="0" smtClean="0">
                        <a:solidFill>
                          <a:schemeClr val="tx2"/>
                        </a:solidFill>
                        <a:latin typeface="Verdana" pitchFamily="34" charset="0"/>
                        <a:ea typeface="+mn-ea"/>
                        <a:cs typeface="Verdana" pitchFamily="34" charset="0"/>
                      </a:endParaRPr>
                    </a:p>
                  </a:txBody>
                  <a:tcPr marL="91439" marR="91439"/>
                </a:tc>
              </a:tr>
              <a:tr h="1152128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Return =Deposit + Interest rate accrued during deposit period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Complicated</a:t>
                      </a:r>
                      <a:r>
                        <a:rPr lang="en-US" altLang="ko-KR" sz="1400" baseline="0" dirty="0" smtClean="0"/>
                        <a:t> process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battery, tire, engine</a:t>
                      </a:r>
                      <a:r>
                        <a:rPr lang="en-US" altLang="ko-KR" sz="1400" kern="1200" baseline="0" dirty="0" smtClean="0"/>
                        <a:t> oil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</a:tr>
              <a:tr h="792088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>
                          <a:latin typeface="Verdana" pitchFamily="34" charset="0"/>
                          <a:cs typeface="Verdana" pitchFamily="34" charset="0"/>
                        </a:rPr>
                        <a:t>* Volume</a:t>
                      </a:r>
                      <a:r>
                        <a:rPr lang="en-US" altLang="ko-KR" sz="1400" baseline="0" smtClean="0">
                          <a:latin typeface="Verdana" pitchFamily="34" charset="0"/>
                          <a:cs typeface="Verdana" pitchFamily="34" charset="0"/>
                        </a:rPr>
                        <a:t> based fee system for municipal wastes(WBF) (1995)</a:t>
                      </a:r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/>
                        <a:t>fluorescent lamp</a:t>
                      </a:r>
                      <a:endParaRPr lang="ko-KR" altLang="en-US" sz="1400" dirty="0" smtClean="0"/>
                    </a:p>
                    <a:p>
                      <a:pPr latinLnBrk="1"/>
                      <a:endParaRPr lang="ko-KR" altLang="en-US" sz="1400" dirty="0">
                        <a:latin typeface="Verdana" pitchFamily="34" charset="0"/>
                        <a:cs typeface="Verdana" pitchFamily="34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425DA-C91C-42C5-9644-72C3001DB9FE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11560" y="214313"/>
            <a:ext cx="7344816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kern="0" smtClean="0">
                <a:solidFill>
                  <a:schemeClr val="bg1"/>
                </a:solidFill>
                <a:ea typeface="굴림" pitchFamily="50" charset="-127"/>
              </a:rPr>
              <a:t>Volume-Based Waste Fee (VBWF) System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83248"/>
              </p:ext>
            </p:extLst>
          </p:nvPr>
        </p:nvGraphicFramePr>
        <p:xfrm>
          <a:off x="323528" y="1121269"/>
          <a:ext cx="8352928" cy="51160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6538"/>
                <a:gridCol w="3626030"/>
                <a:gridCol w="3240360"/>
              </a:tblGrid>
              <a:tr h="7646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Background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Policy</a:t>
                      </a:r>
                      <a:r>
                        <a:rPr lang="en-US" altLang="ko-KR" baseline="0" smtClean="0"/>
                        <a:t> Implementation</a:t>
                      </a:r>
                      <a:r>
                        <a:rPr lang="en-US" altLang="ko-KR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Outcome </a:t>
                      </a:r>
                      <a:endParaRPr lang="ko-KR" altLang="en-US" dirty="0"/>
                    </a:p>
                  </a:txBody>
                  <a:tcPr/>
                </a:tc>
              </a:tr>
              <a:tr h="9396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Introduced</a:t>
                      </a:r>
                      <a:r>
                        <a:rPr lang="en-US" altLang="ko-KR" baseline="0" dirty="0" smtClean="0"/>
                        <a:t> in 1995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/>
                        <a:t>Households pay for plastic</a:t>
                      </a:r>
                      <a:r>
                        <a:rPr lang="en-US" altLang="ko-KR" baseline="0" smtClean="0"/>
                        <a:t> bags of different sizes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Cost saving in transportation</a:t>
                      </a:r>
                      <a:r>
                        <a:rPr lang="en-US" altLang="ko-KR" baseline="0" dirty="0" smtClean="0"/>
                        <a:t>, reclamation and incineration</a:t>
                      </a:r>
                      <a:endParaRPr lang="ko-KR" altLang="en-US" dirty="0"/>
                    </a:p>
                  </a:txBody>
                  <a:tcPr/>
                </a:tc>
              </a:tr>
              <a:tr h="73994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Pay</a:t>
                      </a:r>
                      <a:r>
                        <a:rPr lang="en-US" altLang="ko-KR" baseline="0" dirty="0" smtClean="0"/>
                        <a:t> as you throw principle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Savings up to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KRW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bg-BG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10,711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,411</a:t>
                      </a:r>
                      <a:r>
                        <a:rPr lang="en-US" altLang="ko-K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mil. 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(1995~2011) </a:t>
                      </a:r>
                      <a:endParaRPr lang="ko-KR" altLang="en-US" dirty="0"/>
                    </a:p>
                  </a:txBody>
                  <a:tcPr/>
                </a:tc>
              </a:tr>
              <a:tr h="1168446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/>
                        <a:t>Households</a:t>
                      </a:r>
                      <a:r>
                        <a:rPr lang="en-US" altLang="ko-KR" baseline="0" smtClean="0"/>
                        <a:t> p</a:t>
                      </a:r>
                      <a:r>
                        <a:rPr lang="en-US" altLang="ko-KR" smtClean="0"/>
                        <a:t>urchase</a:t>
                      </a:r>
                      <a:r>
                        <a:rPr lang="en-US" altLang="ko-KR" baseline="0" smtClean="0"/>
                        <a:t> </a:t>
                      </a:r>
                      <a:r>
                        <a:rPr lang="en-US" altLang="ko-KR" baseline="0" dirty="0" smtClean="0"/>
                        <a:t>sticker from </a:t>
                      </a:r>
                      <a:r>
                        <a:rPr lang="en-US" altLang="ko-KR" baseline="0" smtClean="0"/>
                        <a:t>regional government </a:t>
                      </a:r>
                      <a:r>
                        <a:rPr lang="en-US" altLang="ko-KR" baseline="0" dirty="0" smtClean="0"/>
                        <a:t>office for large </a:t>
                      </a:r>
                      <a:r>
                        <a:rPr lang="en-US" altLang="ko-KR" baseline="0" smtClean="0"/>
                        <a:t>home appliances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smtClean="0"/>
                        <a:t>Co-exist with free collection system on demand </a:t>
                      </a:r>
                      <a:endParaRPr lang="ko-KR" altLang="en-US" dirty="0"/>
                    </a:p>
                  </a:txBody>
                  <a:tcPr/>
                </a:tc>
              </a:tr>
              <a:tr h="15034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Introduced in 2014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/>
                        <a:t>Weight-based</a:t>
                      </a:r>
                      <a:r>
                        <a:rPr lang="en-US" altLang="ko-KR" baseline="0" smtClean="0"/>
                        <a:t> fee system for food wastes using either plastic bags or RFID technology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 Automatically calculating  exact household food waste and </a:t>
                      </a:r>
                      <a:r>
                        <a:rPr lang="en-US" altLang="ko-KR" baseline="0" smtClean="0"/>
                        <a:t>charge accordingly </a:t>
                      </a:r>
                      <a:r>
                        <a:rPr lang="en-US" altLang="ko-KR" baseline="0" dirty="0" smtClean="0"/>
                        <a:t>-&gt; direct incentive for less food waste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32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425DA-C91C-42C5-9644-72C3001DB9FE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32714" y="188640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smtClean="0">
                <a:solidFill>
                  <a:schemeClr val="bg1"/>
                </a:solidFill>
                <a:latin typeface="+mj-lt"/>
                <a:ea typeface="굴림" charset="-127"/>
                <a:cs typeface="+mj-cs"/>
              </a:rPr>
              <a:t>VBWF System – plastic bags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sp>
        <p:nvSpPr>
          <p:cNvPr id="2" name="AutoShape 2" descr="쓰레기종량제 봉투에 대한 이미지 검색결과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쓰레기종량제 봉투에 대한 이미지 검색결과"/>
          <p:cNvSpPr>
            <a:spLocks noChangeAspect="1" noChangeArrowheads="1"/>
          </p:cNvSpPr>
          <p:nvPr/>
        </p:nvSpPr>
        <p:spPr bwMode="auto">
          <a:xfrm>
            <a:off x="2667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4" name="Picture 10" descr="http://www.cjsori.com/imgdata/cjsori_com/201512/20151227281784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8" y="1052736"/>
            <a:ext cx="3348741" cy="25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.idomin.com/news/photo/200802/245005_190608_50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78989"/>
            <a:ext cx="3798146" cy="24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아빠\크기변환_IMG_23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22657"/>
            <a:ext cx="3960440" cy="262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아빠\크기변환_SAM_03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60" y="3212974"/>
            <a:ext cx="2592289" cy="34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9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45171"/>
              </p:ext>
            </p:extLst>
          </p:nvPr>
        </p:nvGraphicFramePr>
        <p:xfrm>
          <a:off x="107504" y="1052736"/>
          <a:ext cx="8858251" cy="5242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9986"/>
                <a:gridCol w="1998282"/>
                <a:gridCol w="1860207"/>
                <a:gridCol w="1360317"/>
                <a:gridCol w="1729459"/>
              </a:tblGrid>
              <a:tr h="3448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Background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dirty="0"/>
                    </a:p>
                  </a:txBody>
                  <a:tcPr marL="91439" marR="91439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Base Law</a:t>
                      </a:r>
                      <a:endParaRPr lang="ko-KR" altLang="en-US" sz="1600" dirty="0"/>
                    </a:p>
                  </a:txBody>
                  <a:tcPr marL="91439" marR="91439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Responsibilities</a:t>
                      </a:r>
                      <a:endParaRPr lang="ko-KR" altLang="en-US" sz="1600" dirty="0"/>
                    </a:p>
                  </a:txBody>
                  <a:tcPr marL="91439" marR="91439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Weakness</a:t>
                      </a:r>
                      <a:endParaRPr lang="ko-KR" altLang="en-US" sz="1600" dirty="0"/>
                    </a:p>
                  </a:txBody>
                  <a:tcPr marL="91439" marR="91439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 Items</a:t>
                      </a:r>
                      <a:endParaRPr lang="ko-KR" altLang="en-US" sz="1600" dirty="0"/>
                    </a:p>
                  </a:txBody>
                  <a:tcPr marL="91439" marR="91439" marT="45716" marB="45716" anchor="ctr"/>
                </a:tc>
              </a:tr>
              <a:tr h="9123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2003~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Act on the Promotion</a:t>
                      </a:r>
                      <a:r>
                        <a:rPr lang="en-US" altLang="ko-KR" sz="1400" baseline="0" dirty="0" smtClean="0"/>
                        <a:t> of Savings and Recycling of Resources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Producer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400" kern="1200" dirty="0" smtClean="0"/>
                        <a:t>collects WEEE for free</a:t>
                      </a:r>
                      <a:endParaRPr lang="ko-KR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Vehicles</a:t>
                      </a:r>
                      <a:r>
                        <a:rPr lang="en-US" altLang="ko-KR" sz="1400" baseline="0" dirty="0" smtClean="0"/>
                        <a:t> excluded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err="1" smtClean="0"/>
                        <a:t>Refrig</a:t>
                      </a:r>
                      <a:r>
                        <a:rPr lang="en-US" altLang="ko-KR" sz="1400" kern="1200" dirty="0" smtClean="0"/>
                        <a:t>., TV,</a:t>
                      </a:r>
                      <a:r>
                        <a:rPr lang="en-US" altLang="ko-KR" sz="1400" kern="1200" baseline="0" dirty="0" smtClean="0"/>
                        <a:t> wash. machine, A/C, audio, mobile </a:t>
                      </a:r>
                      <a:r>
                        <a:rPr lang="en-US" altLang="ko-KR" sz="1400" kern="1200" baseline="0" dirty="0" smtClean="0"/>
                        <a:t>phone, PC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7063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smtClean="0">
                          <a:solidFill>
                            <a:schemeClr val="tx1"/>
                          </a:solidFill>
                        </a:rPr>
                        <a:t>EEE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</a:rPr>
                        <a:t>regulated  separately form 2008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Article 16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kern="1200" dirty="0" smtClean="0"/>
                        <a:t>Collection upon purchasing new item</a:t>
                      </a:r>
                      <a:endParaRPr lang="ko-KR" alt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altLang="ko-KR" sz="1400" kern="1200" baseline="0" dirty="0" smtClean="0"/>
                        <a:t>Rapidly changing tech products</a:t>
                      </a:r>
                      <a:endParaRPr lang="ko-KR" altLang="en-US" sz="14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sz="1400" dirty="0" smtClean="0"/>
                        <a:t>printer, copier, fax machine added</a:t>
                      </a:r>
                    </a:p>
                    <a:p>
                      <a:pPr latinLnBrk="1"/>
                      <a:r>
                        <a:rPr lang="en-US" sz="1400" dirty="0" smtClean="0"/>
                        <a:t>(2006~)</a:t>
                      </a:r>
                      <a:endParaRPr lang="ko-KR" alt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1118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Producer</a:t>
                      </a:r>
                      <a:r>
                        <a:rPr lang="en-US" altLang="ko-KR" sz="1400" baseline="0" dirty="0" smtClean="0"/>
                        <a:t> Responsibility </a:t>
                      </a:r>
                      <a:endParaRPr lang="ko-KR" alt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en-US" altLang="ko-KR" sz="1400" dirty="0" smtClean="0"/>
                        <a:t>Compliance with yearly</a:t>
                      </a:r>
                      <a:r>
                        <a:rPr lang="en-US" altLang="ko-KR" sz="1400" baseline="0" dirty="0" smtClean="0"/>
                        <a:t> recycling targets (%)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Only 7</a:t>
                      </a:r>
                      <a:r>
                        <a:rPr lang="en-US" altLang="ko-KR" sz="1400" baseline="0" dirty="0" smtClean="0"/>
                        <a:t> types of WEEEs included 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smtClean="0"/>
                        <a:t>Packaging</a:t>
                      </a:r>
                      <a:r>
                        <a:rPr lang="ko-KR" altLang="en-US" sz="1400" kern="1200" baseline="0" smtClean="0"/>
                        <a:t> </a:t>
                      </a:r>
                      <a:r>
                        <a:rPr lang="en-US" altLang="ko-KR" sz="1400" kern="1200" baseline="0" smtClean="0"/>
                        <a:t>Containers</a:t>
                      </a:r>
                      <a:endParaRPr lang="ko-KR" altLang="en-US" sz="1400" kern="1200" dirty="0" smtClean="0"/>
                    </a:p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912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All stages of material flow</a:t>
                      </a:r>
                      <a:endParaRPr lang="ko-KR" altLang="en-US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90% of obliged producers are member of one PRO (KPRC)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“Recycling charge” when</a:t>
                      </a:r>
                      <a:r>
                        <a:rPr lang="en-US" altLang="ko-KR" sz="1400" baseline="0" dirty="0" smtClean="0"/>
                        <a:t> noncompliant</a:t>
                      </a:r>
                      <a:endParaRPr lang="ko-KR" altLang="en-US" sz="1400" dirty="0" smtClean="0"/>
                    </a:p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/>
                        <a:t>metal can, fluorescent lamp</a:t>
                      </a:r>
                      <a:r>
                        <a:rPr lang="en-US" altLang="ko-KR" sz="1400" kern="1200" smtClean="0"/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lubricant</a:t>
                      </a:r>
                      <a:r>
                        <a:rPr lang="en-US" sz="1400" dirty="0" smtClean="0"/>
                        <a:t>, disposable bag, batteries</a:t>
                      </a:r>
                      <a:endParaRPr lang="ko-KR" alt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</a:tr>
              <a:tr h="1118361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/>
                        <a:t>Korea Association of Electronics Environment</a:t>
                      </a:r>
                      <a:endParaRPr lang="ko-KR" altLang="en-US" sz="1400" dirty="0" smtClean="0"/>
                    </a:p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sz="1400" dirty="0" smtClean="0"/>
                        <a:t>cleansers, </a:t>
                      </a:r>
                      <a:r>
                        <a:rPr lang="en-US" sz="1400" dirty="0" err="1" smtClean="0"/>
                        <a:t>styrofoam</a:t>
                      </a:r>
                      <a:r>
                        <a:rPr lang="en-US" sz="1400" dirty="0" smtClean="0"/>
                        <a:t> float, medicaments and cosmetics, anti-freezing solution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6" marB="45716"/>
                </a:tc>
              </a:tr>
            </a:tbl>
          </a:graphicData>
        </a:graphic>
      </p:graphicFrame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11560" y="214313"/>
            <a:ext cx="7143750" cy="478383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bg1"/>
                </a:solidFill>
                <a:ea typeface="굴림" charset="-127"/>
              </a:rPr>
              <a:t>Extended Producer Responsibility System</a:t>
            </a:r>
            <a:endParaRPr lang="ko-KR" altLang="en-US" sz="2400" b="1" dirty="0" smtClean="0">
              <a:solidFill>
                <a:schemeClr val="bg1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79882"/>
              </p:ext>
            </p:extLst>
          </p:nvPr>
        </p:nvGraphicFramePr>
        <p:xfrm>
          <a:off x="178245" y="980728"/>
          <a:ext cx="8858251" cy="5486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3648"/>
                <a:gridCol w="2088232"/>
                <a:gridCol w="1872208"/>
                <a:gridCol w="1368152"/>
                <a:gridCol w="2126011"/>
              </a:tblGrid>
              <a:tr h="2911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Background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ko-KR" altLang="en-US" sz="16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Base Law</a:t>
                      </a:r>
                      <a:endParaRPr lang="ko-KR" altLang="en-US" sz="16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Responsibilities</a:t>
                      </a:r>
                      <a:endParaRPr lang="ko-KR" altLang="en-US" sz="16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Weakness</a:t>
                      </a:r>
                      <a:endParaRPr lang="ko-KR" altLang="en-US" sz="16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 Items</a:t>
                      </a:r>
                      <a:endParaRPr lang="ko-KR" altLang="en-US" sz="1600" dirty="0"/>
                    </a:p>
                  </a:txBody>
                  <a:tcPr marL="91439" marR="91439" marT="45714" marB="45714" anchor="ctr"/>
                </a:tc>
              </a:tr>
              <a:tr h="9330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/>
                        <a:t>2008~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Act on Resource of Electrical and Electronic Equipment and Vehicles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/>
                        <a:t>Collection of</a:t>
                      </a:r>
                      <a:r>
                        <a:rPr lang="en-US" altLang="ko-KR" sz="1400" kern="1200" baseline="0" dirty="0" smtClean="0"/>
                        <a:t> large WEEE free of charge </a:t>
                      </a:r>
                      <a:r>
                        <a:rPr lang="en-US" altLang="ko-KR" sz="1400" kern="1200" dirty="0" smtClean="0"/>
                        <a:t>any time</a:t>
                      </a:r>
                      <a:endParaRPr lang="ko-KR" altLang="en-US" sz="1400" kern="1200" dirty="0" smtClean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dk1"/>
                          </a:solidFill>
                        </a:rPr>
                        <a:t>Unaccounted</a:t>
                      </a:r>
                      <a:r>
                        <a:rPr lang="en-US" altLang="ko-KR" sz="1400" baseline="0" dirty="0" smtClean="0">
                          <a:solidFill>
                            <a:schemeClr val="dk1"/>
                          </a:solidFill>
                        </a:rPr>
                        <a:t>, unauthorized, informal sector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Home appliances, cars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</a:tr>
              <a:tr h="7984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To</a:t>
                      </a:r>
                      <a:r>
                        <a:rPr lang="en-US" altLang="ko-KR" sz="1400" baseline="0" dirty="0" smtClean="0"/>
                        <a:t> restrict hazardous materials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Article 15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Compliance with yearly</a:t>
                      </a:r>
                      <a:r>
                        <a:rPr lang="en-US" altLang="ko-KR" sz="1400" baseline="0" dirty="0" smtClean="0"/>
                        <a:t> recycling targets (%-&gt;kg from 2014)</a:t>
                      </a:r>
                      <a:endParaRPr lang="ko-KR" alt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>
                          <a:solidFill>
                            <a:schemeClr val="dk1"/>
                          </a:solidFill>
                        </a:rPr>
                        <a:t>Illegal exporting, etc.</a:t>
                      </a:r>
                      <a:endParaRPr lang="ko-KR" alt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sz="1400" kern="1200" dirty="0" smtClean="0"/>
                        <a:t>vending machine, personal computer, printer, copier, fax machine, mobile phone, audio</a:t>
                      </a:r>
                      <a:endParaRPr lang="ko-KR" alt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</a:tr>
              <a:tr h="7984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To facilitate recycling of EEE and vehicles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90% of obliged producers </a:t>
                      </a:r>
                      <a:r>
                        <a:rPr lang="en-US" altLang="ko-KR" sz="1400" smtClean="0">
                          <a:solidFill>
                            <a:schemeClr val="tx1"/>
                          </a:solidFill>
                        </a:rPr>
                        <a:t>are members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of one PRO (KERC)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“Recycling charge” when</a:t>
                      </a:r>
                      <a:r>
                        <a:rPr lang="en-US" altLang="ko-KR" sz="1400" baseline="0" dirty="0" smtClean="0"/>
                        <a:t> noncompliant</a:t>
                      </a:r>
                      <a:endParaRPr lang="ko-KR" altLang="en-US" sz="1400" dirty="0" smtClean="0"/>
                    </a:p>
                    <a:p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/>
                        <a:t>Low</a:t>
                      </a:r>
                      <a:r>
                        <a:rPr lang="en-US" altLang="ko-KR" sz="1400" kern="1200" baseline="0" dirty="0" smtClean="0"/>
                        <a:t> recycling rate compared to EU</a:t>
                      </a:r>
                      <a:endParaRPr lang="ko-KR" altLang="en-US" sz="14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office appliance, electric water purifier, electric oven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</a:tr>
              <a:tr h="865240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Producers reveal WEEE toxicity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(Cadmium &lt;100ppm, other heavy metals&lt;1000ppm)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electric rice pot, water softener, humidifier, electric iron, mixer, vacuum machine, video player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</a:tr>
              <a:tr h="798496"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kern="1200" dirty="0" smtClean="0"/>
                        <a:t>95% recycling obligation rate for </a:t>
                      </a:r>
                      <a:r>
                        <a:rPr lang="en-US" altLang="ko-KR" sz="1400" kern="1200" smtClean="0"/>
                        <a:t>vehicles (from</a:t>
                      </a:r>
                      <a:r>
                        <a:rPr lang="en-US" altLang="ko-KR" sz="1400" kern="1200" baseline="0" smtClean="0"/>
                        <a:t> 20</a:t>
                      </a:r>
                      <a:r>
                        <a:rPr lang="en-US" altLang="ko-KR" sz="1400" kern="1200" smtClean="0"/>
                        <a:t>15</a:t>
                      </a:r>
                      <a:r>
                        <a:rPr lang="en-US" altLang="ko-KR" sz="1400" kern="1200" dirty="0" smtClean="0"/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sz="1400" kern="1200" dirty="0" smtClean="0"/>
                        <a:t>microwave, food processing machine, dish drier, electric bidet, air purifier, electric heater</a:t>
                      </a:r>
                      <a:endParaRPr lang="ko-KR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611560" y="214313"/>
            <a:ext cx="7143750" cy="47838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Eco-assurance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굴림" charset="-127"/>
                <a:cs typeface="+mj-cs"/>
              </a:rPr>
              <a:t>System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36301</TotalTime>
  <Words>3238</Words>
  <Application>Microsoft Office PowerPoint</Application>
  <PresentationFormat>On-screen Show (4:3)</PresentationFormat>
  <Paragraphs>741</Paragraphs>
  <Slides>38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1_Office 테마</vt:lpstr>
      <vt:lpstr>PowerPoint Presentation</vt:lpstr>
      <vt:lpstr>PowerPoint Presentation</vt:lpstr>
      <vt:lpstr>PowerPoint Presentation</vt:lpstr>
      <vt:lpstr>Beverage Container Deposit System</vt:lpstr>
      <vt:lpstr>Producer-based Deposit Refund System</vt:lpstr>
      <vt:lpstr>PowerPoint Presentation</vt:lpstr>
      <vt:lpstr>PowerPoint Presentation</vt:lpstr>
      <vt:lpstr>Extended Producer Responsibility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koscom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check</dc:creator>
  <cp:lastModifiedBy>BAN</cp:lastModifiedBy>
  <cp:revision>6155</cp:revision>
  <dcterms:created xsi:type="dcterms:W3CDTF">2009-12-12T07:08:34Z</dcterms:created>
  <dcterms:modified xsi:type="dcterms:W3CDTF">2016-02-24T10:18:05Z</dcterms:modified>
</cp:coreProperties>
</file>