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61" r:id="rId6"/>
    <p:sldId id="259" r:id="rId7"/>
    <p:sldId id="260" r:id="rId8"/>
    <p:sldId id="264" r:id="rId9"/>
    <p:sldId id="262" r:id="rId10"/>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29663-9086-424D-BB2F-ECCD0B1F49B4}" type="doc">
      <dgm:prSet loTypeId="urn:microsoft.com/office/officeart/2016/7/layout/BasicProcessNew" loCatId="process" qsTypeId="urn:microsoft.com/office/officeart/2005/8/quickstyle/simple1" qsCatId="simple" csTypeId="urn:microsoft.com/office/officeart/2005/8/colors/accent1_2" csCatId="accent1"/>
      <dgm:spPr/>
      <dgm:t>
        <a:bodyPr/>
        <a:lstStyle/>
        <a:p>
          <a:endParaRPr lang="en-US"/>
        </a:p>
      </dgm:t>
    </dgm:pt>
    <dgm:pt modelId="{CA21E8E8-DC71-42F8-9EF4-FFDE42379597}">
      <dgm:prSet/>
      <dgm:spPr/>
      <dgm:t>
        <a:bodyPr/>
        <a:lstStyle/>
        <a:p>
          <a:r>
            <a:rPr lang="en-US"/>
            <a:t>Creation of information databases for researchers and experts in the field of Asian economies from external institutions and organizations in Bulgaria; the partner institutions from Asia; publications and research in the field of Asian economies</a:t>
          </a:r>
        </a:p>
      </dgm:t>
    </dgm:pt>
    <dgm:pt modelId="{E93F3C0A-A671-4EF9-88AC-C3E64125309D}" type="parTrans" cxnId="{2C9E9FEC-2650-41DF-8F79-256AC98CF5B3}">
      <dgm:prSet/>
      <dgm:spPr/>
      <dgm:t>
        <a:bodyPr/>
        <a:lstStyle/>
        <a:p>
          <a:endParaRPr lang="en-US"/>
        </a:p>
      </dgm:t>
    </dgm:pt>
    <dgm:pt modelId="{3A86E5EC-9B10-482E-9B43-3E95E0B455E8}" type="sibTrans" cxnId="{2C9E9FEC-2650-41DF-8F79-256AC98CF5B3}">
      <dgm:prSet/>
      <dgm:spPr/>
      <dgm:t>
        <a:bodyPr/>
        <a:lstStyle/>
        <a:p>
          <a:endParaRPr lang="en-US"/>
        </a:p>
      </dgm:t>
    </dgm:pt>
    <dgm:pt modelId="{7122E349-90BE-4DE8-AF6E-0FB7FBBFAFD3}">
      <dgm:prSet/>
      <dgm:spPr/>
      <dgm:t>
        <a:bodyPr/>
        <a:lstStyle/>
        <a:p>
          <a:r>
            <a:rPr lang="en-US"/>
            <a:t>Gathering together all the experts and accumulating expertise on China and other Asian Countries </a:t>
          </a:r>
        </a:p>
      </dgm:t>
    </dgm:pt>
    <dgm:pt modelId="{6CD71B38-CD40-467D-AE52-92D5AA23A9D6}" type="parTrans" cxnId="{AB4859D4-EB77-4175-8FF0-EA625E71A714}">
      <dgm:prSet/>
      <dgm:spPr/>
      <dgm:t>
        <a:bodyPr/>
        <a:lstStyle/>
        <a:p>
          <a:endParaRPr lang="en-US"/>
        </a:p>
      </dgm:t>
    </dgm:pt>
    <dgm:pt modelId="{9C9D220F-0E25-4044-B287-456239114498}" type="sibTrans" cxnId="{AB4859D4-EB77-4175-8FF0-EA625E71A714}">
      <dgm:prSet/>
      <dgm:spPr/>
      <dgm:t>
        <a:bodyPr/>
        <a:lstStyle/>
        <a:p>
          <a:endParaRPr lang="en-US"/>
        </a:p>
      </dgm:t>
    </dgm:pt>
    <dgm:pt modelId="{95FF2573-389F-4092-82CF-FE859D779E1C}">
      <dgm:prSet/>
      <dgm:spPr/>
      <dgm:t>
        <a:bodyPr/>
        <a:lstStyle/>
        <a:p>
          <a:r>
            <a:rPr lang="en-US"/>
            <a:t>Cooperation and preparation of joint projects with partner academic institutions</a:t>
          </a:r>
        </a:p>
      </dgm:t>
    </dgm:pt>
    <dgm:pt modelId="{449F9451-BF02-49BB-B8FB-E8C1D7230389}" type="parTrans" cxnId="{66CB210F-5116-491A-81DD-207C9D3F1F72}">
      <dgm:prSet/>
      <dgm:spPr/>
      <dgm:t>
        <a:bodyPr/>
        <a:lstStyle/>
        <a:p>
          <a:endParaRPr lang="en-US"/>
        </a:p>
      </dgm:t>
    </dgm:pt>
    <dgm:pt modelId="{7C9DFEEB-C488-4CF8-978C-73AB02960F5D}" type="sibTrans" cxnId="{66CB210F-5116-491A-81DD-207C9D3F1F72}">
      <dgm:prSet/>
      <dgm:spPr/>
      <dgm:t>
        <a:bodyPr/>
        <a:lstStyle/>
        <a:p>
          <a:endParaRPr lang="en-US"/>
        </a:p>
      </dgm:t>
    </dgm:pt>
    <dgm:pt modelId="{693986E0-E816-4C7F-AA56-B44F55198B58}">
      <dgm:prSet/>
      <dgm:spPr/>
      <dgm:t>
        <a:bodyPr/>
        <a:lstStyle/>
        <a:p>
          <a:r>
            <a:rPr lang="en-US"/>
            <a:t>Encouraging joint publications of project results.</a:t>
          </a:r>
        </a:p>
      </dgm:t>
    </dgm:pt>
    <dgm:pt modelId="{9A78CC45-58A6-4C7B-96B6-B0F29BFD9FB5}" type="parTrans" cxnId="{4F696ABF-F466-4ED2-BE86-3765F8F316DC}">
      <dgm:prSet/>
      <dgm:spPr/>
      <dgm:t>
        <a:bodyPr/>
        <a:lstStyle/>
        <a:p>
          <a:endParaRPr lang="en-US"/>
        </a:p>
      </dgm:t>
    </dgm:pt>
    <dgm:pt modelId="{3DE96074-4272-4D79-823A-034962B64B35}" type="sibTrans" cxnId="{4F696ABF-F466-4ED2-BE86-3765F8F316DC}">
      <dgm:prSet/>
      <dgm:spPr/>
      <dgm:t>
        <a:bodyPr/>
        <a:lstStyle/>
        <a:p>
          <a:endParaRPr lang="en-US"/>
        </a:p>
      </dgm:t>
    </dgm:pt>
    <dgm:pt modelId="{9CD2E193-BD0F-4150-9826-4063C51005DD}">
      <dgm:prSet/>
      <dgm:spPr/>
      <dgm:t>
        <a:bodyPr/>
        <a:lstStyle/>
        <a:p>
          <a:r>
            <a:rPr lang="en-US"/>
            <a:t>Formation of an information database with economic information and expertise for the benefit of potential investors in Bulgaria and Bulgarian companies with interests abroad</a:t>
          </a:r>
        </a:p>
      </dgm:t>
    </dgm:pt>
    <dgm:pt modelId="{9F6FA096-A602-49AF-98B0-28BC3CAEE47C}" type="parTrans" cxnId="{AF52F82C-AA6B-4EFF-A726-F5A0ECCE8368}">
      <dgm:prSet/>
      <dgm:spPr/>
      <dgm:t>
        <a:bodyPr/>
        <a:lstStyle/>
        <a:p>
          <a:endParaRPr lang="en-US"/>
        </a:p>
      </dgm:t>
    </dgm:pt>
    <dgm:pt modelId="{11B4F3F4-3438-4C7E-9B5A-3C03A9B4C9FB}" type="sibTrans" cxnId="{AF52F82C-AA6B-4EFF-A726-F5A0ECCE8368}">
      <dgm:prSet/>
      <dgm:spPr/>
      <dgm:t>
        <a:bodyPr/>
        <a:lstStyle/>
        <a:p>
          <a:endParaRPr lang="en-US"/>
        </a:p>
      </dgm:t>
    </dgm:pt>
    <dgm:pt modelId="{D68A7117-F503-464B-B983-20749987C2F0}">
      <dgm:prSet/>
      <dgm:spPr/>
      <dgm:t>
        <a:bodyPr/>
        <a:lstStyle/>
        <a:p>
          <a:r>
            <a:rPr lang="en-US"/>
            <a:t>Organization of public lectures with the participation of scientists and businesses.</a:t>
          </a:r>
        </a:p>
      </dgm:t>
    </dgm:pt>
    <dgm:pt modelId="{018AE516-D8BF-42D8-A17E-C4A0915305D8}" type="parTrans" cxnId="{854591FA-2573-4353-B7C6-A63E9822DFE7}">
      <dgm:prSet/>
      <dgm:spPr/>
      <dgm:t>
        <a:bodyPr/>
        <a:lstStyle/>
        <a:p>
          <a:endParaRPr lang="en-US"/>
        </a:p>
      </dgm:t>
    </dgm:pt>
    <dgm:pt modelId="{7491127F-C9FF-4E39-940F-E341AEC1AE3B}" type="sibTrans" cxnId="{854591FA-2573-4353-B7C6-A63E9822DFE7}">
      <dgm:prSet/>
      <dgm:spPr/>
      <dgm:t>
        <a:bodyPr/>
        <a:lstStyle/>
        <a:p>
          <a:endParaRPr lang="en-US"/>
        </a:p>
      </dgm:t>
    </dgm:pt>
    <dgm:pt modelId="{1DD15640-5C11-4DAA-B5D1-C19AF5CD451A}">
      <dgm:prSet/>
      <dgm:spPr/>
      <dgm:t>
        <a:bodyPr/>
        <a:lstStyle/>
        <a:p>
          <a:r>
            <a:rPr lang="en-US"/>
            <a:t>Organization of scientific forums</a:t>
          </a:r>
        </a:p>
      </dgm:t>
    </dgm:pt>
    <dgm:pt modelId="{CB6930FC-38D3-48BC-A330-ECCDCD43078D}" type="parTrans" cxnId="{3FC2CB06-4E2C-468B-97A7-D28EDFDD66FD}">
      <dgm:prSet/>
      <dgm:spPr/>
      <dgm:t>
        <a:bodyPr/>
        <a:lstStyle/>
        <a:p>
          <a:endParaRPr lang="en-US"/>
        </a:p>
      </dgm:t>
    </dgm:pt>
    <dgm:pt modelId="{DBE7D9E1-7F1E-47FB-BB05-A62E995997B4}" type="sibTrans" cxnId="{3FC2CB06-4E2C-468B-97A7-D28EDFDD66FD}">
      <dgm:prSet/>
      <dgm:spPr/>
      <dgm:t>
        <a:bodyPr/>
        <a:lstStyle/>
        <a:p>
          <a:endParaRPr lang="en-US"/>
        </a:p>
      </dgm:t>
    </dgm:pt>
    <dgm:pt modelId="{4221490D-7043-4D14-A71E-9A667BD9DBDB}">
      <dgm:prSet/>
      <dgm:spPr/>
      <dgm:t>
        <a:bodyPr/>
        <a:lstStyle/>
        <a:p>
          <a:r>
            <a:rPr lang="en-US"/>
            <a:t>Supporting the exchange of doctoral students.</a:t>
          </a:r>
        </a:p>
      </dgm:t>
    </dgm:pt>
    <dgm:pt modelId="{238B6985-942A-4FDC-86F9-9D467338B9AF}" type="parTrans" cxnId="{32CF53B6-D361-4C61-816E-49E7D54F4BB4}">
      <dgm:prSet/>
      <dgm:spPr/>
      <dgm:t>
        <a:bodyPr/>
        <a:lstStyle/>
        <a:p>
          <a:endParaRPr lang="en-US"/>
        </a:p>
      </dgm:t>
    </dgm:pt>
    <dgm:pt modelId="{89320122-5D2A-499B-A592-811E6F92B48F}" type="sibTrans" cxnId="{32CF53B6-D361-4C61-816E-49E7D54F4BB4}">
      <dgm:prSet/>
      <dgm:spPr/>
      <dgm:t>
        <a:bodyPr/>
        <a:lstStyle/>
        <a:p>
          <a:endParaRPr lang="en-US"/>
        </a:p>
      </dgm:t>
    </dgm:pt>
    <dgm:pt modelId="{79AD97F7-18BF-4458-92B4-0BA02EFF007D}" type="pres">
      <dgm:prSet presAssocID="{55429663-9086-424D-BB2F-ECCD0B1F49B4}" presName="Name0" presStyleCnt="0">
        <dgm:presLayoutVars>
          <dgm:dir/>
          <dgm:resizeHandles val="exact"/>
        </dgm:presLayoutVars>
      </dgm:prSet>
      <dgm:spPr/>
      <dgm:t>
        <a:bodyPr/>
        <a:lstStyle/>
        <a:p>
          <a:endParaRPr lang="en-US"/>
        </a:p>
      </dgm:t>
    </dgm:pt>
    <dgm:pt modelId="{ED4F2DFA-E367-4194-B9B5-0FA4EADB9F36}" type="pres">
      <dgm:prSet presAssocID="{CA21E8E8-DC71-42F8-9EF4-FFDE42379597}" presName="node" presStyleLbl="node1" presStyleIdx="0" presStyleCnt="15">
        <dgm:presLayoutVars>
          <dgm:bulletEnabled val="1"/>
        </dgm:presLayoutVars>
      </dgm:prSet>
      <dgm:spPr/>
      <dgm:t>
        <a:bodyPr/>
        <a:lstStyle/>
        <a:p>
          <a:endParaRPr lang="en-US"/>
        </a:p>
      </dgm:t>
    </dgm:pt>
    <dgm:pt modelId="{843AE32A-3DD1-4679-A2B2-BEED74A44F2C}" type="pres">
      <dgm:prSet presAssocID="{3A86E5EC-9B10-482E-9B43-3E95E0B455E8}" presName="sibTransSpacerBeforeConnector" presStyleCnt="0"/>
      <dgm:spPr/>
    </dgm:pt>
    <dgm:pt modelId="{23CD6A44-0A22-4E5D-A8FC-A12117942BB3}" type="pres">
      <dgm:prSet presAssocID="{3A86E5EC-9B10-482E-9B43-3E95E0B455E8}" presName="sibTrans" presStyleLbl="node1" presStyleIdx="1" presStyleCnt="15"/>
      <dgm:spPr/>
      <dgm:t>
        <a:bodyPr/>
        <a:lstStyle/>
        <a:p>
          <a:endParaRPr lang="en-US"/>
        </a:p>
      </dgm:t>
    </dgm:pt>
    <dgm:pt modelId="{4551F39D-BAC3-4AFF-ACD3-D78C7A80A337}" type="pres">
      <dgm:prSet presAssocID="{3A86E5EC-9B10-482E-9B43-3E95E0B455E8}" presName="sibTransSpacerAfterConnector" presStyleCnt="0"/>
      <dgm:spPr/>
    </dgm:pt>
    <dgm:pt modelId="{B55F949E-7EA1-4C20-8271-920B1D98BA46}" type="pres">
      <dgm:prSet presAssocID="{7122E349-90BE-4DE8-AF6E-0FB7FBBFAFD3}" presName="node" presStyleLbl="node1" presStyleIdx="2" presStyleCnt="15">
        <dgm:presLayoutVars>
          <dgm:bulletEnabled val="1"/>
        </dgm:presLayoutVars>
      </dgm:prSet>
      <dgm:spPr/>
      <dgm:t>
        <a:bodyPr/>
        <a:lstStyle/>
        <a:p>
          <a:endParaRPr lang="en-US"/>
        </a:p>
      </dgm:t>
    </dgm:pt>
    <dgm:pt modelId="{A7A96B2A-DDDC-451B-9633-F8BCDCFAE1D4}" type="pres">
      <dgm:prSet presAssocID="{9C9D220F-0E25-4044-B287-456239114498}" presName="sibTransSpacerBeforeConnector" presStyleCnt="0"/>
      <dgm:spPr/>
    </dgm:pt>
    <dgm:pt modelId="{327BEEB5-B793-4B30-8E25-A62271A92604}" type="pres">
      <dgm:prSet presAssocID="{9C9D220F-0E25-4044-B287-456239114498}" presName="sibTrans" presStyleLbl="node1" presStyleIdx="3" presStyleCnt="15"/>
      <dgm:spPr/>
      <dgm:t>
        <a:bodyPr/>
        <a:lstStyle/>
        <a:p>
          <a:endParaRPr lang="en-US"/>
        </a:p>
      </dgm:t>
    </dgm:pt>
    <dgm:pt modelId="{B9C2FDFB-DDA4-4C43-B914-A8AE563387E8}" type="pres">
      <dgm:prSet presAssocID="{9C9D220F-0E25-4044-B287-456239114498}" presName="sibTransSpacerAfterConnector" presStyleCnt="0"/>
      <dgm:spPr/>
    </dgm:pt>
    <dgm:pt modelId="{5F431B5B-0C4F-4303-80A8-2E8C80056A5B}" type="pres">
      <dgm:prSet presAssocID="{95FF2573-389F-4092-82CF-FE859D779E1C}" presName="node" presStyleLbl="node1" presStyleIdx="4" presStyleCnt="15">
        <dgm:presLayoutVars>
          <dgm:bulletEnabled val="1"/>
        </dgm:presLayoutVars>
      </dgm:prSet>
      <dgm:spPr/>
      <dgm:t>
        <a:bodyPr/>
        <a:lstStyle/>
        <a:p>
          <a:endParaRPr lang="en-US"/>
        </a:p>
      </dgm:t>
    </dgm:pt>
    <dgm:pt modelId="{DD98DD5D-EF4C-4400-B853-98431CCE2599}" type="pres">
      <dgm:prSet presAssocID="{7C9DFEEB-C488-4CF8-978C-73AB02960F5D}" presName="sibTransSpacerBeforeConnector" presStyleCnt="0"/>
      <dgm:spPr/>
    </dgm:pt>
    <dgm:pt modelId="{0E2403E1-142A-4DF3-B81D-6CC8BDF2D984}" type="pres">
      <dgm:prSet presAssocID="{7C9DFEEB-C488-4CF8-978C-73AB02960F5D}" presName="sibTrans" presStyleLbl="node1" presStyleIdx="5" presStyleCnt="15"/>
      <dgm:spPr/>
      <dgm:t>
        <a:bodyPr/>
        <a:lstStyle/>
        <a:p>
          <a:endParaRPr lang="en-US"/>
        </a:p>
      </dgm:t>
    </dgm:pt>
    <dgm:pt modelId="{A817EA45-4AF3-4AF7-8458-5A43A5B7A65E}" type="pres">
      <dgm:prSet presAssocID="{7C9DFEEB-C488-4CF8-978C-73AB02960F5D}" presName="sibTransSpacerAfterConnector" presStyleCnt="0"/>
      <dgm:spPr/>
    </dgm:pt>
    <dgm:pt modelId="{BEE1AE2E-64FC-4EB0-AE5B-27CFC6F16EEF}" type="pres">
      <dgm:prSet presAssocID="{693986E0-E816-4C7F-AA56-B44F55198B58}" presName="node" presStyleLbl="node1" presStyleIdx="6" presStyleCnt="15">
        <dgm:presLayoutVars>
          <dgm:bulletEnabled val="1"/>
        </dgm:presLayoutVars>
      </dgm:prSet>
      <dgm:spPr/>
      <dgm:t>
        <a:bodyPr/>
        <a:lstStyle/>
        <a:p>
          <a:endParaRPr lang="en-US"/>
        </a:p>
      </dgm:t>
    </dgm:pt>
    <dgm:pt modelId="{7DF2F879-CF16-4B5B-BC1A-C0D078F9AACB}" type="pres">
      <dgm:prSet presAssocID="{3DE96074-4272-4D79-823A-034962B64B35}" presName="sibTransSpacerBeforeConnector" presStyleCnt="0"/>
      <dgm:spPr/>
    </dgm:pt>
    <dgm:pt modelId="{001A1A55-DB59-4E90-B95A-1B8DBC05BD10}" type="pres">
      <dgm:prSet presAssocID="{3DE96074-4272-4D79-823A-034962B64B35}" presName="sibTrans" presStyleLbl="node1" presStyleIdx="7" presStyleCnt="15"/>
      <dgm:spPr/>
      <dgm:t>
        <a:bodyPr/>
        <a:lstStyle/>
        <a:p>
          <a:endParaRPr lang="en-US"/>
        </a:p>
      </dgm:t>
    </dgm:pt>
    <dgm:pt modelId="{52724E10-6573-4A17-AD9E-DCE9ACA97AD6}" type="pres">
      <dgm:prSet presAssocID="{3DE96074-4272-4D79-823A-034962B64B35}" presName="sibTransSpacerAfterConnector" presStyleCnt="0"/>
      <dgm:spPr/>
    </dgm:pt>
    <dgm:pt modelId="{17D098C4-2B20-4E75-ACA5-2AE44766F9AB}" type="pres">
      <dgm:prSet presAssocID="{9CD2E193-BD0F-4150-9826-4063C51005DD}" presName="node" presStyleLbl="node1" presStyleIdx="8" presStyleCnt="15">
        <dgm:presLayoutVars>
          <dgm:bulletEnabled val="1"/>
        </dgm:presLayoutVars>
      </dgm:prSet>
      <dgm:spPr/>
      <dgm:t>
        <a:bodyPr/>
        <a:lstStyle/>
        <a:p>
          <a:endParaRPr lang="en-US"/>
        </a:p>
      </dgm:t>
    </dgm:pt>
    <dgm:pt modelId="{BF9A1A8C-20C4-4CC3-BB11-799EEE61C71F}" type="pres">
      <dgm:prSet presAssocID="{11B4F3F4-3438-4C7E-9B5A-3C03A9B4C9FB}" presName="sibTransSpacerBeforeConnector" presStyleCnt="0"/>
      <dgm:spPr/>
    </dgm:pt>
    <dgm:pt modelId="{496FBF06-7818-40E0-98BB-05E6B140C04A}" type="pres">
      <dgm:prSet presAssocID="{11B4F3F4-3438-4C7E-9B5A-3C03A9B4C9FB}" presName="sibTrans" presStyleLbl="node1" presStyleIdx="9" presStyleCnt="15"/>
      <dgm:spPr/>
      <dgm:t>
        <a:bodyPr/>
        <a:lstStyle/>
        <a:p>
          <a:endParaRPr lang="en-US"/>
        </a:p>
      </dgm:t>
    </dgm:pt>
    <dgm:pt modelId="{8E87334D-EAF7-41BB-AEBD-54CA74785018}" type="pres">
      <dgm:prSet presAssocID="{11B4F3F4-3438-4C7E-9B5A-3C03A9B4C9FB}" presName="sibTransSpacerAfterConnector" presStyleCnt="0"/>
      <dgm:spPr/>
    </dgm:pt>
    <dgm:pt modelId="{B58C07FB-9BE3-46A9-A8F2-54973B5AD80D}" type="pres">
      <dgm:prSet presAssocID="{D68A7117-F503-464B-B983-20749987C2F0}" presName="node" presStyleLbl="node1" presStyleIdx="10" presStyleCnt="15">
        <dgm:presLayoutVars>
          <dgm:bulletEnabled val="1"/>
        </dgm:presLayoutVars>
      </dgm:prSet>
      <dgm:spPr/>
      <dgm:t>
        <a:bodyPr/>
        <a:lstStyle/>
        <a:p>
          <a:endParaRPr lang="en-US"/>
        </a:p>
      </dgm:t>
    </dgm:pt>
    <dgm:pt modelId="{B8A46226-A278-4934-BCB1-BCE381431C97}" type="pres">
      <dgm:prSet presAssocID="{7491127F-C9FF-4E39-940F-E341AEC1AE3B}" presName="sibTransSpacerBeforeConnector" presStyleCnt="0"/>
      <dgm:spPr/>
    </dgm:pt>
    <dgm:pt modelId="{C889377E-33A7-44A5-BD7C-5FC4908BE752}" type="pres">
      <dgm:prSet presAssocID="{7491127F-C9FF-4E39-940F-E341AEC1AE3B}" presName="sibTrans" presStyleLbl="node1" presStyleIdx="11" presStyleCnt="15"/>
      <dgm:spPr/>
      <dgm:t>
        <a:bodyPr/>
        <a:lstStyle/>
        <a:p>
          <a:endParaRPr lang="en-US"/>
        </a:p>
      </dgm:t>
    </dgm:pt>
    <dgm:pt modelId="{46BCD147-47F3-4801-AB3D-5E777316FC24}" type="pres">
      <dgm:prSet presAssocID="{7491127F-C9FF-4E39-940F-E341AEC1AE3B}" presName="sibTransSpacerAfterConnector" presStyleCnt="0"/>
      <dgm:spPr/>
    </dgm:pt>
    <dgm:pt modelId="{9756858E-FDE0-4A24-96A1-2FA8C6607DBA}" type="pres">
      <dgm:prSet presAssocID="{1DD15640-5C11-4DAA-B5D1-C19AF5CD451A}" presName="node" presStyleLbl="node1" presStyleIdx="12" presStyleCnt="15">
        <dgm:presLayoutVars>
          <dgm:bulletEnabled val="1"/>
        </dgm:presLayoutVars>
      </dgm:prSet>
      <dgm:spPr/>
      <dgm:t>
        <a:bodyPr/>
        <a:lstStyle/>
        <a:p>
          <a:endParaRPr lang="en-US"/>
        </a:p>
      </dgm:t>
    </dgm:pt>
    <dgm:pt modelId="{35C46236-EEBD-431B-88B5-FC6163E3F193}" type="pres">
      <dgm:prSet presAssocID="{DBE7D9E1-7F1E-47FB-BB05-A62E995997B4}" presName="sibTransSpacerBeforeConnector" presStyleCnt="0"/>
      <dgm:spPr/>
    </dgm:pt>
    <dgm:pt modelId="{92FC9B80-C224-43EC-98C6-E67DFB0E7472}" type="pres">
      <dgm:prSet presAssocID="{DBE7D9E1-7F1E-47FB-BB05-A62E995997B4}" presName="sibTrans" presStyleLbl="node1" presStyleIdx="13" presStyleCnt="15"/>
      <dgm:spPr/>
      <dgm:t>
        <a:bodyPr/>
        <a:lstStyle/>
        <a:p>
          <a:endParaRPr lang="en-US"/>
        </a:p>
      </dgm:t>
    </dgm:pt>
    <dgm:pt modelId="{A26FE87E-8EEC-4287-9A41-E4F8963C25AB}" type="pres">
      <dgm:prSet presAssocID="{DBE7D9E1-7F1E-47FB-BB05-A62E995997B4}" presName="sibTransSpacerAfterConnector" presStyleCnt="0"/>
      <dgm:spPr/>
    </dgm:pt>
    <dgm:pt modelId="{061DE333-FFEE-4A2B-9B9D-B2E37FA81C85}" type="pres">
      <dgm:prSet presAssocID="{4221490D-7043-4D14-A71E-9A667BD9DBDB}" presName="node" presStyleLbl="node1" presStyleIdx="14" presStyleCnt="15">
        <dgm:presLayoutVars>
          <dgm:bulletEnabled val="1"/>
        </dgm:presLayoutVars>
      </dgm:prSet>
      <dgm:spPr/>
      <dgm:t>
        <a:bodyPr/>
        <a:lstStyle/>
        <a:p>
          <a:endParaRPr lang="en-US"/>
        </a:p>
      </dgm:t>
    </dgm:pt>
  </dgm:ptLst>
  <dgm:cxnLst>
    <dgm:cxn modelId="{3959BBAE-8FFB-47DC-837B-75DBE8519A34}" type="presOf" srcId="{4221490D-7043-4D14-A71E-9A667BD9DBDB}" destId="{061DE333-FFEE-4A2B-9B9D-B2E37FA81C85}" srcOrd="0" destOrd="0" presId="urn:microsoft.com/office/officeart/2016/7/layout/BasicProcessNew"/>
    <dgm:cxn modelId="{15444291-4C07-487C-BDAF-A6FD64F7F3EC}" type="presOf" srcId="{11B4F3F4-3438-4C7E-9B5A-3C03A9B4C9FB}" destId="{496FBF06-7818-40E0-98BB-05E6B140C04A}" srcOrd="0" destOrd="0" presId="urn:microsoft.com/office/officeart/2016/7/layout/BasicProcessNew"/>
    <dgm:cxn modelId="{66CB210F-5116-491A-81DD-207C9D3F1F72}" srcId="{55429663-9086-424D-BB2F-ECCD0B1F49B4}" destId="{95FF2573-389F-4092-82CF-FE859D779E1C}" srcOrd="2" destOrd="0" parTransId="{449F9451-BF02-49BB-B8FB-E8C1D7230389}" sibTransId="{7C9DFEEB-C488-4CF8-978C-73AB02960F5D}"/>
    <dgm:cxn modelId="{AF52F82C-AA6B-4EFF-A726-F5A0ECCE8368}" srcId="{55429663-9086-424D-BB2F-ECCD0B1F49B4}" destId="{9CD2E193-BD0F-4150-9826-4063C51005DD}" srcOrd="4" destOrd="0" parTransId="{9F6FA096-A602-49AF-98B0-28BC3CAEE47C}" sibTransId="{11B4F3F4-3438-4C7E-9B5A-3C03A9B4C9FB}"/>
    <dgm:cxn modelId="{2C9E9FEC-2650-41DF-8F79-256AC98CF5B3}" srcId="{55429663-9086-424D-BB2F-ECCD0B1F49B4}" destId="{CA21E8E8-DC71-42F8-9EF4-FFDE42379597}" srcOrd="0" destOrd="0" parTransId="{E93F3C0A-A671-4EF9-88AC-C3E64125309D}" sibTransId="{3A86E5EC-9B10-482E-9B43-3E95E0B455E8}"/>
    <dgm:cxn modelId="{170FDB58-F4DF-41BC-B136-C485624E7537}" type="presOf" srcId="{3A86E5EC-9B10-482E-9B43-3E95E0B455E8}" destId="{23CD6A44-0A22-4E5D-A8FC-A12117942BB3}" srcOrd="0" destOrd="0" presId="urn:microsoft.com/office/officeart/2016/7/layout/BasicProcessNew"/>
    <dgm:cxn modelId="{D48BCE6D-2263-4681-84D4-7955C00CF49C}" type="presOf" srcId="{DBE7D9E1-7F1E-47FB-BB05-A62E995997B4}" destId="{92FC9B80-C224-43EC-98C6-E67DFB0E7472}" srcOrd="0" destOrd="0" presId="urn:microsoft.com/office/officeart/2016/7/layout/BasicProcessNew"/>
    <dgm:cxn modelId="{3F47BC93-372B-4247-8744-B40B49C6348D}" type="presOf" srcId="{7491127F-C9FF-4E39-940F-E341AEC1AE3B}" destId="{C889377E-33A7-44A5-BD7C-5FC4908BE752}" srcOrd="0" destOrd="0" presId="urn:microsoft.com/office/officeart/2016/7/layout/BasicProcessNew"/>
    <dgm:cxn modelId="{32CF53B6-D361-4C61-816E-49E7D54F4BB4}" srcId="{55429663-9086-424D-BB2F-ECCD0B1F49B4}" destId="{4221490D-7043-4D14-A71E-9A667BD9DBDB}" srcOrd="7" destOrd="0" parTransId="{238B6985-942A-4FDC-86F9-9D467338B9AF}" sibTransId="{89320122-5D2A-499B-A592-811E6F92B48F}"/>
    <dgm:cxn modelId="{C9FF2EB8-5DF5-41E9-99BD-F71B18FF1E16}" type="presOf" srcId="{3DE96074-4272-4D79-823A-034962B64B35}" destId="{001A1A55-DB59-4E90-B95A-1B8DBC05BD10}" srcOrd="0" destOrd="0" presId="urn:microsoft.com/office/officeart/2016/7/layout/BasicProcessNew"/>
    <dgm:cxn modelId="{226AEE9A-805B-4752-8C3C-B2DD805BD2BE}" type="presOf" srcId="{CA21E8E8-DC71-42F8-9EF4-FFDE42379597}" destId="{ED4F2DFA-E367-4194-B9B5-0FA4EADB9F36}" srcOrd="0" destOrd="0" presId="urn:microsoft.com/office/officeart/2016/7/layout/BasicProcessNew"/>
    <dgm:cxn modelId="{413A8A66-DB27-4968-BD86-4212A281482E}" type="presOf" srcId="{1DD15640-5C11-4DAA-B5D1-C19AF5CD451A}" destId="{9756858E-FDE0-4A24-96A1-2FA8C6607DBA}" srcOrd="0" destOrd="0" presId="urn:microsoft.com/office/officeart/2016/7/layout/BasicProcessNew"/>
    <dgm:cxn modelId="{AB4859D4-EB77-4175-8FF0-EA625E71A714}" srcId="{55429663-9086-424D-BB2F-ECCD0B1F49B4}" destId="{7122E349-90BE-4DE8-AF6E-0FB7FBBFAFD3}" srcOrd="1" destOrd="0" parTransId="{6CD71B38-CD40-467D-AE52-92D5AA23A9D6}" sibTransId="{9C9D220F-0E25-4044-B287-456239114498}"/>
    <dgm:cxn modelId="{779B86C3-549A-40D5-AA21-2654F0DA5E63}" type="presOf" srcId="{9C9D220F-0E25-4044-B287-456239114498}" destId="{327BEEB5-B793-4B30-8E25-A62271A92604}" srcOrd="0" destOrd="0" presId="urn:microsoft.com/office/officeart/2016/7/layout/BasicProcessNew"/>
    <dgm:cxn modelId="{3FC2CB06-4E2C-468B-97A7-D28EDFDD66FD}" srcId="{55429663-9086-424D-BB2F-ECCD0B1F49B4}" destId="{1DD15640-5C11-4DAA-B5D1-C19AF5CD451A}" srcOrd="6" destOrd="0" parTransId="{CB6930FC-38D3-48BC-A330-ECCDCD43078D}" sibTransId="{DBE7D9E1-7F1E-47FB-BB05-A62E995997B4}"/>
    <dgm:cxn modelId="{330571A9-78B0-411C-BB34-EF77E627408A}" type="presOf" srcId="{693986E0-E816-4C7F-AA56-B44F55198B58}" destId="{BEE1AE2E-64FC-4EB0-AE5B-27CFC6F16EEF}" srcOrd="0" destOrd="0" presId="urn:microsoft.com/office/officeart/2016/7/layout/BasicProcessNew"/>
    <dgm:cxn modelId="{47DFA139-BD77-407A-B2A1-4BA5A244F4CB}" type="presOf" srcId="{7122E349-90BE-4DE8-AF6E-0FB7FBBFAFD3}" destId="{B55F949E-7EA1-4C20-8271-920B1D98BA46}" srcOrd="0" destOrd="0" presId="urn:microsoft.com/office/officeart/2016/7/layout/BasicProcessNew"/>
    <dgm:cxn modelId="{B4FEB9D1-F687-4388-B9B6-8D1E368DAC27}" type="presOf" srcId="{55429663-9086-424D-BB2F-ECCD0B1F49B4}" destId="{79AD97F7-18BF-4458-92B4-0BA02EFF007D}" srcOrd="0" destOrd="0" presId="urn:microsoft.com/office/officeart/2016/7/layout/BasicProcessNew"/>
    <dgm:cxn modelId="{F8F875CD-E76B-4E6D-B1B7-2672A49337FF}" type="presOf" srcId="{9CD2E193-BD0F-4150-9826-4063C51005DD}" destId="{17D098C4-2B20-4E75-ACA5-2AE44766F9AB}" srcOrd="0" destOrd="0" presId="urn:microsoft.com/office/officeart/2016/7/layout/BasicProcessNew"/>
    <dgm:cxn modelId="{925BA961-6163-4495-A0EC-41DD1FBDE2F6}" type="presOf" srcId="{95FF2573-389F-4092-82CF-FE859D779E1C}" destId="{5F431B5B-0C4F-4303-80A8-2E8C80056A5B}" srcOrd="0" destOrd="0" presId="urn:microsoft.com/office/officeart/2016/7/layout/BasicProcessNew"/>
    <dgm:cxn modelId="{4F696ABF-F466-4ED2-BE86-3765F8F316DC}" srcId="{55429663-9086-424D-BB2F-ECCD0B1F49B4}" destId="{693986E0-E816-4C7F-AA56-B44F55198B58}" srcOrd="3" destOrd="0" parTransId="{9A78CC45-58A6-4C7B-96B6-B0F29BFD9FB5}" sibTransId="{3DE96074-4272-4D79-823A-034962B64B35}"/>
    <dgm:cxn modelId="{854591FA-2573-4353-B7C6-A63E9822DFE7}" srcId="{55429663-9086-424D-BB2F-ECCD0B1F49B4}" destId="{D68A7117-F503-464B-B983-20749987C2F0}" srcOrd="5" destOrd="0" parTransId="{018AE516-D8BF-42D8-A17E-C4A0915305D8}" sibTransId="{7491127F-C9FF-4E39-940F-E341AEC1AE3B}"/>
    <dgm:cxn modelId="{33CBC1CB-71AD-4CC5-9750-564BCB644A8E}" type="presOf" srcId="{D68A7117-F503-464B-B983-20749987C2F0}" destId="{B58C07FB-9BE3-46A9-A8F2-54973B5AD80D}" srcOrd="0" destOrd="0" presId="urn:microsoft.com/office/officeart/2016/7/layout/BasicProcessNew"/>
    <dgm:cxn modelId="{6E450D18-228A-4CE8-B2CB-4C658365745C}" type="presOf" srcId="{7C9DFEEB-C488-4CF8-978C-73AB02960F5D}" destId="{0E2403E1-142A-4DF3-B81D-6CC8BDF2D984}" srcOrd="0" destOrd="0" presId="urn:microsoft.com/office/officeart/2016/7/layout/BasicProcessNew"/>
    <dgm:cxn modelId="{C6AD3D6C-ECAE-4F2A-B7FB-54714032FCC9}" type="presParOf" srcId="{79AD97F7-18BF-4458-92B4-0BA02EFF007D}" destId="{ED4F2DFA-E367-4194-B9B5-0FA4EADB9F36}" srcOrd="0" destOrd="0" presId="urn:microsoft.com/office/officeart/2016/7/layout/BasicProcessNew"/>
    <dgm:cxn modelId="{A8B3C2AA-7197-4752-9950-8B7F9B903DF0}" type="presParOf" srcId="{79AD97F7-18BF-4458-92B4-0BA02EFF007D}" destId="{843AE32A-3DD1-4679-A2B2-BEED74A44F2C}" srcOrd="1" destOrd="0" presId="urn:microsoft.com/office/officeart/2016/7/layout/BasicProcessNew"/>
    <dgm:cxn modelId="{A5B63128-CFF9-4FF3-A481-A3AFA8944D75}" type="presParOf" srcId="{79AD97F7-18BF-4458-92B4-0BA02EFF007D}" destId="{23CD6A44-0A22-4E5D-A8FC-A12117942BB3}" srcOrd="2" destOrd="0" presId="urn:microsoft.com/office/officeart/2016/7/layout/BasicProcessNew"/>
    <dgm:cxn modelId="{CC1AD5AB-5DA5-48A1-87ED-29646465E2DB}" type="presParOf" srcId="{79AD97F7-18BF-4458-92B4-0BA02EFF007D}" destId="{4551F39D-BAC3-4AFF-ACD3-D78C7A80A337}" srcOrd="3" destOrd="0" presId="urn:microsoft.com/office/officeart/2016/7/layout/BasicProcessNew"/>
    <dgm:cxn modelId="{90130B22-AA12-4CD4-92E4-9A2B65B53421}" type="presParOf" srcId="{79AD97F7-18BF-4458-92B4-0BA02EFF007D}" destId="{B55F949E-7EA1-4C20-8271-920B1D98BA46}" srcOrd="4" destOrd="0" presId="urn:microsoft.com/office/officeart/2016/7/layout/BasicProcessNew"/>
    <dgm:cxn modelId="{51CF8CD0-003A-4757-9A22-9E9C8BF7C59D}" type="presParOf" srcId="{79AD97F7-18BF-4458-92B4-0BA02EFF007D}" destId="{A7A96B2A-DDDC-451B-9633-F8BCDCFAE1D4}" srcOrd="5" destOrd="0" presId="urn:microsoft.com/office/officeart/2016/7/layout/BasicProcessNew"/>
    <dgm:cxn modelId="{4D5DD029-F68E-4497-9E40-16EB8CE11F45}" type="presParOf" srcId="{79AD97F7-18BF-4458-92B4-0BA02EFF007D}" destId="{327BEEB5-B793-4B30-8E25-A62271A92604}" srcOrd="6" destOrd="0" presId="urn:microsoft.com/office/officeart/2016/7/layout/BasicProcessNew"/>
    <dgm:cxn modelId="{AFFC4D77-E0B4-4BF1-80E6-8D57DF81C634}" type="presParOf" srcId="{79AD97F7-18BF-4458-92B4-0BA02EFF007D}" destId="{B9C2FDFB-DDA4-4C43-B914-A8AE563387E8}" srcOrd="7" destOrd="0" presId="urn:microsoft.com/office/officeart/2016/7/layout/BasicProcessNew"/>
    <dgm:cxn modelId="{362EE1E9-3C3C-4084-9934-230F4DB263F1}" type="presParOf" srcId="{79AD97F7-18BF-4458-92B4-0BA02EFF007D}" destId="{5F431B5B-0C4F-4303-80A8-2E8C80056A5B}" srcOrd="8" destOrd="0" presId="urn:microsoft.com/office/officeart/2016/7/layout/BasicProcessNew"/>
    <dgm:cxn modelId="{C55C60DF-F8F9-4F64-96D8-57BF885266DB}" type="presParOf" srcId="{79AD97F7-18BF-4458-92B4-0BA02EFF007D}" destId="{DD98DD5D-EF4C-4400-B853-98431CCE2599}" srcOrd="9" destOrd="0" presId="urn:microsoft.com/office/officeart/2016/7/layout/BasicProcessNew"/>
    <dgm:cxn modelId="{C0FA41A2-3613-4A55-BC41-14D9B8FB13E5}" type="presParOf" srcId="{79AD97F7-18BF-4458-92B4-0BA02EFF007D}" destId="{0E2403E1-142A-4DF3-B81D-6CC8BDF2D984}" srcOrd="10" destOrd="0" presId="urn:microsoft.com/office/officeart/2016/7/layout/BasicProcessNew"/>
    <dgm:cxn modelId="{23C8DF09-5B67-40A4-80D6-269B3142C3E2}" type="presParOf" srcId="{79AD97F7-18BF-4458-92B4-0BA02EFF007D}" destId="{A817EA45-4AF3-4AF7-8458-5A43A5B7A65E}" srcOrd="11" destOrd="0" presId="urn:microsoft.com/office/officeart/2016/7/layout/BasicProcessNew"/>
    <dgm:cxn modelId="{15B4EB84-4C7A-472D-BA1A-3B678579E5E8}" type="presParOf" srcId="{79AD97F7-18BF-4458-92B4-0BA02EFF007D}" destId="{BEE1AE2E-64FC-4EB0-AE5B-27CFC6F16EEF}" srcOrd="12" destOrd="0" presId="urn:microsoft.com/office/officeart/2016/7/layout/BasicProcessNew"/>
    <dgm:cxn modelId="{E377A720-57E0-4928-ABA3-13D1EA944B2C}" type="presParOf" srcId="{79AD97F7-18BF-4458-92B4-0BA02EFF007D}" destId="{7DF2F879-CF16-4B5B-BC1A-C0D078F9AACB}" srcOrd="13" destOrd="0" presId="urn:microsoft.com/office/officeart/2016/7/layout/BasicProcessNew"/>
    <dgm:cxn modelId="{123B2732-3DAA-46B5-A94F-2F931FBC7B68}" type="presParOf" srcId="{79AD97F7-18BF-4458-92B4-0BA02EFF007D}" destId="{001A1A55-DB59-4E90-B95A-1B8DBC05BD10}" srcOrd="14" destOrd="0" presId="urn:microsoft.com/office/officeart/2016/7/layout/BasicProcessNew"/>
    <dgm:cxn modelId="{42538E41-1FAE-4352-94E8-DB93A9BA28A6}" type="presParOf" srcId="{79AD97F7-18BF-4458-92B4-0BA02EFF007D}" destId="{52724E10-6573-4A17-AD9E-DCE9ACA97AD6}" srcOrd="15" destOrd="0" presId="urn:microsoft.com/office/officeart/2016/7/layout/BasicProcessNew"/>
    <dgm:cxn modelId="{C113AEAD-3ECC-49CD-9A31-7EF54FD81EDB}" type="presParOf" srcId="{79AD97F7-18BF-4458-92B4-0BA02EFF007D}" destId="{17D098C4-2B20-4E75-ACA5-2AE44766F9AB}" srcOrd="16" destOrd="0" presId="urn:microsoft.com/office/officeart/2016/7/layout/BasicProcessNew"/>
    <dgm:cxn modelId="{35413CF5-DC19-4D6C-B89B-3F90F4EC56A5}" type="presParOf" srcId="{79AD97F7-18BF-4458-92B4-0BA02EFF007D}" destId="{BF9A1A8C-20C4-4CC3-BB11-799EEE61C71F}" srcOrd="17" destOrd="0" presId="urn:microsoft.com/office/officeart/2016/7/layout/BasicProcessNew"/>
    <dgm:cxn modelId="{6C6DA6ED-0741-4999-8C08-0E15BD93BF69}" type="presParOf" srcId="{79AD97F7-18BF-4458-92B4-0BA02EFF007D}" destId="{496FBF06-7818-40E0-98BB-05E6B140C04A}" srcOrd="18" destOrd="0" presId="urn:microsoft.com/office/officeart/2016/7/layout/BasicProcessNew"/>
    <dgm:cxn modelId="{A675CCCF-C909-4345-8B03-B5CBD9C88ABD}" type="presParOf" srcId="{79AD97F7-18BF-4458-92B4-0BA02EFF007D}" destId="{8E87334D-EAF7-41BB-AEBD-54CA74785018}" srcOrd="19" destOrd="0" presId="urn:microsoft.com/office/officeart/2016/7/layout/BasicProcessNew"/>
    <dgm:cxn modelId="{08112213-A591-4ABB-AA49-AF65F2169AE6}" type="presParOf" srcId="{79AD97F7-18BF-4458-92B4-0BA02EFF007D}" destId="{B58C07FB-9BE3-46A9-A8F2-54973B5AD80D}" srcOrd="20" destOrd="0" presId="urn:microsoft.com/office/officeart/2016/7/layout/BasicProcessNew"/>
    <dgm:cxn modelId="{963B0655-0070-4C0D-9978-BCB646158969}" type="presParOf" srcId="{79AD97F7-18BF-4458-92B4-0BA02EFF007D}" destId="{B8A46226-A278-4934-BCB1-BCE381431C97}" srcOrd="21" destOrd="0" presId="urn:microsoft.com/office/officeart/2016/7/layout/BasicProcessNew"/>
    <dgm:cxn modelId="{A5B162C9-A4A2-4DFD-8ECE-B9B11DB64AEE}" type="presParOf" srcId="{79AD97F7-18BF-4458-92B4-0BA02EFF007D}" destId="{C889377E-33A7-44A5-BD7C-5FC4908BE752}" srcOrd="22" destOrd="0" presId="urn:microsoft.com/office/officeart/2016/7/layout/BasicProcessNew"/>
    <dgm:cxn modelId="{ADC2C6B6-A0BB-4E69-9768-D60D8AE20008}" type="presParOf" srcId="{79AD97F7-18BF-4458-92B4-0BA02EFF007D}" destId="{46BCD147-47F3-4801-AB3D-5E777316FC24}" srcOrd="23" destOrd="0" presId="urn:microsoft.com/office/officeart/2016/7/layout/BasicProcessNew"/>
    <dgm:cxn modelId="{9B546AB4-BB6C-4864-A287-2BA99B34BA1F}" type="presParOf" srcId="{79AD97F7-18BF-4458-92B4-0BA02EFF007D}" destId="{9756858E-FDE0-4A24-96A1-2FA8C6607DBA}" srcOrd="24" destOrd="0" presId="urn:microsoft.com/office/officeart/2016/7/layout/BasicProcessNew"/>
    <dgm:cxn modelId="{21005D54-0DDF-4900-98CF-3C3CC192C904}" type="presParOf" srcId="{79AD97F7-18BF-4458-92B4-0BA02EFF007D}" destId="{35C46236-EEBD-431B-88B5-FC6163E3F193}" srcOrd="25" destOrd="0" presId="urn:microsoft.com/office/officeart/2016/7/layout/BasicProcessNew"/>
    <dgm:cxn modelId="{4A6AC940-16CC-41A4-A446-71960C64658A}" type="presParOf" srcId="{79AD97F7-18BF-4458-92B4-0BA02EFF007D}" destId="{92FC9B80-C224-43EC-98C6-E67DFB0E7472}" srcOrd="26" destOrd="0" presId="urn:microsoft.com/office/officeart/2016/7/layout/BasicProcessNew"/>
    <dgm:cxn modelId="{71A7B7A4-688C-4B7F-B8DD-49FAC9CE9CCC}" type="presParOf" srcId="{79AD97F7-18BF-4458-92B4-0BA02EFF007D}" destId="{A26FE87E-8EEC-4287-9A41-E4F8963C25AB}" srcOrd="27" destOrd="0" presId="urn:microsoft.com/office/officeart/2016/7/layout/BasicProcessNew"/>
    <dgm:cxn modelId="{090CAF69-9E95-49E8-9FAC-5B22A3DDC86A}" type="presParOf" srcId="{79AD97F7-18BF-4458-92B4-0BA02EFF007D}" destId="{061DE333-FFEE-4A2B-9B9D-B2E37FA81C85}" srcOrd="2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1E0996-BC66-429B-A047-6A9311DB1A6F}"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FAF317F0-C885-4FFA-A991-5CE77B191745}">
      <dgm:prSet/>
      <dgm:spPr/>
      <dgm:t>
        <a:bodyPr/>
        <a:lstStyle/>
        <a:p>
          <a:r>
            <a:rPr lang="en-US"/>
            <a:t>Memorandum of Understanding between the Institute of Economics at the BAS and the Institute for Economic Research at the Chinese Academy of Social Sciences - 11.09.2018: provides for joint research, publication and training activities in the economic field, discussion of a two-year action plan with specific initiatives focused on supporting of the realization of the joint priority Bulgarian-Chinese investment projects and the processes within the framework of the "16+" initiative</a:t>
          </a:r>
        </a:p>
      </dgm:t>
    </dgm:pt>
    <dgm:pt modelId="{1937AAA5-CC49-47B0-8A55-899A3C4D834A}" type="parTrans" cxnId="{9AF1EA6E-E416-4346-808A-9E17E526F726}">
      <dgm:prSet/>
      <dgm:spPr/>
      <dgm:t>
        <a:bodyPr/>
        <a:lstStyle/>
        <a:p>
          <a:endParaRPr lang="en-US"/>
        </a:p>
      </dgm:t>
    </dgm:pt>
    <dgm:pt modelId="{1CD73FD1-3D55-4D43-984E-889932B497EF}" type="sibTrans" cxnId="{9AF1EA6E-E416-4346-808A-9E17E526F726}">
      <dgm:prSet/>
      <dgm:spPr/>
      <dgm:t>
        <a:bodyPr/>
        <a:lstStyle/>
        <a:p>
          <a:endParaRPr lang="en-US"/>
        </a:p>
      </dgm:t>
    </dgm:pt>
    <dgm:pt modelId="{AD1A3029-6340-4FD3-8DB0-9E13BCE97136}">
      <dgm:prSet/>
      <dgm:spPr/>
      <dgm:t>
        <a:bodyPr/>
        <a:lstStyle/>
        <a:p>
          <a:r>
            <a:rPr lang="en-US"/>
            <a:t>In accordance with Art. 2 of the Memorandum of Understanding between the Republic of Bulgaria and the People's Republic of China approved by the Government to promote the creation of the Global Center for Partnership of the CEE countries and China within the framework of the "16+1" initiative, the Institute has been designated as a joint management partner and the Chinese Institute for International Studies at the Ministry of Foreign Affairs of the People's Republic of China of the Global Center for Partnership planned to be established in Sofia as a joint body and mechanism for cooperation of the "think-tank" type</a:t>
          </a:r>
        </a:p>
      </dgm:t>
    </dgm:pt>
    <dgm:pt modelId="{64B51057-3B63-40EE-8146-60D90DECB359}" type="parTrans" cxnId="{63DCC637-6C6F-4A71-8A0A-AFCCF1C9D61F}">
      <dgm:prSet/>
      <dgm:spPr/>
      <dgm:t>
        <a:bodyPr/>
        <a:lstStyle/>
        <a:p>
          <a:endParaRPr lang="en-US"/>
        </a:p>
      </dgm:t>
    </dgm:pt>
    <dgm:pt modelId="{CD88AC25-50E6-4A8E-B17D-5B1407F04E71}" type="sibTrans" cxnId="{63DCC637-6C6F-4A71-8A0A-AFCCF1C9D61F}">
      <dgm:prSet/>
      <dgm:spPr/>
      <dgm:t>
        <a:bodyPr/>
        <a:lstStyle/>
        <a:p>
          <a:endParaRPr lang="en-US"/>
        </a:p>
      </dgm:t>
    </dgm:pt>
    <dgm:pt modelId="{AC3118E5-372F-4B99-B3D7-64BAE01B871A}" type="pres">
      <dgm:prSet presAssocID="{751E0996-BC66-429B-A047-6A9311DB1A6F}" presName="Name0" presStyleCnt="0">
        <dgm:presLayoutVars>
          <dgm:dir/>
          <dgm:resizeHandles val="exact"/>
        </dgm:presLayoutVars>
      </dgm:prSet>
      <dgm:spPr/>
      <dgm:t>
        <a:bodyPr/>
        <a:lstStyle/>
        <a:p>
          <a:endParaRPr lang="en-US"/>
        </a:p>
      </dgm:t>
    </dgm:pt>
    <dgm:pt modelId="{5CEC5088-8E08-43CF-9BE7-657D2E0D99C8}" type="pres">
      <dgm:prSet presAssocID="{FAF317F0-C885-4FFA-A991-5CE77B191745}" presName="node" presStyleLbl="node1" presStyleIdx="0" presStyleCnt="2">
        <dgm:presLayoutVars>
          <dgm:bulletEnabled val="1"/>
        </dgm:presLayoutVars>
      </dgm:prSet>
      <dgm:spPr/>
      <dgm:t>
        <a:bodyPr/>
        <a:lstStyle/>
        <a:p>
          <a:endParaRPr lang="en-US"/>
        </a:p>
      </dgm:t>
    </dgm:pt>
    <dgm:pt modelId="{2A7AA4D5-A044-4675-9B88-03DE21F45C62}" type="pres">
      <dgm:prSet presAssocID="{1CD73FD1-3D55-4D43-984E-889932B497EF}" presName="sibTrans" presStyleLbl="sibTrans2D1" presStyleIdx="0" presStyleCnt="1"/>
      <dgm:spPr/>
      <dgm:t>
        <a:bodyPr/>
        <a:lstStyle/>
        <a:p>
          <a:endParaRPr lang="en-US"/>
        </a:p>
      </dgm:t>
    </dgm:pt>
    <dgm:pt modelId="{880C7E6B-F218-4EBA-B20C-25C04D4897DF}" type="pres">
      <dgm:prSet presAssocID="{1CD73FD1-3D55-4D43-984E-889932B497EF}" presName="connectorText" presStyleLbl="sibTrans2D1" presStyleIdx="0" presStyleCnt="1"/>
      <dgm:spPr/>
      <dgm:t>
        <a:bodyPr/>
        <a:lstStyle/>
        <a:p>
          <a:endParaRPr lang="en-US"/>
        </a:p>
      </dgm:t>
    </dgm:pt>
    <dgm:pt modelId="{8AC44B0B-AE29-4A8F-BC54-AE5CEEC3F747}" type="pres">
      <dgm:prSet presAssocID="{AD1A3029-6340-4FD3-8DB0-9E13BCE97136}" presName="node" presStyleLbl="node1" presStyleIdx="1" presStyleCnt="2">
        <dgm:presLayoutVars>
          <dgm:bulletEnabled val="1"/>
        </dgm:presLayoutVars>
      </dgm:prSet>
      <dgm:spPr/>
      <dgm:t>
        <a:bodyPr/>
        <a:lstStyle/>
        <a:p>
          <a:endParaRPr lang="en-US"/>
        </a:p>
      </dgm:t>
    </dgm:pt>
  </dgm:ptLst>
  <dgm:cxnLst>
    <dgm:cxn modelId="{63DCC637-6C6F-4A71-8A0A-AFCCF1C9D61F}" srcId="{751E0996-BC66-429B-A047-6A9311DB1A6F}" destId="{AD1A3029-6340-4FD3-8DB0-9E13BCE97136}" srcOrd="1" destOrd="0" parTransId="{64B51057-3B63-40EE-8146-60D90DECB359}" sibTransId="{CD88AC25-50E6-4A8E-B17D-5B1407F04E71}"/>
    <dgm:cxn modelId="{E6F64711-0F49-4176-8341-3CD8D2176C1D}" type="presOf" srcId="{AD1A3029-6340-4FD3-8DB0-9E13BCE97136}" destId="{8AC44B0B-AE29-4A8F-BC54-AE5CEEC3F747}" srcOrd="0" destOrd="0" presId="urn:microsoft.com/office/officeart/2005/8/layout/process1"/>
    <dgm:cxn modelId="{7A30BEA4-828B-4C4B-B67D-CED54D5DE5D9}" type="presOf" srcId="{1CD73FD1-3D55-4D43-984E-889932B497EF}" destId="{2A7AA4D5-A044-4675-9B88-03DE21F45C62}" srcOrd="0" destOrd="0" presId="urn:microsoft.com/office/officeart/2005/8/layout/process1"/>
    <dgm:cxn modelId="{523E8F2A-1DF9-49DB-9608-41F3F404B3D9}" type="presOf" srcId="{1CD73FD1-3D55-4D43-984E-889932B497EF}" destId="{880C7E6B-F218-4EBA-B20C-25C04D4897DF}" srcOrd="1" destOrd="0" presId="urn:microsoft.com/office/officeart/2005/8/layout/process1"/>
    <dgm:cxn modelId="{9AF1EA6E-E416-4346-808A-9E17E526F726}" srcId="{751E0996-BC66-429B-A047-6A9311DB1A6F}" destId="{FAF317F0-C885-4FFA-A991-5CE77B191745}" srcOrd="0" destOrd="0" parTransId="{1937AAA5-CC49-47B0-8A55-899A3C4D834A}" sibTransId="{1CD73FD1-3D55-4D43-984E-889932B497EF}"/>
    <dgm:cxn modelId="{121873B8-F161-4CF8-B1F8-1430F6B72865}" type="presOf" srcId="{FAF317F0-C885-4FFA-A991-5CE77B191745}" destId="{5CEC5088-8E08-43CF-9BE7-657D2E0D99C8}" srcOrd="0" destOrd="0" presId="urn:microsoft.com/office/officeart/2005/8/layout/process1"/>
    <dgm:cxn modelId="{136CD836-BD83-48A6-A5BD-6064132A02B1}" type="presOf" srcId="{751E0996-BC66-429B-A047-6A9311DB1A6F}" destId="{AC3118E5-372F-4B99-B3D7-64BAE01B871A}" srcOrd="0" destOrd="0" presId="urn:microsoft.com/office/officeart/2005/8/layout/process1"/>
    <dgm:cxn modelId="{8FC93D15-2AF0-4B7E-AE3E-CDD897A8691B}" type="presParOf" srcId="{AC3118E5-372F-4B99-B3D7-64BAE01B871A}" destId="{5CEC5088-8E08-43CF-9BE7-657D2E0D99C8}" srcOrd="0" destOrd="0" presId="urn:microsoft.com/office/officeart/2005/8/layout/process1"/>
    <dgm:cxn modelId="{D3C294AC-0CAD-4A78-A6D4-43C0E82B8C37}" type="presParOf" srcId="{AC3118E5-372F-4B99-B3D7-64BAE01B871A}" destId="{2A7AA4D5-A044-4675-9B88-03DE21F45C62}" srcOrd="1" destOrd="0" presId="urn:microsoft.com/office/officeart/2005/8/layout/process1"/>
    <dgm:cxn modelId="{91F2679B-4065-410C-9108-C68757937427}" type="presParOf" srcId="{2A7AA4D5-A044-4675-9B88-03DE21F45C62}" destId="{880C7E6B-F218-4EBA-B20C-25C04D4897DF}" srcOrd="0" destOrd="0" presId="urn:microsoft.com/office/officeart/2005/8/layout/process1"/>
    <dgm:cxn modelId="{6E828217-4B0C-49AC-858F-1ED2740E2714}" type="presParOf" srcId="{AC3118E5-372F-4B99-B3D7-64BAE01B871A}" destId="{8AC44B0B-AE29-4A8F-BC54-AE5CEEC3F74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19F072-B267-4174-8297-E2F89E5FA7C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C75A620-80D6-40BC-8C9B-9B4C1CDD826A}">
      <dgm:prSet/>
      <dgm:spPr/>
      <dgm:t>
        <a:bodyPr/>
        <a:lstStyle/>
        <a:p>
          <a:r>
            <a:rPr lang="en-US"/>
            <a:t>MoU between ERI/BAS and the Institute for development Studies at Fudan University - </a:t>
          </a:r>
          <a:r>
            <a:rPr lang="ru-RU"/>
            <a:t>08.10.2018 г.</a:t>
          </a:r>
          <a:r>
            <a:rPr lang="en-US"/>
            <a:t>; exchange of three visits, Shanghai Forum</a:t>
          </a:r>
        </a:p>
      </dgm:t>
    </dgm:pt>
    <dgm:pt modelId="{527B1B5D-8A89-4765-A85C-6DAC2FC5B8A2}" type="parTrans" cxnId="{3A846C0C-09DA-4FDE-BA9C-E6D0AB9CA939}">
      <dgm:prSet/>
      <dgm:spPr/>
      <dgm:t>
        <a:bodyPr/>
        <a:lstStyle/>
        <a:p>
          <a:endParaRPr lang="en-US"/>
        </a:p>
      </dgm:t>
    </dgm:pt>
    <dgm:pt modelId="{C06118D0-6353-43C6-B48A-0A542B14430F}" type="sibTrans" cxnId="{3A846C0C-09DA-4FDE-BA9C-E6D0AB9CA939}">
      <dgm:prSet/>
      <dgm:spPr/>
      <dgm:t>
        <a:bodyPr/>
        <a:lstStyle/>
        <a:p>
          <a:endParaRPr lang="en-US"/>
        </a:p>
      </dgm:t>
    </dgm:pt>
    <dgm:pt modelId="{732CDA3B-7A07-496C-ABE2-D06E4E71920C}">
      <dgm:prSet/>
      <dgm:spPr/>
      <dgm:t>
        <a:bodyPr/>
        <a:lstStyle/>
        <a:p>
          <a:r>
            <a:rPr lang="en-US"/>
            <a:t>Shanghai Hongqiao Forum</a:t>
          </a:r>
        </a:p>
      </dgm:t>
    </dgm:pt>
    <dgm:pt modelId="{503FB967-DB1E-4557-A5B1-4F02B6453622}" type="parTrans" cxnId="{A3E173F8-C76A-467F-A3BB-0AC9B74AEE3B}">
      <dgm:prSet/>
      <dgm:spPr/>
      <dgm:t>
        <a:bodyPr/>
        <a:lstStyle/>
        <a:p>
          <a:endParaRPr lang="en-US"/>
        </a:p>
      </dgm:t>
    </dgm:pt>
    <dgm:pt modelId="{6CE4BB71-260B-4F3D-AE5A-24751500C98F}" type="sibTrans" cxnId="{A3E173F8-C76A-467F-A3BB-0AC9B74AEE3B}">
      <dgm:prSet/>
      <dgm:spPr/>
      <dgm:t>
        <a:bodyPr/>
        <a:lstStyle/>
        <a:p>
          <a:endParaRPr lang="en-US"/>
        </a:p>
      </dgm:t>
    </dgm:pt>
    <dgm:pt modelId="{F8FFBDD2-40D9-45EB-8B59-C5947883F2B3}" type="pres">
      <dgm:prSet presAssocID="{3519F072-B267-4174-8297-E2F89E5FA7CD}" presName="linear" presStyleCnt="0">
        <dgm:presLayoutVars>
          <dgm:animLvl val="lvl"/>
          <dgm:resizeHandles val="exact"/>
        </dgm:presLayoutVars>
      </dgm:prSet>
      <dgm:spPr/>
      <dgm:t>
        <a:bodyPr/>
        <a:lstStyle/>
        <a:p>
          <a:endParaRPr lang="en-US"/>
        </a:p>
      </dgm:t>
    </dgm:pt>
    <dgm:pt modelId="{C1A92A5B-8300-4F7E-B44D-BF1D330C55A6}" type="pres">
      <dgm:prSet presAssocID="{4C75A620-80D6-40BC-8C9B-9B4C1CDD826A}" presName="parentText" presStyleLbl="node1" presStyleIdx="0" presStyleCnt="2">
        <dgm:presLayoutVars>
          <dgm:chMax val="0"/>
          <dgm:bulletEnabled val="1"/>
        </dgm:presLayoutVars>
      </dgm:prSet>
      <dgm:spPr/>
      <dgm:t>
        <a:bodyPr/>
        <a:lstStyle/>
        <a:p>
          <a:endParaRPr lang="en-US"/>
        </a:p>
      </dgm:t>
    </dgm:pt>
    <dgm:pt modelId="{7A530C53-FD41-43BB-B4C3-37DF05F07303}" type="pres">
      <dgm:prSet presAssocID="{C06118D0-6353-43C6-B48A-0A542B14430F}" presName="spacer" presStyleCnt="0"/>
      <dgm:spPr/>
    </dgm:pt>
    <dgm:pt modelId="{3A552370-CFC0-4B69-B130-493F9B99E31A}" type="pres">
      <dgm:prSet presAssocID="{732CDA3B-7A07-496C-ABE2-D06E4E71920C}" presName="parentText" presStyleLbl="node1" presStyleIdx="1" presStyleCnt="2">
        <dgm:presLayoutVars>
          <dgm:chMax val="0"/>
          <dgm:bulletEnabled val="1"/>
        </dgm:presLayoutVars>
      </dgm:prSet>
      <dgm:spPr/>
      <dgm:t>
        <a:bodyPr/>
        <a:lstStyle/>
        <a:p>
          <a:endParaRPr lang="en-US"/>
        </a:p>
      </dgm:t>
    </dgm:pt>
  </dgm:ptLst>
  <dgm:cxnLst>
    <dgm:cxn modelId="{5F8BA560-26E0-4D35-A3A7-6FFB88C67B92}" type="presOf" srcId="{4C75A620-80D6-40BC-8C9B-9B4C1CDD826A}" destId="{C1A92A5B-8300-4F7E-B44D-BF1D330C55A6}" srcOrd="0" destOrd="0" presId="urn:microsoft.com/office/officeart/2005/8/layout/vList2"/>
    <dgm:cxn modelId="{3A846C0C-09DA-4FDE-BA9C-E6D0AB9CA939}" srcId="{3519F072-B267-4174-8297-E2F89E5FA7CD}" destId="{4C75A620-80D6-40BC-8C9B-9B4C1CDD826A}" srcOrd="0" destOrd="0" parTransId="{527B1B5D-8A89-4765-A85C-6DAC2FC5B8A2}" sibTransId="{C06118D0-6353-43C6-B48A-0A542B14430F}"/>
    <dgm:cxn modelId="{A3E173F8-C76A-467F-A3BB-0AC9B74AEE3B}" srcId="{3519F072-B267-4174-8297-E2F89E5FA7CD}" destId="{732CDA3B-7A07-496C-ABE2-D06E4E71920C}" srcOrd="1" destOrd="0" parTransId="{503FB967-DB1E-4557-A5B1-4F02B6453622}" sibTransId="{6CE4BB71-260B-4F3D-AE5A-24751500C98F}"/>
    <dgm:cxn modelId="{C42AA527-027F-4536-B064-F2B12FA6F3B3}" type="presOf" srcId="{3519F072-B267-4174-8297-E2F89E5FA7CD}" destId="{F8FFBDD2-40D9-45EB-8B59-C5947883F2B3}" srcOrd="0" destOrd="0" presId="urn:microsoft.com/office/officeart/2005/8/layout/vList2"/>
    <dgm:cxn modelId="{9F8DCDAD-DE5A-43E9-A2B1-18F081A15511}" type="presOf" srcId="{732CDA3B-7A07-496C-ABE2-D06E4E71920C}" destId="{3A552370-CFC0-4B69-B130-493F9B99E31A}" srcOrd="0" destOrd="0" presId="urn:microsoft.com/office/officeart/2005/8/layout/vList2"/>
    <dgm:cxn modelId="{D07D943F-547B-4CEB-A91D-3F3898899CC3}" type="presParOf" srcId="{F8FFBDD2-40D9-45EB-8B59-C5947883F2B3}" destId="{C1A92A5B-8300-4F7E-B44D-BF1D330C55A6}" srcOrd="0" destOrd="0" presId="urn:microsoft.com/office/officeart/2005/8/layout/vList2"/>
    <dgm:cxn modelId="{99503699-C561-4C6F-88E1-F2A17AE0CEC1}" type="presParOf" srcId="{F8FFBDD2-40D9-45EB-8B59-C5947883F2B3}" destId="{7A530C53-FD41-43BB-B4C3-37DF05F07303}" srcOrd="1" destOrd="0" presId="urn:microsoft.com/office/officeart/2005/8/layout/vList2"/>
    <dgm:cxn modelId="{13123A49-A219-4304-864A-CAA7647E44F0}" type="presParOf" srcId="{F8FFBDD2-40D9-45EB-8B59-C5947883F2B3}" destId="{3A552370-CFC0-4B69-B130-493F9B99E31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0AC232-BAE9-486A-827B-2FE32DDC36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CD04CE5-8D67-4796-98BF-5F4228C3E6C8}">
      <dgm:prSet/>
      <dgm:spPr/>
      <dgm:t>
        <a:bodyPr/>
        <a:lstStyle/>
        <a:p>
          <a:r>
            <a:rPr lang="en-US"/>
            <a:t>Analysis of current an prospective EU legislation as regards investment and import from China</a:t>
          </a:r>
        </a:p>
      </dgm:t>
    </dgm:pt>
    <dgm:pt modelId="{805EC551-3FED-4ABA-B9A9-B1DFE88AB331}" type="parTrans" cxnId="{FE94B4BA-B486-4EC6-95B1-56BB5ECCA549}">
      <dgm:prSet/>
      <dgm:spPr/>
      <dgm:t>
        <a:bodyPr/>
        <a:lstStyle/>
        <a:p>
          <a:endParaRPr lang="en-US"/>
        </a:p>
      </dgm:t>
    </dgm:pt>
    <dgm:pt modelId="{48C27BC0-E357-4124-93FC-2934602EB49D}" type="sibTrans" cxnId="{FE94B4BA-B486-4EC6-95B1-56BB5ECCA549}">
      <dgm:prSet/>
      <dgm:spPr/>
      <dgm:t>
        <a:bodyPr/>
        <a:lstStyle/>
        <a:p>
          <a:endParaRPr lang="en-US"/>
        </a:p>
      </dgm:t>
    </dgm:pt>
    <dgm:pt modelId="{8B488AA1-5230-4DFA-B1D7-131C5679568F}">
      <dgm:prSet/>
      <dgm:spPr/>
      <dgm:t>
        <a:bodyPr/>
        <a:lstStyle/>
        <a:p>
          <a:r>
            <a:rPr lang="en-US"/>
            <a:t>Report on the prospective project areas for investment from China </a:t>
          </a:r>
        </a:p>
      </dgm:t>
    </dgm:pt>
    <dgm:pt modelId="{B89B0250-8726-4F94-8311-02099D38FC48}" type="parTrans" cxnId="{4A570A2D-7B9D-4EF0-B77D-992299C35DF0}">
      <dgm:prSet/>
      <dgm:spPr/>
      <dgm:t>
        <a:bodyPr/>
        <a:lstStyle/>
        <a:p>
          <a:endParaRPr lang="en-US"/>
        </a:p>
      </dgm:t>
    </dgm:pt>
    <dgm:pt modelId="{82540963-D21C-4464-9D5D-F1D59D2ED1C1}" type="sibTrans" cxnId="{4A570A2D-7B9D-4EF0-B77D-992299C35DF0}">
      <dgm:prSet/>
      <dgm:spPr/>
      <dgm:t>
        <a:bodyPr/>
        <a:lstStyle/>
        <a:p>
          <a:endParaRPr lang="en-US"/>
        </a:p>
      </dgm:t>
    </dgm:pt>
    <dgm:pt modelId="{7DF48A4A-7369-4E53-85B3-BFB7A3B6E034}">
      <dgm:prSet/>
      <dgm:spPr/>
      <dgm:t>
        <a:bodyPr/>
        <a:lstStyle/>
        <a:p>
          <a:r>
            <a:rPr lang="en-US"/>
            <a:t>Analysis and identification of instruments for shortening the supply chains from China </a:t>
          </a:r>
        </a:p>
      </dgm:t>
    </dgm:pt>
    <dgm:pt modelId="{A0886585-4E72-42B1-AA5B-461986884559}" type="parTrans" cxnId="{47C2608D-37AA-40CA-AC43-86CF92E9D953}">
      <dgm:prSet/>
      <dgm:spPr/>
      <dgm:t>
        <a:bodyPr/>
        <a:lstStyle/>
        <a:p>
          <a:endParaRPr lang="en-US"/>
        </a:p>
      </dgm:t>
    </dgm:pt>
    <dgm:pt modelId="{9A6F6A47-B6A6-4EE5-B9C2-BCC5EE8F2997}" type="sibTrans" cxnId="{47C2608D-37AA-40CA-AC43-86CF92E9D953}">
      <dgm:prSet/>
      <dgm:spPr/>
      <dgm:t>
        <a:bodyPr/>
        <a:lstStyle/>
        <a:p>
          <a:endParaRPr lang="en-US"/>
        </a:p>
      </dgm:t>
    </dgm:pt>
    <dgm:pt modelId="{44228175-146B-4850-AA56-A5884BF7D018}">
      <dgm:prSet/>
      <dgm:spPr/>
      <dgm:t>
        <a:bodyPr/>
        <a:lstStyle/>
        <a:p>
          <a:r>
            <a:rPr lang="en-US"/>
            <a:t>Green transition and the role of China in the global green trade </a:t>
          </a:r>
        </a:p>
      </dgm:t>
    </dgm:pt>
    <dgm:pt modelId="{617CC527-AA06-4EAD-82D6-9DA39729E664}" type="parTrans" cxnId="{DB71803C-89DD-41BE-9B03-B2A2B9AB8E70}">
      <dgm:prSet/>
      <dgm:spPr/>
      <dgm:t>
        <a:bodyPr/>
        <a:lstStyle/>
        <a:p>
          <a:endParaRPr lang="en-US"/>
        </a:p>
      </dgm:t>
    </dgm:pt>
    <dgm:pt modelId="{5D364163-E08F-40F2-97D7-C271DB5BB8A8}" type="sibTrans" cxnId="{DB71803C-89DD-41BE-9B03-B2A2B9AB8E70}">
      <dgm:prSet/>
      <dgm:spPr/>
      <dgm:t>
        <a:bodyPr/>
        <a:lstStyle/>
        <a:p>
          <a:endParaRPr lang="en-US"/>
        </a:p>
      </dgm:t>
    </dgm:pt>
    <dgm:pt modelId="{E2F95689-23A0-4EA2-A516-CDDF88293963}" type="pres">
      <dgm:prSet presAssocID="{F70AC232-BAE9-486A-827B-2FE32DDC36C6}" presName="linear" presStyleCnt="0">
        <dgm:presLayoutVars>
          <dgm:animLvl val="lvl"/>
          <dgm:resizeHandles val="exact"/>
        </dgm:presLayoutVars>
      </dgm:prSet>
      <dgm:spPr/>
      <dgm:t>
        <a:bodyPr/>
        <a:lstStyle/>
        <a:p>
          <a:endParaRPr lang="en-US"/>
        </a:p>
      </dgm:t>
    </dgm:pt>
    <dgm:pt modelId="{D159E6C4-B0B0-4445-9D98-994B755C24AB}" type="pres">
      <dgm:prSet presAssocID="{ACD04CE5-8D67-4796-98BF-5F4228C3E6C8}" presName="parentText" presStyleLbl="node1" presStyleIdx="0" presStyleCnt="4">
        <dgm:presLayoutVars>
          <dgm:chMax val="0"/>
          <dgm:bulletEnabled val="1"/>
        </dgm:presLayoutVars>
      </dgm:prSet>
      <dgm:spPr/>
      <dgm:t>
        <a:bodyPr/>
        <a:lstStyle/>
        <a:p>
          <a:endParaRPr lang="en-US"/>
        </a:p>
      </dgm:t>
    </dgm:pt>
    <dgm:pt modelId="{2F54D357-225A-4B0B-9C10-6D41A5E8429A}" type="pres">
      <dgm:prSet presAssocID="{48C27BC0-E357-4124-93FC-2934602EB49D}" presName="spacer" presStyleCnt="0"/>
      <dgm:spPr/>
    </dgm:pt>
    <dgm:pt modelId="{917B8495-A114-4D8E-81EF-8F6CF583AAA4}" type="pres">
      <dgm:prSet presAssocID="{8B488AA1-5230-4DFA-B1D7-131C5679568F}" presName="parentText" presStyleLbl="node1" presStyleIdx="1" presStyleCnt="4">
        <dgm:presLayoutVars>
          <dgm:chMax val="0"/>
          <dgm:bulletEnabled val="1"/>
        </dgm:presLayoutVars>
      </dgm:prSet>
      <dgm:spPr/>
      <dgm:t>
        <a:bodyPr/>
        <a:lstStyle/>
        <a:p>
          <a:endParaRPr lang="en-US"/>
        </a:p>
      </dgm:t>
    </dgm:pt>
    <dgm:pt modelId="{66FB24D5-09BD-41B1-836F-E2E33D69ED9E}" type="pres">
      <dgm:prSet presAssocID="{82540963-D21C-4464-9D5D-F1D59D2ED1C1}" presName="spacer" presStyleCnt="0"/>
      <dgm:spPr/>
    </dgm:pt>
    <dgm:pt modelId="{30B4921F-FB54-4D10-B6F6-2733609D94CC}" type="pres">
      <dgm:prSet presAssocID="{7DF48A4A-7369-4E53-85B3-BFB7A3B6E034}" presName="parentText" presStyleLbl="node1" presStyleIdx="2" presStyleCnt="4">
        <dgm:presLayoutVars>
          <dgm:chMax val="0"/>
          <dgm:bulletEnabled val="1"/>
        </dgm:presLayoutVars>
      </dgm:prSet>
      <dgm:spPr/>
      <dgm:t>
        <a:bodyPr/>
        <a:lstStyle/>
        <a:p>
          <a:endParaRPr lang="en-US"/>
        </a:p>
      </dgm:t>
    </dgm:pt>
    <dgm:pt modelId="{92EF9DA7-6396-4A1B-A843-D196A14547AC}" type="pres">
      <dgm:prSet presAssocID="{9A6F6A47-B6A6-4EE5-B9C2-BCC5EE8F2997}" presName="spacer" presStyleCnt="0"/>
      <dgm:spPr/>
    </dgm:pt>
    <dgm:pt modelId="{C585D7FA-A541-4E31-8845-697A8637EEA7}" type="pres">
      <dgm:prSet presAssocID="{44228175-146B-4850-AA56-A5884BF7D018}" presName="parentText" presStyleLbl="node1" presStyleIdx="3" presStyleCnt="4">
        <dgm:presLayoutVars>
          <dgm:chMax val="0"/>
          <dgm:bulletEnabled val="1"/>
        </dgm:presLayoutVars>
      </dgm:prSet>
      <dgm:spPr/>
      <dgm:t>
        <a:bodyPr/>
        <a:lstStyle/>
        <a:p>
          <a:endParaRPr lang="en-US"/>
        </a:p>
      </dgm:t>
    </dgm:pt>
  </dgm:ptLst>
  <dgm:cxnLst>
    <dgm:cxn modelId="{FE94B4BA-B486-4EC6-95B1-56BB5ECCA549}" srcId="{F70AC232-BAE9-486A-827B-2FE32DDC36C6}" destId="{ACD04CE5-8D67-4796-98BF-5F4228C3E6C8}" srcOrd="0" destOrd="0" parTransId="{805EC551-3FED-4ABA-B9A9-B1DFE88AB331}" sibTransId="{48C27BC0-E357-4124-93FC-2934602EB49D}"/>
    <dgm:cxn modelId="{098160D6-051F-49A7-A339-58C163C4656F}" type="presOf" srcId="{8B488AA1-5230-4DFA-B1D7-131C5679568F}" destId="{917B8495-A114-4D8E-81EF-8F6CF583AAA4}" srcOrd="0" destOrd="0" presId="urn:microsoft.com/office/officeart/2005/8/layout/vList2"/>
    <dgm:cxn modelId="{0EA28A6F-D4F7-4FB0-BD01-9D8BA0019F2B}" type="presOf" srcId="{7DF48A4A-7369-4E53-85B3-BFB7A3B6E034}" destId="{30B4921F-FB54-4D10-B6F6-2733609D94CC}" srcOrd="0" destOrd="0" presId="urn:microsoft.com/office/officeart/2005/8/layout/vList2"/>
    <dgm:cxn modelId="{DB71803C-89DD-41BE-9B03-B2A2B9AB8E70}" srcId="{F70AC232-BAE9-486A-827B-2FE32DDC36C6}" destId="{44228175-146B-4850-AA56-A5884BF7D018}" srcOrd="3" destOrd="0" parTransId="{617CC527-AA06-4EAD-82D6-9DA39729E664}" sibTransId="{5D364163-E08F-40F2-97D7-C271DB5BB8A8}"/>
    <dgm:cxn modelId="{47C2608D-37AA-40CA-AC43-86CF92E9D953}" srcId="{F70AC232-BAE9-486A-827B-2FE32DDC36C6}" destId="{7DF48A4A-7369-4E53-85B3-BFB7A3B6E034}" srcOrd="2" destOrd="0" parTransId="{A0886585-4E72-42B1-AA5B-461986884559}" sibTransId="{9A6F6A47-B6A6-4EE5-B9C2-BCC5EE8F2997}"/>
    <dgm:cxn modelId="{CC9F4F4E-C0B1-46AD-B19A-F0638622EBEE}" type="presOf" srcId="{ACD04CE5-8D67-4796-98BF-5F4228C3E6C8}" destId="{D159E6C4-B0B0-4445-9D98-994B755C24AB}" srcOrd="0" destOrd="0" presId="urn:microsoft.com/office/officeart/2005/8/layout/vList2"/>
    <dgm:cxn modelId="{B92AC470-D2AD-43C9-9894-2F471803D6F1}" type="presOf" srcId="{44228175-146B-4850-AA56-A5884BF7D018}" destId="{C585D7FA-A541-4E31-8845-697A8637EEA7}" srcOrd="0" destOrd="0" presId="urn:microsoft.com/office/officeart/2005/8/layout/vList2"/>
    <dgm:cxn modelId="{4A570A2D-7B9D-4EF0-B77D-992299C35DF0}" srcId="{F70AC232-BAE9-486A-827B-2FE32DDC36C6}" destId="{8B488AA1-5230-4DFA-B1D7-131C5679568F}" srcOrd="1" destOrd="0" parTransId="{B89B0250-8726-4F94-8311-02099D38FC48}" sibTransId="{82540963-D21C-4464-9D5D-F1D59D2ED1C1}"/>
    <dgm:cxn modelId="{AEDD850A-A41F-4D54-91C0-7642C819F2CA}" type="presOf" srcId="{F70AC232-BAE9-486A-827B-2FE32DDC36C6}" destId="{E2F95689-23A0-4EA2-A516-CDDF88293963}" srcOrd="0" destOrd="0" presId="urn:microsoft.com/office/officeart/2005/8/layout/vList2"/>
    <dgm:cxn modelId="{9B9D8DC8-1331-4011-B3AE-7E9D817B1EE8}" type="presParOf" srcId="{E2F95689-23A0-4EA2-A516-CDDF88293963}" destId="{D159E6C4-B0B0-4445-9D98-994B755C24AB}" srcOrd="0" destOrd="0" presId="urn:microsoft.com/office/officeart/2005/8/layout/vList2"/>
    <dgm:cxn modelId="{7D87CFC8-061C-4C64-A791-A81A1098BAB7}" type="presParOf" srcId="{E2F95689-23A0-4EA2-A516-CDDF88293963}" destId="{2F54D357-225A-4B0B-9C10-6D41A5E8429A}" srcOrd="1" destOrd="0" presId="urn:microsoft.com/office/officeart/2005/8/layout/vList2"/>
    <dgm:cxn modelId="{3D815508-7C61-4ED9-96BC-5E9C3933AEA6}" type="presParOf" srcId="{E2F95689-23A0-4EA2-A516-CDDF88293963}" destId="{917B8495-A114-4D8E-81EF-8F6CF583AAA4}" srcOrd="2" destOrd="0" presId="urn:microsoft.com/office/officeart/2005/8/layout/vList2"/>
    <dgm:cxn modelId="{FE62CF95-62E7-43BB-B7D7-565476FDBC50}" type="presParOf" srcId="{E2F95689-23A0-4EA2-A516-CDDF88293963}" destId="{66FB24D5-09BD-41B1-836F-E2E33D69ED9E}" srcOrd="3" destOrd="0" presId="urn:microsoft.com/office/officeart/2005/8/layout/vList2"/>
    <dgm:cxn modelId="{A4D4C997-CF56-45A6-B554-A1136D143DA4}" type="presParOf" srcId="{E2F95689-23A0-4EA2-A516-CDDF88293963}" destId="{30B4921F-FB54-4D10-B6F6-2733609D94CC}" srcOrd="4" destOrd="0" presId="urn:microsoft.com/office/officeart/2005/8/layout/vList2"/>
    <dgm:cxn modelId="{77207875-E19C-424C-89EC-2FC63E37E9E5}" type="presParOf" srcId="{E2F95689-23A0-4EA2-A516-CDDF88293963}" destId="{92EF9DA7-6396-4A1B-A843-D196A14547AC}" srcOrd="5" destOrd="0" presId="urn:microsoft.com/office/officeart/2005/8/layout/vList2"/>
    <dgm:cxn modelId="{08DA7383-206F-4E82-A171-C94D56EC5F77}" type="presParOf" srcId="{E2F95689-23A0-4EA2-A516-CDDF88293963}" destId="{C585D7FA-A541-4E31-8845-697A8637EEA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F2DFA-E367-4194-B9B5-0FA4EADB9F36}">
      <dsp:nvSpPr>
        <dsp:cNvPr id="0" name=""/>
        <dsp:cNvSpPr/>
      </dsp:nvSpPr>
      <dsp:spPr>
        <a:xfrm>
          <a:off x="731" y="372547"/>
          <a:ext cx="1134740" cy="3606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Creation of information databases for researchers and experts in the field of Asian economies from external institutions and organizations in Bulgaria; the partner institutions from Asia; publications and research in the field of Asian economies</a:t>
          </a:r>
        </a:p>
      </dsp:txBody>
      <dsp:txXfrm>
        <a:off x="731" y="372547"/>
        <a:ext cx="1134740" cy="3606242"/>
      </dsp:txXfrm>
    </dsp:sp>
    <dsp:sp modelId="{23CD6A44-0A22-4E5D-A8FC-A12117942BB3}">
      <dsp:nvSpPr>
        <dsp:cNvPr id="0" name=""/>
        <dsp:cNvSpPr/>
      </dsp:nvSpPr>
      <dsp:spPr>
        <a:xfrm>
          <a:off x="1152952" y="2054169"/>
          <a:ext cx="17021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F949E-7EA1-4C20-8271-920B1D98BA46}">
      <dsp:nvSpPr>
        <dsp:cNvPr id="0" name=""/>
        <dsp:cNvSpPr/>
      </dsp:nvSpPr>
      <dsp:spPr>
        <a:xfrm>
          <a:off x="1340645" y="372547"/>
          <a:ext cx="1134740" cy="3606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Gathering together all the experts and accumulating expertise on China and other Asian Countries </a:t>
          </a:r>
        </a:p>
      </dsp:txBody>
      <dsp:txXfrm>
        <a:off x="1340645" y="372547"/>
        <a:ext cx="1134740" cy="3606242"/>
      </dsp:txXfrm>
    </dsp:sp>
    <dsp:sp modelId="{327BEEB5-B793-4B30-8E25-A62271A92604}">
      <dsp:nvSpPr>
        <dsp:cNvPr id="0" name=""/>
        <dsp:cNvSpPr/>
      </dsp:nvSpPr>
      <dsp:spPr>
        <a:xfrm>
          <a:off x="2492866" y="2054169"/>
          <a:ext cx="17021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31B5B-0C4F-4303-80A8-2E8C80056A5B}">
      <dsp:nvSpPr>
        <dsp:cNvPr id="0" name=""/>
        <dsp:cNvSpPr/>
      </dsp:nvSpPr>
      <dsp:spPr>
        <a:xfrm>
          <a:off x="2680559" y="372547"/>
          <a:ext cx="1134740" cy="3606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Cooperation and preparation of joint projects with partner academic institutions</a:t>
          </a:r>
        </a:p>
      </dsp:txBody>
      <dsp:txXfrm>
        <a:off x="2680559" y="372547"/>
        <a:ext cx="1134740" cy="3606242"/>
      </dsp:txXfrm>
    </dsp:sp>
    <dsp:sp modelId="{0E2403E1-142A-4DF3-B81D-6CC8BDF2D984}">
      <dsp:nvSpPr>
        <dsp:cNvPr id="0" name=""/>
        <dsp:cNvSpPr/>
      </dsp:nvSpPr>
      <dsp:spPr>
        <a:xfrm>
          <a:off x="3832780" y="2054169"/>
          <a:ext cx="17021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1AE2E-64FC-4EB0-AE5B-27CFC6F16EEF}">
      <dsp:nvSpPr>
        <dsp:cNvPr id="0" name=""/>
        <dsp:cNvSpPr/>
      </dsp:nvSpPr>
      <dsp:spPr>
        <a:xfrm>
          <a:off x="4020473" y="372547"/>
          <a:ext cx="1134740" cy="3606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Encouraging joint publications of project results.</a:t>
          </a:r>
        </a:p>
      </dsp:txBody>
      <dsp:txXfrm>
        <a:off x="4020473" y="372547"/>
        <a:ext cx="1134740" cy="3606242"/>
      </dsp:txXfrm>
    </dsp:sp>
    <dsp:sp modelId="{001A1A55-DB59-4E90-B95A-1B8DBC05BD10}">
      <dsp:nvSpPr>
        <dsp:cNvPr id="0" name=""/>
        <dsp:cNvSpPr/>
      </dsp:nvSpPr>
      <dsp:spPr>
        <a:xfrm>
          <a:off x="5172694" y="2054169"/>
          <a:ext cx="17021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098C4-2B20-4E75-ACA5-2AE44766F9AB}">
      <dsp:nvSpPr>
        <dsp:cNvPr id="0" name=""/>
        <dsp:cNvSpPr/>
      </dsp:nvSpPr>
      <dsp:spPr>
        <a:xfrm>
          <a:off x="5360386" y="372547"/>
          <a:ext cx="1134740" cy="3606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Formation of an information database with economic information and expertise for the benefit of potential investors in Bulgaria and Bulgarian companies with interests abroad</a:t>
          </a:r>
        </a:p>
      </dsp:txBody>
      <dsp:txXfrm>
        <a:off x="5360386" y="372547"/>
        <a:ext cx="1134740" cy="3606242"/>
      </dsp:txXfrm>
    </dsp:sp>
    <dsp:sp modelId="{496FBF06-7818-40E0-98BB-05E6B140C04A}">
      <dsp:nvSpPr>
        <dsp:cNvPr id="0" name=""/>
        <dsp:cNvSpPr/>
      </dsp:nvSpPr>
      <dsp:spPr>
        <a:xfrm>
          <a:off x="6512608" y="2054169"/>
          <a:ext cx="17021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C07FB-9BE3-46A9-A8F2-54973B5AD80D}">
      <dsp:nvSpPr>
        <dsp:cNvPr id="0" name=""/>
        <dsp:cNvSpPr/>
      </dsp:nvSpPr>
      <dsp:spPr>
        <a:xfrm>
          <a:off x="6700300" y="372547"/>
          <a:ext cx="1134740" cy="3606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Organization of public lectures with the participation of scientists and businesses.</a:t>
          </a:r>
        </a:p>
      </dsp:txBody>
      <dsp:txXfrm>
        <a:off x="6700300" y="372547"/>
        <a:ext cx="1134740" cy="3606242"/>
      </dsp:txXfrm>
    </dsp:sp>
    <dsp:sp modelId="{C889377E-33A7-44A5-BD7C-5FC4908BE752}">
      <dsp:nvSpPr>
        <dsp:cNvPr id="0" name=""/>
        <dsp:cNvSpPr/>
      </dsp:nvSpPr>
      <dsp:spPr>
        <a:xfrm>
          <a:off x="7852522" y="2054169"/>
          <a:ext cx="17021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6858E-FDE0-4A24-96A1-2FA8C6607DBA}">
      <dsp:nvSpPr>
        <dsp:cNvPr id="0" name=""/>
        <dsp:cNvSpPr/>
      </dsp:nvSpPr>
      <dsp:spPr>
        <a:xfrm>
          <a:off x="8040214" y="372547"/>
          <a:ext cx="1134740" cy="3606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Organization of scientific forums</a:t>
          </a:r>
        </a:p>
      </dsp:txBody>
      <dsp:txXfrm>
        <a:off x="8040214" y="372547"/>
        <a:ext cx="1134740" cy="3606242"/>
      </dsp:txXfrm>
    </dsp:sp>
    <dsp:sp modelId="{92FC9B80-C224-43EC-98C6-E67DFB0E7472}">
      <dsp:nvSpPr>
        <dsp:cNvPr id="0" name=""/>
        <dsp:cNvSpPr/>
      </dsp:nvSpPr>
      <dsp:spPr>
        <a:xfrm>
          <a:off x="9192436" y="2054169"/>
          <a:ext cx="17021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DE333-FFEE-4A2B-9B9D-B2E37FA81C85}">
      <dsp:nvSpPr>
        <dsp:cNvPr id="0" name=""/>
        <dsp:cNvSpPr/>
      </dsp:nvSpPr>
      <dsp:spPr>
        <a:xfrm>
          <a:off x="9380128" y="372547"/>
          <a:ext cx="1134740" cy="36062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488950">
            <a:lnSpc>
              <a:spcPct val="90000"/>
            </a:lnSpc>
            <a:spcBef>
              <a:spcPct val="0"/>
            </a:spcBef>
            <a:spcAft>
              <a:spcPct val="35000"/>
            </a:spcAft>
          </a:pPr>
          <a:r>
            <a:rPr lang="en-US" sz="1100" kern="1200"/>
            <a:t>Supporting the exchange of doctoral students.</a:t>
          </a:r>
        </a:p>
      </dsp:txBody>
      <dsp:txXfrm>
        <a:off x="9380128" y="372547"/>
        <a:ext cx="1134740" cy="3606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C5088-8E08-43CF-9BE7-657D2E0D99C8}">
      <dsp:nvSpPr>
        <dsp:cNvPr id="0" name=""/>
        <dsp:cNvSpPr/>
      </dsp:nvSpPr>
      <dsp:spPr>
        <a:xfrm>
          <a:off x="2053" y="86073"/>
          <a:ext cx="4379788" cy="417919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Memorandum of Understanding between the Institute of Economics at the BAS and the Institute for Economic Research at the Chinese Academy of Social Sciences - 11.09.2018: provides for joint research, publication and training activities in the economic field, discussion of a two-year action plan with specific initiatives focused on supporting of the realization of the joint priority Bulgarian-Chinese investment projects and the processes within the framework of the "16+" initiative</a:t>
          </a:r>
        </a:p>
      </dsp:txBody>
      <dsp:txXfrm>
        <a:off x="124457" y="208477"/>
        <a:ext cx="4134980" cy="3934382"/>
      </dsp:txXfrm>
    </dsp:sp>
    <dsp:sp modelId="{2A7AA4D5-A044-4675-9B88-03DE21F45C62}">
      <dsp:nvSpPr>
        <dsp:cNvPr id="0" name=""/>
        <dsp:cNvSpPr/>
      </dsp:nvSpPr>
      <dsp:spPr>
        <a:xfrm>
          <a:off x="4819821" y="1632575"/>
          <a:ext cx="928515" cy="108618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819821" y="1849812"/>
        <a:ext cx="649961" cy="651713"/>
      </dsp:txXfrm>
    </dsp:sp>
    <dsp:sp modelId="{8AC44B0B-AE29-4A8F-BC54-AE5CEEC3F747}">
      <dsp:nvSpPr>
        <dsp:cNvPr id="0" name=""/>
        <dsp:cNvSpPr/>
      </dsp:nvSpPr>
      <dsp:spPr>
        <a:xfrm>
          <a:off x="6133757" y="86073"/>
          <a:ext cx="4379788" cy="417919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a:t>In accordance with Art. 2 of the Memorandum of Understanding between the Republic of Bulgaria and the People's Republic of China approved by the Government to promote the creation of the Global Center for Partnership of the CEE countries and China within the framework of the "16+1" initiative, the Institute has been designated as a joint management partner and the Chinese Institute for International Studies at the Ministry of Foreign Affairs of the People's Republic of China of the Global Center for Partnership planned to be established in Sofia as a joint body and mechanism for cooperation of the "think-tank" type</a:t>
          </a:r>
        </a:p>
      </dsp:txBody>
      <dsp:txXfrm>
        <a:off x="6256161" y="208477"/>
        <a:ext cx="4134980" cy="3934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2A5B-8300-4F7E-B44D-BF1D330C55A6}">
      <dsp:nvSpPr>
        <dsp:cNvPr id="0" name=""/>
        <dsp:cNvSpPr/>
      </dsp:nvSpPr>
      <dsp:spPr>
        <a:xfrm>
          <a:off x="0" y="144189"/>
          <a:ext cx="10515600" cy="1979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a:t>MoU between ERI/BAS and the Institute for development Studies at Fudan University - </a:t>
          </a:r>
          <a:r>
            <a:rPr lang="ru-RU" sz="3600" kern="1200"/>
            <a:t>08.10.2018 г.</a:t>
          </a:r>
          <a:r>
            <a:rPr lang="en-US" sz="3600" kern="1200"/>
            <a:t>; exchange of three visits, Shanghai Forum</a:t>
          </a:r>
        </a:p>
      </dsp:txBody>
      <dsp:txXfrm>
        <a:off x="96638" y="240827"/>
        <a:ext cx="10322324" cy="1786364"/>
      </dsp:txXfrm>
    </dsp:sp>
    <dsp:sp modelId="{3A552370-CFC0-4B69-B130-493F9B99E31A}">
      <dsp:nvSpPr>
        <dsp:cNvPr id="0" name=""/>
        <dsp:cNvSpPr/>
      </dsp:nvSpPr>
      <dsp:spPr>
        <a:xfrm>
          <a:off x="0" y="2227509"/>
          <a:ext cx="10515600" cy="19796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a:t>Shanghai Hongqiao Forum</a:t>
          </a:r>
        </a:p>
      </dsp:txBody>
      <dsp:txXfrm>
        <a:off x="96638" y="2324147"/>
        <a:ext cx="10322324" cy="1786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9E6C4-B0B0-4445-9D98-994B755C24AB}">
      <dsp:nvSpPr>
        <dsp:cNvPr id="0" name=""/>
        <dsp:cNvSpPr/>
      </dsp:nvSpPr>
      <dsp:spPr>
        <a:xfrm>
          <a:off x="0" y="78669"/>
          <a:ext cx="1051560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Analysis of current an prospective EU legislation as regards investment and import from China</a:t>
          </a:r>
        </a:p>
      </dsp:txBody>
      <dsp:txXfrm>
        <a:off x="48547" y="127216"/>
        <a:ext cx="10418506" cy="897406"/>
      </dsp:txXfrm>
    </dsp:sp>
    <dsp:sp modelId="{917B8495-A114-4D8E-81EF-8F6CF583AAA4}">
      <dsp:nvSpPr>
        <dsp:cNvPr id="0" name=""/>
        <dsp:cNvSpPr/>
      </dsp:nvSpPr>
      <dsp:spPr>
        <a:xfrm>
          <a:off x="0" y="1145169"/>
          <a:ext cx="10515600" cy="99450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Report on the prospective project areas for investment from China </a:t>
          </a:r>
        </a:p>
      </dsp:txBody>
      <dsp:txXfrm>
        <a:off x="48547" y="1193716"/>
        <a:ext cx="10418506" cy="897406"/>
      </dsp:txXfrm>
    </dsp:sp>
    <dsp:sp modelId="{30B4921F-FB54-4D10-B6F6-2733609D94CC}">
      <dsp:nvSpPr>
        <dsp:cNvPr id="0" name=""/>
        <dsp:cNvSpPr/>
      </dsp:nvSpPr>
      <dsp:spPr>
        <a:xfrm>
          <a:off x="0" y="2211669"/>
          <a:ext cx="10515600" cy="99450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Analysis and identification of instruments for shortening the supply chains from China </a:t>
          </a:r>
        </a:p>
      </dsp:txBody>
      <dsp:txXfrm>
        <a:off x="48547" y="2260216"/>
        <a:ext cx="10418506" cy="897406"/>
      </dsp:txXfrm>
    </dsp:sp>
    <dsp:sp modelId="{C585D7FA-A541-4E31-8845-697A8637EEA7}">
      <dsp:nvSpPr>
        <dsp:cNvPr id="0" name=""/>
        <dsp:cNvSpPr/>
      </dsp:nvSpPr>
      <dsp:spPr>
        <a:xfrm>
          <a:off x="0" y="3278169"/>
          <a:ext cx="10515600" cy="9945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Green transition and the role of China in the global green trade </a:t>
          </a:r>
        </a:p>
      </dsp:txBody>
      <dsp:txXfrm>
        <a:off x="48547" y="3326716"/>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p>
            <a:fld id="{605E3D44-07BC-4942-B444-349312C7C85F}" type="datetimeFigureOut">
              <a:rPr lang="bg-BG" smtClean="0"/>
              <a:t>23.6.2023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242133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605E3D44-07BC-4942-B444-349312C7C85F}" type="datetimeFigureOut">
              <a:rPr lang="bg-BG" smtClean="0"/>
              <a:t>23.6.2023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262276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605E3D44-07BC-4942-B444-349312C7C85F}" type="datetimeFigureOut">
              <a:rPr lang="bg-BG" smtClean="0"/>
              <a:t>23.6.2023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119383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605E3D44-07BC-4942-B444-349312C7C85F}" type="datetimeFigureOut">
              <a:rPr lang="bg-BG" smtClean="0"/>
              <a:t>23.6.2023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10376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5E3D44-07BC-4942-B444-349312C7C85F}" type="datetimeFigureOut">
              <a:rPr lang="bg-BG" smtClean="0"/>
              <a:t>23.6.2023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385101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p>
            <a:fld id="{605E3D44-07BC-4942-B444-349312C7C85F}" type="datetimeFigureOut">
              <a:rPr lang="bg-BG" smtClean="0"/>
              <a:t>23.6.2023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90117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p>
            <a:fld id="{605E3D44-07BC-4942-B444-349312C7C85F}" type="datetimeFigureOut">
              <a:rPr lang="bg-BG" smtClean="0"/>
              <a:t>23.6.2023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299837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p>
            <a:fld id="{605E3D44-07BC-4942-B444-349312C7C85F}" type="datetimeFigureOut">
              <a:rPr lang="bg-BG" smtClean="0"/>
              <a:t>23.6.2023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290899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E3D44-07BC-4942-B444-349312C7C85F}" type="datetimeFigureOut">
              <a:rPr lang="bg-BG" smtClean="0"/>
              <a:t>23.6.2023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343469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E3D44-07BC-4942-B444-349312C7C85F}" type="datetimeFigureOut">
              <a:rPr lang="bg-BG" smtClean="0"/>
              <a:t>23.6.2023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23233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E3D44-07BC-4942-B444-349312C7C85F}" type="datetimeFigureOut">
              <a:rPr lang="bg-BG" smtClean="0"/>
              <a:t>23.6.2023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1CB9B9BB-7E81-4CB5-BAAC-75AB0BA83D49}" type="slidenum">
              <a:rPr lang="bg-BG" smtClean="0"/>
              <a:t>‹#›</a:t>
            </a:fld>
            <a:endParaRPr lang="bg-BG"/>
          </a:p>
        </p:txBody>
      </p:sp>
    </p:spTree>
    <p:extLst>
      <p:ext uri="{BB962C8B-B14F-4D97-AF65-F5344CB8AC3E}">
        <p14:creationId xmlns:p14="http://schemas.microsoft.com/office/powerpoint/2010/main" val="59949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E3D44-07BC-4942-B444-349312C7C85F}" type="datetimeFigureOut">
              <a:rPr lang="bg-BG" smtClean="0"/>
              <a:t>23.6.2023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9B9BB-7E81-4CB5-BAAC-75AB0BA83D49}" type="slidenum">
              <a:rPr lang="bg-BG" smtClean="0"/>
              <a:t>‹#›</a:t>
            </a:fld>
            <a:endParaRPr lang="bg-BG"/>
          </a:p>
        </p:txBody>
      </p:sp>
    </p:spTree>
    <p:extLst>
      <p:ext uri="{BB962C8B-B14F-4D97-AF65-F5344CB8AC3E}">
        <p14:creationId xmlns:p14="http://schemas.microsoft.com/office/powerpoint/2010/main" val="4058580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599"/>
            <a:ext cx="9144000" cy="1376363"/>
          </a:xfrm>
          <a:solidFill>
            <a:schemeClr val="accent4">
              <a:lumMod val="40000"/>
              <a:lumOff val="60000"/>
            </a:schemeClr>
          </a:solidFill>
        </p:spPr>
        <p:txBody>
          <a:bodyPr>
            <a:normAutofit/>
          </a:bodyPr>
          <a:lstStyle/>
          <a:p>
            <a:r>
              <a:rPr lang="en-US" dirty="0" smtClean="0"/>
              <a:t>Economic </a:t>
            </a:r>
            <a:r>
              <a:rPr lang="en-US" dirty="0"/>
              <a:t>R</a:t>
            </a:r>
            <a:r>
              <a:rPr lang="en-US" dirty="0" smtClean="0"/>
              <a:t>esearch Institute </a:t>
            </a:r>
            <a:endParaRPr lang="bg-BG" dirty="0"/>
          </a:p>
        </p:txBody>
      </p:sp>
      <p:sp>
        <p:nvSpPr>
          <p:cNvPr id="3" name="Subtitle 2"/>
          <p:cNvSpPr>
            <a:spLocks noGrp="1"/>
          </p:cNvSpPr>
          <p:nvPr>
            <p:ph type="subTitle" idx="1"/>
          </p:nvPr>
        </p:nvSpPr>
        <p:spPr/>
        <p:txBody>
          <a:bodyPr>
            <a:normAutofit fontScale="92500" lnSpcReduction="20000"/>
          </a:bodyPr>
          <a:lstStyle/>
          <a:p>
            <a:endParaRPr lang="bg-BG" sz="4400" dirty="0" smtClean="0">
              <a:solidFill>
                <a:srgbClr val="FF0000"/>
              </a:solidFill>
            </a:endParaRPr>
          </a:p>
          <a:p>
            <a:r>
              <a:rPr lang="en-US" sz="4400" dirty="0" smtClean="0">
                <a:solidFill>
                  <a:srgbClr val="FF0000"/>
                </a:solidFill>
              </a:rPr>
              <a:t>The Bulgarian center </a:t>
            </a:r>
            <a:r>
              <a:rPr lang="en-US" sz="4400" dirty="0">
                <a:solidFill>
                  <a:srgbClr val="FF0000"/>
                </a:solidFill>
              </a:rPr>
              <a:t>for  research on China economy and cooperation </a:t>
            </a:r>
            <a:endParaRPr lang="bg-BG" sz="4400" dirty="0">
              <a:solidFill>
                <a:srgbClr val="FF0000"/>
              </a:solidFill>
            </a:endParaRPr>
          </a:p>
        </p:txBody>
      </p:sp>
      <p:pic>
        <p:nvPicPr>
          <p:cNvPr id="4" name="Picture 4" descr="blanka_new_colored_180">
            <a:extLst>
              <a:ext uri="{FF2B5EF4-FFF2-40B4-BE49-F238E27FC236}">
                <a16:creationId xmlns:a16="http://schemas.microsoft.com/office/drawing/2014/main" id="{D40352BE-4386-4AD0-A590-8AA2BE428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319" y="108890"/>
            <a:ext cx="69151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5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pPr algn="r"/>
            <a:r>
              <a:rPr lang="en-US" sz="4200" dirty="0"/>
              <a:t>Center for the study of Asian Economies: </a:t>
            </a:r>
            <a:br>
              <a:rPr lang="en-US" sz="4200" dirty="0"/>
            </a:br>
            <a:r>
              <a:rPr lang="en-US" sz="4200" dirty="0"/>
              <a:t>The mission  </a:t>
            </a:r>
            <a:endParaRPr lang="bg-BG" sz="4200" dirty="0"/>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endParaRPr lang="en-US" sz="2200" dirty="0"/>
          </a:p>
          <a:p>
            <a:pPr marL="0" indent="0">
              <a:buNone/>
            </a:pPr>
            <a:r>
              <a:rPr lang="en-US" sz="3200" dirty="0"/>
              <a:t>To contribute to the development of economic cooperation between Asian countries and Bulgaria by conducting innovative research in the field of economics, implementation of joint research projects and programs with partner institutions from Asian countries, as well as with national academic and research centers or other organizations interested in strengthening economic cooperation with this region</a:t>
            </a:r>
            <a:endParaRPr lang="bg-BG" sz="3200" dirty="0"/>
          </a:p>
        </p:txBody>
      </p:sp>
    </p:spTree>
    <p:extLst>
      <p:ext uri="{BB962C8B-B14F-4D97-AF65-F5344CB8AC3E}">
        <p14:creationId xmlns:p14="http://schemas.microsoft.com/office/powerpoint/2010/main" val="3122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a:t>Activities </a:t>
            </a:r>
            <a:br>
              <a:rPr lang="en-US"/>
            </a:br>
            <a:endParaRPr lang="bg-BG" dirty="0"/>
          </a:p>
        </p:txBody>
      </p:sp>
      <p:graphicFrame>
        <p:nvGraphicFramePr>
          <p:cNvPr id="5" name="Content Placeholder 2">
            <a:extLst>
              <a:ext uri="{FF2B5EF4-FFF2-40B4-BE49-F238E27FC236}">
                <a16:creationId xmlns:a16="http://schemas.microsoft.com/office/drawing/2014/main" id="{9CDD3BCA-FBF9-1B52-03FB-76DE8DE6B4C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79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w angle view of modern skyscrapers rising straight up against a dramatic sky">
            <a:extLst>
              <a:ext uri="{FF2B5EF4-FFF2-40B4-BE49-F238E27FC236}">
                <a16:creationId xmlns:a16="http://schemas.microsoft.com/office/drawing/2014/main" id="{668AB81F-B2DF-4265-7FB7-D3C5127F5CFA}"/>
              </a:ext>
            </a:extLst>
          </p:cNvPr>
          <p:cNvPicPr>
            <a:picLocks noChangeAspect="1"/>
          </p:cNvPicPr>
          <p:nvPr/>
        </p:nvPicPr>
        <p:blipFill rotWithShape="1">
          <a:blip r:embed="rId2"/>
          <a:srcRect r="5882" b="-1"/>
          <a:stretch/>
        </p:blipFill>
        <p:spPr>
          <a:xfrm>
            <a:off x="1" y="10"/>
            <a:ext cx="5328355"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1899912"/>
          </a:xfrm>
        </p:spPr>
        <p:txBody>
          <a:bodyPr>
            <a:normAutofit/>
          </a:bodyPr>
          <a:lstStyle/>
          <a:p>
            <a:r>
              <a:rPr lang="en-US" sz="4000"/>
              <a:t>Partnering institutions </a:t>
            </a:r>
            <a:endParaRPr lang="bg-BG" sz="4000"/>
          </a:p>
        </p:txBody>
      </p:sp>
      <p:sp>
        <p:nvSpPr>
          <p:cNvPr id="3" name="Content Placeholder 2"/>
          <p:cNvSpPr>
            <a:spLocks noGrp="1"/>
          </p:cNvSpPr>
          <p:nvPr>
            <p:ph idx="1"/>
          </p:nvPr>
        </p:nvSpPr>
        <p:spPr>
          <a:xfrm>
            <a:off x="5328356" y="1885244"/>
            <a:ext cx="6025443" cy="4291719"/>
          </a:xfrm>
        </p:spPr>
        <p:txBody>
          <a:bodyPr>
            <a:normAutofit/>
          </a:bodyPr>
          <a:lstStyle/>
          <a:p>
            <a:r>
              <a:rPr lang="en-US" sz="1600" dirty="0"/>
              <a:t>Korean Development Institute, Three projects financed by the Knowledge sharing </a:t>
            </a:r>
            <a:r>
              <a:rPr lang="en-US" sz="1600" dirty="0" err="1"/>
              <a:t>programme</a:t>
            </a:r>
            <a:r>
              <a:rPr lang="en-US" sz="1600" dirty="0"/>
              <a:t> (KSP) of Korean Government</a:t>
            </a:r>
            <a:endParaRPr lang="bg-BG" sz="1600" dirty="0"/>
          </a:p>
          <a:p>
            <a:r>
              <a:rPr lang="en-US" sz="1600" dirty="0"/>
              <a:t>Memorandum of Understanding with the Korea Institute of Industrial Economics and Trade and - 24.02.2015: provides for financing and conducting joint projects, exchange of information and doctoral students to expand the expertise and research capacity of the two economies for the benefit of business and accelerating trade and economic cooperation</a:t>
            </a:r>
          </a:p>
          <a:p>
            <a:r>
              <a:rPr lang="en-US" sz="1600" dirty="0"/>
              <a:t>Memorandum of Understanding with the Vietnam Economic Institute at the Vietnam Academy of Social Sciences - 09.10.2015: cooperation in the field of macroeconomic analysis and policies, the development of the financial sector, regional development, restructuring and the development of agriculture , the common European market, foreign direct investment, etc. not only in the scientific field, but also in support of Bulgarian and Vietnamese business. Published 20 articles in the Research Journals </a:t>
            </a:r>
          </a:p>
          <a:p>
            <a:endParaRPr lang="bg-BG" sz="1100" dirty="0"/>
          </a:p>
        </p:txBody>
      </p:sp>
    </p:spTree>
    <p:extLst>
      <p:ext uri="{BB962C8B-B14F-4D97-AF65-F5344CB8AC3E}">
        <p14:creationId xmlns:p14="http://schemas.microsoft.com/office/powerpoint/2010/main" val="208958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838AE3-18E1-5DCE-7CD9-B403E8829C56}"/>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Cooperating with China’s institutions </a:t>
            </a:r>
            <a:endParaRPr lang="bg-BG" dirty="0"/>
          </a:p>
        </p:txBody>
      </p:sp>
      <p:graphicFrame>
        <p:nvGraphicFramePr>
          <p:cNvPr id="5" name="Content Placeholder 2">
            <a:extLst>
              <a:ext uri="{FF2B5EF4-FFF2-40B4-BE49-F238E27FC236}">
                <a16:creationId xmlns:a16="http://schemas.microsoft.com/office/drawing/2014/main" id="{D73DAF1A-5310-FABD-E822-38CE23A08A31}"/>
              </a:ext>
            </a:extLst>
          </p:cNvPr>
          <p:cNvGraphicFramePr>
            <a:graphicFrameLocks noGrp="1"/>
          </p:cNvGraphicFramePr>
          <p:nvPr>
            <p:ph idx="1"/>
            <p:extLst>
              <p:ext uri="{D42A27DB-BD31-4B8C-83A1-F6EECF244321}">
                <p14:modId xmlns:p14="http://schemas.microsoft.com/office/powerpoint/2010/main" val="41429869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13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50C569-1C99-47B0-ECC5-F2F1902E37FD}"/>
              </a:ext>
            </a:extLst>
          </p:cNvPr>
          <p:cNvPicPr>
            <a:picLocks noChangeAspect="1"/>
          </p:cNvPicPr>
          <p:nvPr/>
        </p:nvPicPr>
        <p:blipFill rotWithShape="1">
          <a:blip r:embed="rId2">
            <a:duotone>
              <a:schemeClr val="bg2">
                <a:shade val="45000"/>
                <a:satMod val="135000"/>
              </a:schemeClr>
              <a:prstClr val="white"/>
            </a:duotone>
          </a:blip>
          <a:srcRect t="12211" b="351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Cooperating with China’s Institutions </a:t>
            </a:r>
            <a:endParaRPr lang="bg-BG" dirty="0"/>
          </a:p>
        </p:txBody>
      </p:sp>
      <p:graphicFrame>
        <p:nvGraphicFramePr>
          <p:cNvPr id="5" name="Content Placeholder 2">
            <a:extLst>
              <a:ext uri="{FF2B5EF4-FFF2-40B4-BE49-F238E27FC236}">
                <a16:creationId xmlns:a16="http://schemas.microsoft.com/office/drawing/2014/main" id="{18F591A1-F433-2E3E-0742-AFEC558653D9}"/>
              </a:ext>
            </a:extLst>
          </p:cNvPr>
          <p:cNvGraphicFramePr>
            <a:graphicFrameLocks noGrp="1"/>
          </p:cNvGraphicFramePr>
          <p:nvPr>
            <p:ph idx="1"/>
            <p:extLst>
              <p:ext uri="{D42A27DB-BD31-4B8C-83A1-F6EECF244321}">
                <p14:modId xmlns:p14="http://schemas.microsoft.com/office/powerpoint/2010/main" val="5245269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82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CFCDAF-46CE-4056-866C-5EE9122FDC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Stock numbers on a digital display">
            <a:extLst>
              <a:ext uri="{FF2B5EF4-FFF2-40B4-BE49-F238E27FC236}">
                <a16:creationId xmlns:a16="http://schemas.microsoft.com/office/drawing/2014/main" id="{5CFFC17B-796D-7095-688F-8324545B4E7C}"/>
              </a:ext>
            </a:extLst>
          </p:cNvPr>
          <p:cNvPicPr>
            <a:picLocks noChangeAspect="1"/>
          </p:cNvPicPr>
          <p:nvPr/>
        </p:nvPicPr>
        <p:blipFill rotWithShape="1">
          <a:blip r:embed="rId2">
            <a:duotone>
              <a:schemeClr val="accent1">
                <a:shade val="45000"/>
                <a:satMod val="135000"/>
              </a:schemeClr>
              <a:prstClr val="white"/>
            </a:duotone>
            <a:alphaModFix amt="35000"/>
          </a:blip>
          <a:srcRect b="3434"/>
          <a:stretch/>
        </p:blipFill>
        <p:spPr>
          <a:xfrm>
            <a:off x="20" y="10"/>
            <a:ext cx="12191981" cy="6857989"/>
          </a:xfrm>
          <a:prstGeom prst="rect">
            <a:avLst/>
          </a:prstGeom>
        </p:spPr>
      </p:pic>
      <p:sp>
        <p:nvSpPr>
          <p:cNvPr id="2" name="Title 1"/>
          <p:cNvSpPr>
            <a:spLocks noGrp="1"/>
          </p:cNvSpPr>
          <p:nvPr>
            <p:ph type="title"/>
          </p:nvPr>
        </p:nvSpPr>
        <p:spPr>
          <a:xfrm>
            <a:off x="838199" y="381934"/>
            <a:ext cx="5257801" cy="5181523"/>
          </a:xfrm>
        </p:spPr>
        <p:txBody>
          <a:bodyPr anchor="b">
            <a:normAutofit/>
          </a:bodyPr>
          <a:lstStyle/>
          <a:p>
            <a:r>
              <a:rPr lang="en-US" sz="8000">
                <a:solidFill>
                  <a:srgbClr val="FFFFFF"/>
                </a:solidFill>
              </a:rPr>
              <a:t>CHINA MEDIA </a:t>
            </a:r>
            <a:endParaRPr lang="bg-BG" sz="8000">
              <a:solidFill>
                <a:srgbClr val="FFFFFF"/>
              </a:solidFill>
            </a:endParaRP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588000" y="698643"/>
            <a:ext cx="5765800" cy="5301467"/>
          </a:xfrm>
        </p:spPr>
        <p:txBody>
          <a:bodyPr anchor="b">
            <a:normAutofit/>
          </a:bodyPr>
          <a:lstStyle/>
          <a:p>
            <a:r>
              <a:rPr lang="en-US" sz="4800" dirty="0">
                <a:solidFill>
                  <a:srgbClr val="FF0000"/>
                </a:solidFill>
              </a:rPr>
              <a:t>China Daily (Global Edition)</a:t>
            </a:r>
          </a:p>
          <a:p>
            <a:r>
              <a:rPr lang="en-US" sz="4800" dirty="0">
                <a:solidFill>
                  <a:srgbClr val="FF0000"/>
                </a:solidFill>
              </a:rPr>
              <a:t>China Investment</a:t>
            </a:r>
          </a:p>
          <a:p>
            <a:r>
              <a:rPr lang="en-US" sz="4800" dirty="0">
                <a:solidFill>
                  <a:srgbClr val="FF0000"/>
                </a:solidFill>
              </a:rPr>
              <a:t>China Radio International)</a:t>
            </a:r>
            <a:endParaRPr lang="bg-BG" sz="4800" dirty="0">
              <a:solidFill>
                <a:srgbClr val="FF0000"/>
              </a:solidFill>
            </a:endParaRPr>
          </a:p>
        </p:txBody>
      </p:sp>
      <p:pic>
        <p:nvPicPr>
          <p:cNvPr id="4" name="Picture 3"/>
          <p:cNvPicPr>
            <a:picLocks noChangeAspect="1"/>
          </p:cNvPicPr>
          <p:nvPr/>
        </p:nvPicPr>
        <p:blipFill>
          <a:blip r:embed="rId3"/>
          <a:stretch>
            <a:fillRect/>
          </a:stretch>
        </p:blipFill>
        <p:spPr>
          <a:xfrm>
            <a:off x="623621" y="329412"/>
            <a:ext cx="1219200" cy="1219200"/>
          </a:xfrm>
          <a:prstGeom prst="rect">
            <a:avLst/>
          </a:prstGeom>
        </p:spPr>
      </p:pic>
    </p:spTree>
    <p:extLst>
      <p:ext uri="{BB962C8B-B14F-4D97-AF65-F5344CB8AC3E}">
        <p14:creationId xmlns:p14="http://schemas.microsoft.com/office/powerpoint/2010/main" val="344940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r"/>
            <a:r>
              <a:rPr lang="en-US" dirty="0" smtClean="0"/>
              <a:t>What we have achieved </a:t>
            </a:r>
            <a:endParaRPr lang="bg-BG" dirty="0"/>
          </a:p>
        </p:txBody>
      </p:sp>
      <p:sp>
        <p:nvSpPr>
          <p:cNvPr id="3" name="Content Placeholder 2"/>
          <p:cNvSpPr>
            <a:spLocks noGrp="1"/>
          </p:cNvSpPr>
          <p:nvPr>
            <p:ph idx="1"/>
          </p:nvPr>
        </p:nvSpPr>
        <p:spPr>
          <a:solidFill>
            <a:schemeClr val="accent1">
              <a:lumMod val="20000"/>
              <a:lumOff val="80000"/>
            </a:schemeClr>
          </a:solidFill>
        </p:spPr>
        <p:txBody>
          <a:bodyPr/>
          <a:lstStyle/>
          <a:p>
            <a:r>
              <a:rPr lang="en-US" dirty="0" smtClean="0"/>
              <a:t>Focus on China’s economy research in the international economy studies</a:t>
            </a:r>
          </a:p>
          <a:p>
            <a:r>
              <a:rPr lang="en-US" dirty="0" smtClean="0"/>
              <a:t>Research project “Trade and economic relations between China and Bulgaria”</a:t>
            </a:r>
          </a:p>
          <a:p>
            <a:r>
              <a:rPr lang="en-US" dirty="0" smtClean="0"/>
              <a:t>Published book on China's economy and cooperation</a:t>
            </a:r>
          </a:p>
          <a:p>
            <a:r>
              <a:rPr lang="en-US" dirty="0" smtClean="0"/>
              <a:t>Other publications and articles</a:t>
            </a:r>
          </a:p>
          <a:p>
            <a:r>
              <a:rPr lang="en-US" dirty="0" smtClean="0"/>
              <a:t>Publishing articles focusing on China’s role in the world economy in the </a:t>
            </a:r>
            <a:r>
              <a:rPr lang="bg-BG" dirty="0" smtClean="0"/>
              <a:t>Икономически изследвания/</a:t>
            </a:r>
            <a:r>
              <a:rPr lang="en-US" dirty="0" smtClean="0"/>
              <a:t>Economic Studies Journal</a:t>
            </a:r>
            <a:endParaRPr lang="bg-BG" dirty="0"/>
          </a:p>
        </p:txBody>
      </p:sp>
      <p:pic>
        <p:nvPicPr>
          <p:cNvPr id="4" name="Picture 3"/>
          <p:cNvPicPr>
            <a:picLocks noChangeAspect="1"/>
          </p:cNvPicPr>
          <p:nvPr/>
        </p:nvPicPr>
        <p:blipFill>
          <a:blip r:embed="rId2"/>
          <a:stretch>
            <a:fillRect/>
          </a:stretch>
        </p:blipFill>
        <p:spPr>
          <a:xfrm>
            <a:off x="546100" y="0"/>
            <a:ext cx="1219200" cy="1219200"/>
          </a:xfrm>
          <a:prstGeom prst="rect">
            <a:avLst/>
          </a:prstGeom>
        </p:spPr>
      </p:pic>
    </p:spTree>
    <p:extLst>
      <p:ext uri="{BB962C8B-B14F-4D97-AF65-F5344CB8AC3E}">
        <p14:creationId xmlns:p14="http://schemas.microsoft.com/office/powerpoint/2010/main" val="29355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92BD-2CD0-D1B7-F76C-9072F350F5A3}"/>
              </a:ext>
            </a:extLst>
          </p:cNvPr>
          <p:cNvPicPr>
            <a:picLocks noChangeAspect="1"/>
          </p:cNvPicPr>
          <p:nvPr/>
        </p:nvPicPr>
        <p:blipFill rotWithShape="1">
          <a:blip r:embed="rId2">
            <a:duotone>
              <a:schemeClr val="bg2">
                <a:shade val="45000"/>
                <a:satMod val="135000"/>
              </a:schemeClr>
              <a:prstClr val="white"/>
            </a:duotone>
          </a:blip>
          <a:srcRect t="12686" b="272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Ideas for future joint research: </a:t>
            </a:r>
            <a:r>
              <a:rPr lang="en-US"/>
              <a:t>ERI could do:  </a:t>
            </a:r>
            <a:endParaRPr lang="bg-BG" dirty="0"/>
          </a:p>
        </p:txBody>
      </p:sp>
      <p:graphicFrame>
        <p:nvGraphicFramePr>
          <p:cNvPr id="5" name="Content Placeholder 2">
            <a:extLst>
              <a:ext uri="{FF2B5EF4-FFF2-40B4-BE49-F238E27FC236}">
                <a16:creationId xmlns:a16="http://schemas.microsoft.com/office/drawing/2014/main" id="{FE93ACEA-E731-E790-9308-43BD0DA4AA40}"/>
              </a:ext>
            </a:extLst>
          </p:cNvPr>
          <p:cNvGraphicFramePr>
            <a:graphicFrameLocks noGrp="1"/>
          </p:cNvGraphicFramePr>
          <p:nvPr>
            <p:ph idx="1"/>
            <p:extLst>
              <p:ext uri="{D42A27DB-BD31-4B8C-83A1-F6EECF244321}">
                <p14:modId xmlns:p14="http://schemas.microsoft.com/office/powerpoint/2010/main" val="26596370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896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689</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Economic Research Institute </vt:lpstr>
      <vt:lpstr>Center for the study of Asian Economies:  The mission  </vt:lpstr>
      <vt:lpstr>Activities  </vt:lpstr>
      <vt:lpstr>Partnering institutions </vt:lpstr>
      <vt:lpstr>Cooperating with China’s institutions </vt:lpstr>
      <vt:lpstr>Cooperating with China’s Institutions </vt:lpstr>
      <vt:lpstr>CHINA MEDIA </vt:lpstr>
      <vt:lpstr>What we have achieved </vt:lpstr>
      <vt:lpstr>Ideas for future joint research: ERI could 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Nikolay</dc:creator>
  <cp:lastModifiedBy>Nikolay</cp:lastModifiedBy>
  <cp:revision>23</cp:revision>
  <dcterms:created xsi:type="dcterms:W3CDTF">2023-06-22T09:34:42Z</dcterms:created>
  <dcterms:modified xsi:type="dcterms:W3CDTF">2023-06-23T04:25:47Z</dcterms:modified>
</cp:coreProperties>
</file>