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2" r:id="rId3"/>
    <p:sldId id="278" r:id="rId4"/>
    <p:sldId id="257" r:id="rId5"/>
    <p:sldId id="258" r:id="rId6"/>
    <p:sldId id="273" r:id="rId7"/>
    <p:sldId id="274" r:id="rId8"/>
    <p:sldId id="298" r:id="rId9"/>
    <p:sldId id="280" r:id="rId10"/>
    <p:sldId id="281" r:id="rId11"/>
    <p:sldId id="292" r:id="rId12"/>
    <p:sldId id="282" r:id="rId13"/>
    <p:sldId id="293" r:id="rId14"/>
    <p:sldId id="268" r:id="rId15"/>
    <p:sldId id="288" r:id="rId16"/>
    <p:sldId id="286" r:id="rId17"/>
    <p:sldId id="285" r:id="rId18"/>
    <p:sldId id="284" r:id="rId19"/>
    <p:sldId id="299" r:id="rId20"/>
    <p:sldId id="262" r:id="rId21"/>
    <p:sldId id="263" r:id="rId22"/>
    <p:sldId id="264" r:id="rId23"/>
    <p:sldId id="266" r:id="rId24"/>
    <p:sldId id="279" r:id="rId25"/>
    <p:sldId id="265" r:id="rId26"/>
    <p:sldId id="267" r:id="rId27"/>
    <p:sldId id="271" r:id="rId28"/>
    <p:sldId id="30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ilipovi\Documents\FDIpostran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Filipovi\Documents\core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ilipovi\Documents\core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Filipovi\Documents\core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Filipovi\Documents\core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Filipovi\Documents\core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lineChart>
        <c:grouping val="standard"/>
        <c:ser>
          <c:idx val="0"/>
          <c:order val="0"/>
          <c:tx>
            <c:strRef>
              <c:f>Sheet1!$G$4</c:f>
              <c:strCache>
                <c:ptCount val="1"/>
                <c:pt idx="0">
                  <c:v>България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Sheet1!$H$4:$R$4</c:f>
              <c:numCache>
                <c:formatCode>General</c:formatCode>
                <c:ptCount val="11"/>
                <c:pt idx="0">
                  <c:v>3.8</c:v>
                </c:pt>
                <c:pt idx="1">
                  <c:v>10.1</c:v>
                </c:pt>
                <c:pt idx="2">
                  <c:v>13.4</c:v>
                </c:pt>
                <c:pt idx="3">
                  <c:v>13.6</c:v>
                </c:pt>
                <c:pt idx="4">
                  <c:v>23.5</c:v>
                </c:pt>
                <c:pt idx="5">
                  <c:v>29.4</c:v>
                </c:pt>
                <c:pt idx="6">
                  <c:v>19</c:v>
                </c:pt>
                <c:pt idx="7">
                  <c:v>7</c:v>
                </c:pt>
                <c:pt idx="8">
                  <c:v>3.2</c:v>
                </c:pt>
                <c:pt idx="9">
                  <c:v>3.5</c:v>
                </c:pt>
                <c:pt idx="10">
                  <c:v>3</c:v>
                </c:pt>
              </c:numCache>
            </c:numRef>
          </c:val>
        </c:ser>
        <c:ser>
          <c:idx val="1"/>
          <c:order val="1"/>
          <c:tx>
            <c:strRef>
              <c:f>Sheet1!$G$5</c:f>
              <c:strCache>
                <c:ptCount val="1"/>
                <c:pt idx="0">
                  <c:v>Чехия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Sheet1!$H$5:$R$5</c:f>
              <c:numCache>
                <c:formatCode>General</c:formatCode>
                <c:ptCount val="11"/>
                <c:pt idx="0">
                  <c:v>10.8</c:v>
                </c:pt>
                <c:pt idx="1">
                  <c:v>2.2000000000000002</c:v>
                </c:pt>
                <c:pt idx="2">
                  <c:v>4.4000000000000004</c:v>
                </c:pt>
                <c:pt idx="3">
                  <c:v>9</c:v>
                </c:pt>
                <c:pt idx="4">
                  <c:v>3.7</c:v>
                </c:pt>
                <c:pt idx="5">
                  <c:v>5.8</c:v>
                </c:pt>
                <c:pt idx="6">
                  <c:v>2.9</c:v>
                </c:pt>
                <c:pt idx="7">
                  <c:v>1.5</c:v>
                </c:pt>
                <c:pt idx="8">
                  <c:v>3.1</c:v>
                </c:pt>
                <c:pt idx="9">
                  <c:v>1.1000000000000001</c:v>
                </c:pt>
                <c:pt idx="10">
                  <c:v>5</c:v>
                </c:pt>
              </c:numCache>
            </c:numRef>
          </c:val>
        </c:ser>
        <c:ser>
          <c:idx val="2"/>
          <c:order val="2"/>
          <c:tx>
            <c:strRef>
              <c:f>Sheet1!$G$6</c:f>
              <c:strCache>
                <c:ptCount val="1"/>
                <c:pt idx="0">
                  <c:v>Естония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Sheet1!$H$6:$R$6</c:f>
              <c:numCache>
                <c:formatCode>General</c:formatCode>
                <c:ptCount val="11"/>
                <c:pt idx="0">
                  <c:v>3.9</c:v>
                </c:pt>
                <c:pt idx="1">
                  <c:v>9.4</c:v>
                </c:pt>
                <c:pt idx="2">
                  <c:v>8</c:v>
                </c:pt>
                <c:pt idx="3">
                  <c:v>20.6</c:v>
                </c:pt>
                <c:pt idx="4">
                  <c:v>10.7</c:v>
                </c:pt>
                <c:pt idx="5">
                  <c:v>12.4</c:v>
                </c:pt>
                <c:pt idx="6">
                  <c:v>7.3</c:v>
                </c:pt>
                <c:pt idx="7">
                  <c:v>9.5</c:v>
                </c:pt>
                <c:pt idx="8">
                  <c:v>8.4</c:v>
                </c:pt>
                <c:pt idx="9">
                  <c:v>1.5</c:v>
                </c:pt>
                <c:pt idx="10">
                  <c:v>6.8</c:v>
                </c:pt>
              </c:numCache>
            </c:numRef>
          </c:val>
        </c:ser>
        <c:ser>
          <c:idx val="3"/>
          <c:order val="3"/>
          <c:tx>
            <c:strRef>
              <c:f>Sheet1!$G$7</c:f>
              <c:strCache>
                <c:ptCount val="1"/>
                <c:pt idx="0">
                  <c:v>Латвия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Sheet1!$H$7:$R$7</c:f>
              <c:numCache>
                <c:formatCode>General</c:formatCode>
                <c:ptCount val="11"/>
                <c:pt idx="0">
                  <c:v>2.8</c:v>
                </c:pt>
                <c:pt idx="1">
                  <c:v>2.7</c:v>
                </c:pt>
                <c:pt idx="2">
                  <c:v>4.5999999999999996</c:v>
                </c:pt>
                <c:pt idx="3">
                  <c:v>4.4000000000000004</c:v>
                </c:pt>
                <c:pt idx="4">
                  <c:v>8.4</c:v>
                </c:pt>
                <c:pt idx="5">
                  <c:v>8.1</c:v>
                </c:pt>
                <c:pt idx="6">
                  <c:v>3.8</c:v>
                </c:pt>
                <c:pt idx="7">
                  <c:v>0.4</c:v>
                </c:pt>
                <c:pt idx="8">
                  <c:v>1.6</c:v>
                </c:pt>
                <c:pt idx="9">
                  <c:v>5.0999999999999996</c:v>
                </c:pt>
                <c:pt idx="10">
                  <c:v>3</c:v>
                </c:pt>
              </c:numCache>
            </c:numRef>
          </c:val>
        </c:ser>
        <c:ser>
          <c:idx val="4"/>
          <c:order val="4"/>
          <c:tx>
            <c:strRef>
              <c:f>Sheet1!$G$8</c:f>
              <c:strCache>
                <c:ptCount val="1"/>
                <c:pt idx="0">
                  <c:v>Литва</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Sheet1!$H$8:$R$8</c:f>
              <c:numCache>
                <c:formatCode>General</c:formatCode>
                <c:ptCount val="11"/>
                <c:pt idx="0">
                  <c:v>5.0999999999999996</c:v>
                </c:pt>
                <c:pt idx="1">
                  <c:v>1</c:v>
                </c:pt>
                <c:pt idx="2">
                  <c:v>3.4</c:v>
                </c:pt>
                <c:pt idx="3">
                  <c:v>3.9</c:v>
                </c:pt>
                <c:pt idx="4">
                  <c:v>6</c:v>
                </c:pt>
                <c:pt idx="5">
                  <c:v>5.0999999999999996</c:v>
                </c:pt>
                <c:pt idx="6">
                  <c:v>4.0999999999999996</c:v>
                </c:pt>
                <c:pt idx="7">
                  <c:v>0</c:v>
                </c:pt>
                <c:pt idx="8">
                  <c:v>2.2000000000000002</c:v>
                </c:pt>
                <c:pt idx="9">
                  <c:v>3.4</c:v>
                </c:pt>
                <c:pt idx="10">
                  <c:v>1.1000000000000001</c:v>
                </c:pt>
              </c:numCache>
            </c:numRef>
          </c:val>
        </c:ser>
        <c:ser>
          <c:idx val="5"/>
          <c:order val="5"/>
          <c:tx>
            <c:strRef>
              <c:f>Sheet1!$G$9</c:f>
              <c:strCache>
                <c:ptCount val="1"/>
                <c:pt idx="0">
                  <c:v>Унгария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Sheet1!$H$9:$R$9</c:f>
              <c:numCache>
                <c:formatCode>General</c:formatCode>
                <c:ptCount val="11"/>
                <c:pt idx="0">
                  <c:v>4.5</c:v>
                </c:pt>
                <c:pt idx="1">
                  <c:v>2.6</c:v>
                </c:pt>
                <c:pt idx="2">
                  <c:v>4.4000000000000004</c:v>
                </c:pt>
                <c:pt idx="3">
                  <c:v>7</c:v>
                </c:pt>
                <c:pt idx="4">
                  <c:v>6.6</c:v>
                </c:pt>
                <c:pt idx="5">
                  <c:v>2.9</c:v>
                </c:pt>
                <c:pt idx="6">
                  <c:v>4.0999999999999996</c:v>
                </c:pt>
                <c:pt idx="7">
                  <c:v>1.6</c:v>
                </c:pt>
                <c:pt idx="8">
                  <c:v>1.7000000000000004</c:v>
                </c:pt>
                <c:pt idx="9">
                  <c:v>4.2</c:v>
                </c:pt>
                <c:pt idx="10">
                  <c:v>1</c:v>
                </c:pt>
              </c:numCache>
            </c:numRef>
          </c:val>
        </c:ser>
        <c:ser>
          <c:idx val="6"/>
          <c:order val="6"/>
          <c:tx>
            <c:strRef>
              <c:f>Sheet1!$G$10</c:f>
              <c:strCache>
                <c:ptCount val="1"/>
                <c:pt idx="0">
                  <c:v>Полша</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Sheet1!$H$10:$R$10</c:f>
              <c:numCache>
                <c:formatCode>General</c:formatCode>
                <c:ptCount val="11"/>
                <c:pt idx="0">
                  <c:v>2.1</c:v>
                </c:pt>
                <c:pt idx="1">
                  <c:v>2.2000000000000002</c:v>
                </c:pt>
                <c:pt idx="2">
                  <c:v>5.0999999999999996</c:v>
                </c:pt>
                <c:pt idx="3">
                  <c:v>3.4</c:v>
                </c:pt>
                <c:pt idx="4">
                  <c:v>5.7</c:v>
                </c:pt>
                <c:pt idx="5">
                  <c:v>5.5</c:v>
                </c:pt>
                <c:pt idx="6">
                  <c:v>2.8</c:v>
                </c:pt>
                <c:pt idx="7">
                  <c:v>3.2</c:v>
                </c:pt>
                <c:pt idx="8">
                  <c:v>3</c:v>
                </c:pt>
                <c:pt idx="9">
                  <c:v>4</c:v>
                </c:pt>
                <c:pt idx="10">
                  <c:v>1</c:v>
                </c:pt>
              </c:numCache>
            </c:numRef>
          </c:val>
        </c:ser>
        <c:ser>
          <c:idx val="7"/>
          <c:order val="7"/>
          <c:tx>
            <c:strRef>
              <c:f>Sheet1!$G$11</c:f>
              <c:strCache>
                <c:ptCount val="1"/>
                <c:pt idx="0">
                  <c:v>Румъния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Sheet1!$H$11:$R$11</c:f>
              <c:numCache>
                <c:formatCode>General</c:formatCode>
                <c:ptCount val="11"/>
                <c:pt idx="0">
                  <c:v>2.5</c:v>
                </c:pt>
                <c:pt idx="1">
                  <c:v>3.7</c:v>
                </c:pt>
                <c:pt idx="2">
                  <c:v>8.5</c:v>
                </c:pt>
                <c:pt idx="3">
                  <c:v>6.5</c:v>
                </c:pt>
                <c:pt idx="4">
                  <c:v>9.2000000000000011</c:v>
                </c:pt>
                <c:pt idx="5">
                  <c:v>5.8</c:v>
                </c:pt>
                <c:pt idx="6">
                  <c:v>6.8</c:v>
                </c:pt>
                <c:pt idx="7">
                  <c:v>2.9</c:v>
                </c:pt>
                <c:pt idx="8">
                  <c:v>1.8</c:v>
                </c:pt>
                <c:pt idx="9">
                  <c:v>1.4</c:v>
                </c:pt>
                <c:pt idx="10">
                  <c:v>1.6</c:v>
                </c:pt>
              </c:numCache>
            </c:numRef>
          </c:val>
        </c:ser>
        <c:ser>
          <c:idx val="8"/>
          <c:order val="8"/>
          <c:tx>
            <c:strRef>
              <c:f>Sheet1!$G$12</c:f>
              <c:strCache>
                <c:ptCount val="1"/>
                <c:pt idx="0">
                  <c:v>Словения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Sheet1!$H$12:$R$12</c:f>
              <c:numCache>
                <c:formatCode>General</c:formatCode>
                <c:ptCount val="11"/>
                <c:pt idx="0">
                  <c:v>3.9</c:v>
                </c:pt>
                <c:pt idx="1">
                  <c:v>3.6</c:v>
                </c:pt>
                <c:pt idx="2">
                  <c:v>2.1</c:v>
                </c:pt>
                <c:pt idx="3">
                  <c:v>2.2999999999999998</c:v>
                </c:pt>
                <c:pt idx="4">
                  <c:v>1.6</c:v>
                </c:pt>
                <c:pt idx="5">
                  <c:v>3.8</c:v>
                </c:pt>
                <c:pt idx="6">
                  <c:v>3.6</c:v>
                </c:pt>
                <c:pt idx="7">
                  <c:v>-1.3</c:v>
                </c:pt>
                <c:pt idx="8">
                  <c:v>0.8</c:v>
                </c:pt>
                <c:pt idx="9">
                  <c:v>2</c:v>
                </c:pt>
                <c:pt idx="10">
                  <c:v>0</c:v>
                </c:pt>
              </c:numCache>
            </c:numRef>
          </c:val>
        </c:ser>
        <c:ser>
          <c:idx val="9"/>
          <c:order val="9"/>
          <c:tx>
            <c:strRef>
              <c:f>Sheet1!$G$13</c:f>
              <c:strCache>
                <c:ptCount val="1"/>
                <c:pt idx="0">
                  <c:v>Словакия</c:v>
                </c:pt>
              </c:strCache>
            </c:strRef>
          </c:tx>
          <c:marker>
            <c:symbol val="none"/>
          </c:marker>
          <c:cat>
            <c:numRef>
              <c:f>Sheet1!$H$3:$R$3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Sheet1!$H$13:$R$13</c:f>
              <c:numCache>
                <c:formatCode>General</c:formatCode>
                <c:ptCount val="11"/>
                <c:pt idx="0">
                  <c:v>15.5</c:v>
                </c:pt>
                <c:pt idx="1">
                  <c:v>6.5</c:v>
                </c:pt>
                <c:pt idx="2">
                  <c:v>7.2</c:v>
                </c:pt>
                <c:pt idx="3">
                  <c:v>5.0999999999999996</c:v>
                </c:pt>
                <c:pt idx="4">
                  <c:v>8.4</c:v>
                </c:pt>
                <c:pt idx="5">
                  <c:v>4.8</c:v>
                </c:pt>
                <c:pt idx="6">
                  <c:v>5</c:v>
                </c:pt>
                <c:pt idx="7">
                  <c:v>0</c:v>
                </c:pt>
                <c:pt idx="8">
                  <c:v>2</c:v>
                </c:pt>
                <c:pt idx="9">
                  <c:v>3.6</c:v>
                </c:pt>
                <c:pt idx="10">
                  <c:v>3.1</c:v>
                </c:pt>
              </c:numCache>
            </c:numRef>
          </c:val>
        </c:ser>
        <c:marker val="1"/>
        <c:axId val="46141440"/>
        <c:axId val="46142976"/>
      </c:lineChart>
      <c:catAx>
        <c:axId val="46141440"/>
        <c:scaling>
          <c:orientation val="minMax"/>
        </c:scaling>
        <c:axPos val="b"/>
        <c:numFmt formatCode="General" sourceLinked="1"/>
        <c:tickLblPos val="nextTo"/>
        <c:crossAx val="46142976"/>
        <c:crosses val="autoZero"/>
        <c:auto val="1"/>
        <c:lblAlgn val="ctr"/>
        <c:lblOffset val="100"/>
      </c:catAx>
      <c:valAx>
        <c:axId val="46142976"/>
        <c:scaling>
          <c:orientation val="minMax"/>
        </c:scaling>
        <c:axPos val="l"/>
        <c:majorGridlines/>
        <c:numFmt formatCode="General" sourceLinked="1"/>
        <c:tickLblPos val="nextTo"/>
        <c:crossAx val="46141440"/>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autoTitleDeleted val="1"/>
    <c:view3D>
      <c:rotX val="30"/>
      <c:perspective val="30"/>
    </c:view3D>
    <c:plotArea>
      <c:layout/>
      <c:pie3DChart>
        <c:varyColors val="1"/>
        <c:ser>
          <c:idx val="0"/>
          <c:order val="0"/>
          <c:explosion val="25"/>
          <c:dLbls>
            <c:showPercent val="1"/>
          </c:dLbls>
          <c:cat>
            <c:strRef>
              <c:f>Sheet1!$A$105:$A$109</c:f>
              <c:strCache>
                <c:ptCount val="5"/>
                <c:pt idx="0">
                  <c:v>India </c:v>
                </c:pt>
                <c:pt idx="1">
                  <c:v>China</c:v>
                </c:pt>
                <c:pt idx="2">
                  <c:v>Japan</c:v>
                </c:pt>
                <c:pt idx="3">
                  <c:v>R Korea</c:v>
                </c:pt>
                <c:pt idx="4">
                  <c:v>Vietnam </c:v>
                </c:pt>
              </c:strCache>
            </c:strRef>
          </c:cat>
          <c:val>
            <c:numRef>
              <c:f>Sheet1!$B$105:$B$109</c:f>
              <c:numCache>
                <c:formatCode>General</c:formatCode>
                <c:ptCount val="5"/>
                <c:pt idx="0">
                  <c:v>8.8000000000000007</c:v>
                </c:pt>
                <c:pt idx="1">
                  <c:v>84.4</c:v>
                </c:pt>
                <c:pt idx="2">
                  <c:v>86.6</c:v>
                </c:pt>
                <c:pt idx="3">
                  <c:v>143.4</c:v>
                </c:pt>
                <c:pt idx="4">
                  <c:v>1.5</c:v>
                </c:pt>
              </c:numCache>
            </c:numRef>
          </c:val>
        </c:ser>
        <c:dLbls>
          <c:showPercent val="1"/>
        </c:dLbls>
      </c:pie3DChart>
    </c:plotArea>
    <c:legend>
      <c:legendPos val="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lineChart>
        <c:grouping val="standard"/>
        <c:ser>
          <c:idx val="0"/>
          <c:order val="0"/>
          <c:tx>
            <c:strRef>
              <c:f>Sheet1!$B$24:$B$25</c:f>
              <c:strCache>
                <c:ptCount val="1"/>
                <c:pt idx="0">
                  <c:v>FDI inflow in m euro </c:v>
                </c:pt>
              </c:strCache>
            </c:strRef>
          </c:tx>
          <c:marker>
            <c:symbol val="none"/>
          </c:marker>
          <c:cat>
            <c:strRef>
              <c:f>Sheet1!$A$26:$A$44</c:f>
              <c:strCache>
                <c:ptCount val="19"/>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2014-Q1</c:v>
                </c:pt>
              </c:strCache>
            </c:strRef>
          </c:cat>
          <c:val>
            <c:numRef>
              <c:f>Sheet1!$B$26:$B$44</c:f>
              <c:numCache>
                <c:formatCode>General</c:formatCode>
                <c:ptCount val="19"/>
                <c:pt idx="0">
                  <c:v>28.2</c:v>
                </c:pt>
                <c:pt idx="1">
                  <c:v>35</c:v>
                </c:pt>
                <c:pt idx="2">
                  <c:v>1.3</c:v>
                </c:pt>
                <c:pt idx="3">
                  <c:v>4</c:v>
                </c:pt>
                <c:pt idx="4">
                  <c:v>3.9</c:v>
                </c:pt>
                <c:pt idx="5">
                  <c:v>-10.200000000000001</c:v>
                </c:pt>
                <c:pt idx="6">
                  <c:v>0.4</c:v>
                </c:pt>
                <c:pt idx="7">
                  <c:v>-0.1</c:v>
                </c:pt>
                <c:pt idx="8">
                  <c:v>6</c:v>
                </c:pt>
                <c:pt idx="9">
                  <c:v>2.2999999999999998</c:v>
                </c:pt>
                <c:pt idx="10">
                  <c:v>4.8</c:v>
                </c:pt>
                <c:pt idx="11">
                  <c:v>5</c:v>
                </c:pt>
                <c:pt idx="12">
                  <c:v>4.9000000000000004</c:v>
                </c:pt>
                <c:pt idx="13">
                  <c:v>10.200000000000001</c:v>
                </c:pt>
                <c:pt idx="14">
                  <c:v>28.6</c:v>
                </c:pt>
                <c:pt idx="15">
                  <c:v>21</c:v>
                </c:pt>
                <c:pt idx="16">
                  <c:v>31.8</c:v>
                </c:pt>
                <c:pt idx="17">
                  <c:v>-1.9000000000000001</c:v>
                </c:pt>
                <c:pt idx="18">
                  <c:v>0.4</c:v>
                </c:pt>
              </c:numCache>
            </c:numRef>
          </c:val>
        </c:ser>
        <c:marker val="1"/>
        <c:axId val="46164992"/>
        <c:axId val="46179072"/>
      </c:lineChart>
      <c:catAx>
        <c:axId val="46164992"/>
        <c:scaling>
          <c:orientation val="minMax"/>
        </c:scaling>
        <c:axPos val="b"/>
        <c:tickLblPos val="nextTo"/>
        <c:crossAx val="46179072"/>
        <c:crosses val="autoZero"/>
        <c:auto val="1"/>
        <c:lblAlgn val="ctr"/>
        <c:lblOffset val="100"/>
      </c:catAx>
      <c:valAx>
        <c:axId val="46179072"/>
        <c:scaling>
          <c:orientation val="minMax"/>
        </c:scaling>
        <c:axPos val="l"/>
        <c:majorGridlines/>
        <c:numFmt formatCode="General" sourceLinked="1"/>
        <c:tickLblPos val="nextTo"/>
        <c:crossAx val="46164992"/>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lineChart>
        <c:grouping val="standard"/>
        <c:ser>
          <c:idx val="0"/>
          <c:order val="0"/>
          <c:tx>
            <c:strRef>
              <c:f>Sheet1!$D$44</c:f>
              <c:strCache>
                <c:ptCount val="1"/>
                <c:pt idx="0">
                  <c:v>Slovakia </c:v>
                </c:pt>
              </c:strCache>
            </c:strRef>
          </c:tx>
          <c:marker>
            <c:symbol val="none"/>
          </c:marker>
          <c:cat>
            <c:numRef>
              <c:f>Sheet1!$E$43:$L$43</c:f>
              <c:numCache>
                <c:formatCode>General</c:formatCode>
                <c:ptCount val="8"/>
                <c:pt idx="0">
                  <c:v>2004</c:v>
                </c:pt>
                <c:pt idx="1">
                  <c:v>2006</c:v>
                </c:pt>
                <c:pt idx="2">
                  <c:v>2007</c:v>
                </c:pt>
                <c:pt idx="3">
                  <c:v>2008</c:v>
                </c:pt>
                <c:pt idx="4">
                  <c:v>2009</c:v>
                </c:pt>
                <c:pt idx="5">
                  <c:v>2010</c:v>
                </c:pt>
                <c:pt idx="6">
                  <c:v>2011</c:v>
                </c:pt>
                <c:pt idx="7">
                  <c:v>2012</c:v>
                </c:pt>
              </c:numCache>
            </c:numRef>
          </c:cat>
          <c:val>
            <c:numRef>
              <c:f>Sheet1!$E$44:$L$44</c:f>
              <c:numCache>
                <c:formatCode>General</c:formatCode>
                <c:ptCount val="8"/>
                <c:pt idx="0">
                  <c:v>82.4</c:v>
                </c:pt>
                <c:pt idx="1">
                  <c:v>286.39999999999975</c:v>
                </c:pt>
                <c:pt idx="2">
                  <c:v>132.1</c:v>
                </c:pt>
                <c:pt idx="3">
                  <c:v>76.900000000000006</c:v>
                </c:pt>
                <c:pt idx="4">
                  <c:v>266.5</c:v>
                </c:pt>
                <c:pt idx="5">
                  <c:v>197.6</c:v>
                </c:pt>
                <c:pt idx="6">
                  <c:v>289.5</c:v>
                </c:pt>
                <c:pt idx="7">
                  <c:v>531.79999999999995</c:v>
                </c:pt>
              </c:numCache>
            </c:numRef>
          </c:val>
        </c:ser>
        <c:ser>
          <c:idx val="1"/>
          <c:order val="1"/>
          <c:tx>
            <c:strRef>
              <c:f>Sheet1!$D$45</c:f>
              <c:strCache>
                <c:ptCount val="1"/>
                <c:pt idx="0">
                  <c:v>Poland</c:v>
                </c:pt>
              </c:strCache>
            </c:strRef>
          </c:tx>
          <c:marker>
            <c:symbol val="none"/>
          </c:marker>
          <c:cat>
            <c:numRef>
              <c:f>Sheet1!$E$43:$L$43</c:f>
              <c:numCache>
                <c:formatCode>General</c:formatCode>
                <c:ptCount val="8"/>
                <c:pt idx="0">
                  <c:v>2004</c:v>
                </c:pt>
                <c:pt idx="1">
                  <c:v>2006</c:v>
                </c:pt>
                <c:pt idx="2">
                  <c:v>2007</c:v>
                </c:pt>
                <c:pt idx="3">
                  <c:v>2008</c:v>
                </c:pt>
                <c:pt idx="4">
                  <c:v>2009</c:v>
                </c:pt>
                <c:pt idx="5">
                  <c:v>2010</c:v>
                </c:pt>
                <c:pt idx="6">
                  <c:v>2011</c:v>
                </c:pt>
                <c:pt idx="7">
                  <c:v>2012</c:v>
                </c:pt>
              </c:numCache>
            </c:numRef>
          </c:cat>
          <c:val>
            <c:numRef>
              <c:f>Sheet1!$E$45:$L$45</c:f>
              <c:numCache>
                <c:formatCode>General</c:formatCode>
                <c:ptCount val="8"/>
                <c:pt idx="0">
                  <c:v>36.1</c:v>
                </c:pt>
                <c:pt idx="1">
                  <c:v>220.8</c:v>
                </c:pt>
                <c:pt idx="2">
                  <c:v>123.6</c:v>
                </c:pt>
                <c:pt idx="3">
                  <c:v>23.5</c:v>
                </c:pt>
                <c:pt idx="4">
                  <c:v>153.5</c:v>
                </c:pt>
                <c:pt idx="5">
                  <c:v>195.7</c:v>
                </c:pt>
                <c:pt idx="6">
                  <c:v>0.8</c:v>
                </c:pt>
                <c:pt idx="7">
                  <c:v>144.19999999999999</c:v>
                </c:pt>
              </c:numCache>
            </c:numRef>
          </c:val>
        </c:ser>
        <c:ser>
          <c:idx val="2"/>
          <c:order val="2"/>
          <c:tx>
            <c:strRef>
              <c:f>Sheet1!$D$46</c:f>
              <c:strCache>
                <c:ptCount val="1"/>
                <c:pt idx="0">
                  <c:v>Hungary</c:v>
                </c:pt>
              </c:strCache>
            </c:strRef>
          </c:tx>
          <c:marker>
            <c:symbol val="none"/>
          </c:marker>
          <c:cat>
            <c:numRef>
              <c:f>Sheet1!$E$43:$L$43</c:f>
              <c:numCache>
                <c:formatCode>General</c:formatCode>
                <c:ptCount val="8"/>
                <c:pt idx="0">
                  <c:v>2004</c:v>
                </c:pt>
                <c:pt idx="1">
                  <c:v>2006</c:v>
                </c:pt>
                <c:pt idx="2">
                  <c:v>2007</c:v>
                </c:pt>
                <c:pt idx="3">
                  <c:v>2008</c:v>
                </c:pt>
                <c:pt idx="4">
                  <c:v>2009</c:v>
                </c:pt>
                <c:pt idx="5">
                  <c:v>2010</c:v>
                </c:pt>
                <c:pt idx="6">
                  <c:v>2011</c:v>
                </c:pt>
                <c:pt idx="7">
                  <c:v>2012</c:v>
                </c:pt>
              </c:numCache>
            </c:numRef>
          </c:cat>
          <c:val>
            <c:numRef>
              <c:f>Sheet1!$E$46:$L$46</c:f>
              <c:numCache>
                <c:formatCode>General</c:formatCode>
                <c:ptCount val="8"/>
                <c:pt idx="0">
                  <c:v>4.2</c:v>
                </c:pt>
                <c:pt idx="1">
                  <c:v>73</c:v>
                </c:pt>
                <c:pt idx="2">
                  <c:v>12.6</c:v>
                </c:pt>
                <c:pt idx="3">
                  <c:v>-0.2</c:v>
                </c:pt>
                <c:pt idx="4">
                  <c:v>234.2</c:v>
                </c:pt>
                <c:pt idx="5">
                  <c:v>70.900000000000006</c:v>
                </c:pt>
                <c:pt idx="6">
                  <c:v>161.5</c:v>
                </c:pt>
                <c:pt idx="7">
                  <c:v>147.80000000000001</c:v>
                </c:pt>
              </c:numCache>
            </c:numRef>
          </c:val>
        </c:ser>
        <c:ser>
          <c:idx val="3"/>
          <c:order val="3"/>
          <c:tx>
            <c:strRef>
              <c:f>Sheet1!$D$47</c:f>
              <c:strCache>
                <c:ptCount val="1"/>
                <c:pt idx="0">
                  <c:v>Czech R.</c:v>
                </c:pt>
              </c:strCache>
            </c:strRef>
          </c:tx>
          <c:marker>
            <c:symbol val="none"/>
          </c:marker>
          <c:cat>
            <c:numRef>
              <c:f>Sheet1!$E$43:$L$43</c:f>
              <c:numCache>
                <c:formatCode>General</c:formatCode>
                <c:ptCount val="8"/>
                <c:pt idx="0">
                  <c:v>2004</c:v>
                </c:pt>
                <c:pt idx="1">
                  <c:v>2006</c:v>
                </c:pt>
                <c:pt idx="2">
                  <c:v>2007</c:v>
                </c:pt>
                <c:pt idx="3">
                  <c:v>2008</c:v>
                </c:pt>
                <c:pt idx="4">
                  <c:v>2009</c:v>
                </c:pt>
                <c:pt idx="5">
                  <c:v>2010</c:v>
                </c:pt>
                <c:pt idx="6">
                  <c:v>2011</c:v>
                </c:pt>
                <c:pt idx="7">
                  <c:v>2012</c:v>
                </c:pt>
              </c:numCache>
            </c:numRef>
          </c:cat>
          <c:val>
            <c:numRef>
              <c:f>Sheet1!$E$47:$L$47</c:f>
              <c:numCache>
                <c:formatCode>General</c:formatCode>
                <c:ptCount val="8"/>
                <c:pt idx="0">
                  <c:v>0</c:v>
                </c:pt>
                <c:pt idx="1">
                  <c:v>111.7</c:v>
                </c:pt>
                <c:pt idx="2">
                  <c:v>535.70000000000005</c:v>
                </c:pt>
                <c:pt idx="3">
                  <c:v>38.200000000000003</c:v>
                </c:pt>
                <c:pt idx="4">
                  <c:v>53.9</c:v>
                </c:pt>
                <c:pt idx="5">
                  <c:v>169.9</c:v>
                </c:pt>
                <c:pt idx="6">
                  <c:v>211</c:v>
                </c:pt>
                <c:pt idx="7">
                  <c:v>391.5</c:v>
                </c:pt>
              </c:numCache>
            </c:numRef>
          </c:val>
        </c:ser>
        <c:ser>
          <c:idx val="4"/>
          <c:order val="4"/>
          <c:tx>
            <c:strRef>
              <c:f>Sheet1!$D$48</c:f>
              <c:strCache>
                <c:ptCount val="1"/>
                <c:pt idx="0">
                  <c:v>Bulgaria</c:v>
                </c:pt>
              </c:strCache>
            </c:strRef>
          </c:tx>
          <c:marker>
            <c:symbol val="none"/>
          </c:marker>
          <c:cat>
            <c:numRef>
              <c:f>Sheet1!$E$43:$L$43</c:f>
              <c:numCache>
                <c:formatCode>General</c:formatCode>
                <c:ptCount val="8"/>
                <c:pt idx="0">
                  <c:v>2004</c:v>
                </c:pt>
                <c:pt idx="1">
                  <c:v>2006</c:v>
                </c:pt>
                <c:pt idx="2">
                  <c:v>2007</c:v>
                </c:pt>
                <c:pt idx="3">
                  <c:v>2008</c:v>
                </c:pt>
                <c:pt idx="4">
                  <c:v>2009</c:v>
                </c:pt>
                <c:pt idx="5">
                  <c:v>2010</c:v>
                </c:pt>
                <c:pt idx="6">
                  <c:v>2011</c:v>
                </c:pt>
                <c:pt idx="7">
                  <c:v>2012</c:v>
                </c:pt>
              </c:numCache>
            </c:numRef>
          </c:cat>
          <c:val>
            <c:numRef>
              <c:f>Sheet1!$E$48:$L$48</c:f>
              <c:numCache>
                <c:formatCode>General</c:formatCode>
                <c:ptCount val="8"/>
                <c:pt idx="0">
                  <c:v>0</c:v>
                </c:pt>
                <c:pt idx="1">
                  <c:v>0.30000000000000021</c:v>
                </c:pt>
                <c:pt idx="2">
                  <c:v>2.2000000000000002</c:v>
                </c:pt>
                <c:pt idx="3">
                  <c:v>6.5</c:v>
                </c:pt>
                <c:pt idx="4">
                  <c:v>8.8000000000000007</c:v>
                </c:pt>
                <c:pt idx="5">
                  <c:v>36.9</c:v>
                </c:pt>
                <c:pt idx="6">
                  <c:v>24.8</c:v>
                </c:pt>
                <c:pt idx="7">
                  <c:v>44</c:v>
                </c:pt>
              </c:numCache>
            </c:numRef>
          </c:val>
        </c:ser>
        <c:marker val="1"/>
        <c:axId val="51670016"/>
        <c:axId val="51684096"/>
      </c:lineChart>
      <c:catAx>
        <c:axId val="51670016"/>
        <c:scaling>
          <c:orientation val="minMax"/>
        </c:scaling>
        <c:axPos val="b"/>
        <c:numFmt formatCode="General" sourceLinked="1"/>
        <c:tickLblPos val="nextTo"/>
        <c:crossAx val="51684096"/>
        <c:crosses val="autoZero"/>
        <c:auto val="1"/>
        <c:lblAlgn val="ctr"/>
        <c:lblOffset val="100"/>
      </c:catAx>
      <c:valAx>
        <c:axId val="51684096"/>
        <c:scaling>
          <c:orientation val="minMax"/>
        </c:scaling>
        <c:axPos val="l"/>
        <c:majorGridlines/>
        <c:numFmt formatCode="General" sourceLinked="1"/>
        <c:tickLblPos val="nextTo"/>
        <c:crossAx val="51670016"/>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lineChart>
        <c:grouping val="standard"/>
        <c:ser>
          <c:idx val="0"/>
          <c:order val="0"/>
          <c:tx>
            <c:strRef>
              <c:f>Sheet1!$A$11</c:f>
              <c:strCache>
                <c:ptCount val="1"/>
                <c:pt idx="0">
                  <c:v>Total trade</c:v>
                </c:pt>
              </c:strCache>
            </c:strRef>
          </c:tx>
          <c:marker>
            <c:symbol val="none"/>
          </c:marker>
          <c:cat>
            <c:numRef>
              <c:f>Sheet1!$B$10:$Q$10</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2013</c:v>
                </c:pt>
                <c:pt idx="15">
                  <c:v>2014</c:v>
                </c:pt>
              </c:numCache>
            </c:numRef>
          </c:cat>
          <c:val>
            <c:numRef>
              <c:f>Sheet1!$B$11:$Q$11</c:f>
              <c:numCache>
                <c:formatCode>General</c:formatCode>
                <c:ptCount val="16"/>
                <c:pt idx="0">
                  <c:v>35.1</c:v>
                </c:pt>
                <c:pt idx="1">
                  <c:v>36.800000000000004</c:v>
                </c:pt>
                <c:pt idx="2">
                  <c:v>57.1</c:v>
                </c:pt>
                <c:pt idx="3">
                  <c:v>87.8</c:v>
                </c:pt>
                <c:pt idx="4">
                  <c:v>122.7</c:v>
                </c:pt>
                <c:pt idx="5">
                  <c:v>164.5</c:v>
                </c:pt>
                <c:pt idx="6">
                  <c:v>232.7</c:v>
                </c:pt>
                <c:pt idx="7">
                  <c:v>141.69999999999999</c:v>
                </c:pt>
                <c:pt idx="8">
                  <c:v>156.6</c:v>
                </c:pt>
                <c:pt idx="9">
                  <c:v>97.8</c:v>
                </c:pt>
                <c:pt idx="10">
                  <c:v>223.1</c:v>
                </c:pt>
                <c:pt idx="11">
                  <c:v>301.89999999999969</c:v>
                </c:pt>
                <c:pt idx="12">
                  <c:v>271.7</c:v>
                </c:pt>
                <c:pt idx="13">
                  <c:v>272.60000000000002</c:v>
                </c:pt>
                <c:pt idx="14">
                  <c:v>216.6</c:v>
                </c:pt>
                <c:pt idx="15">
                  <c:v>181</c:v>
                </c:pt>
              </c:numCache>
            </c:numRef>
          </c:val>
        </c:ser>
        <c:marker val="1"/>
        <c:axId val="46220032"/>
        <c:axId val="46221568"/>
      </c:lineChart>
      <c:catAx>
        <c:axId val="46220032"/>
        <c:scaling>
          <c:orientation val="minMax"/>
        </c:scaling>
        <c:axPos val="b"/>
        <c:numFmt formatCode="General" sourceLinked="1"/>
        <c:tickLblPos val="nextTo"/>
        <c:crossAx val="46221568"/>
        <c:crosses val="autoZero"/>
        <c:auto val="1"/>
        <c:lblAlgn val="ctr"/>
        <c:lblOffset val="100"/>
      </c:catAx>
      <c:valAx>
        <c:axId val="46221568"/>
        <c:scaling>
          <c:orientation val="minMax"/>
        </c:scaling>
        <c:axPos val="l"/>
        <c:majorGridlines/>
        <c:numFmt formatCode="General" sourceLinked="1"/>
        <c:tickLblPos val="nextTo"/>
        <c:crossAx val="4622003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plotArea>
      <c:layout/>
      <c:lineChart>
        <c:grouping val="standard"/>
        <c:ser>
          <c:idx val="0"/>
          <c:order val="0"/>
          <c:tx>
            <c:strRef>
              <c:f>Sheet1!$A$3</c:f>
              <c:strCache>
                <c:ptCount val="1"/>
                <c:pt idx="0">
                  <c:v>Export</c:v>
                </c:pt>
              </c:strCache>
            </c:strRef>
          </c:tx>
          <c:marker>
            <c:symbol val="none"/>
          </c:marker>
          <c:cat>
            <c:numRef>
              <c:f>Sheet1!$B$2:$Q$2</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2013</c:v>
                </c:pt>
                <c:pt idx="15">
                  <c:v>2014</c:v>
                </c:pt>
              </c:numCache>
            </c:numRef>
          </c:cat>
          <c:val>
            <c:numRef>
              <c:f>Sheet1!$B$3:$Q$3</c:f>
              <c:numCache>
                <c:formatCode>General</c:formatCode>
                <c:ptCount val="16"/>
                <c:pt idx="0">
                  <c:v>8.1</c:v>
                </c:pt>
                <c:pt idx="1">
                  <c:v>6.2</c:v>
                </c:pt>
                <c:pt idx="2">
                  <c:v>10.5</c:v>
                </c:pt>
                <c:pt idx="3">
                  <c:v>14.1</c:v>
                </c:pt>
                <c:pt idx="4">
                  <c:v>12.8</c:v>
                </c:pt>
                <c:pt idx="5">
                  <c:v>20.100000000000001</c:v>
                </c:pt>
                <c:pt idx="6">
                  <c:v>37.300000000000004</c:v>
                </c:pt>
                <c:pt idx="7">
                  <c:v>38.200000000000003</c:v>
                </c:pt>
                <c:pt idx="8">
                  <c:v>47.3</c:v>
                </c:pt>
                <c:pt idx="9">
                  <c:v>30</c:v>
                </c:pt>
                <c:pt idx="10">
                  <c:v>123.6</c:v>
                </c:pt>
                <c:pt idx="11">
                  <c:v>134.69999999999999</c:v>
                </c:pt>
                <c:pt idx="12">
                  <c:v>150.9</c:v>
                </c:pt>
                <c:pt idx="13">
                  <c:v>158.5</c:v>
                </c:pt>
                <c:pt idx="14">
                  <c:v>114</c:v>
                </c:pt>
                <c:pt idx="15">
                  <c:v>96.9</c:v>
                </c:pt>
              </c:numCache>
            </c:numRef>
          </c:val>
        </c:ser>
        <c:ser>
          <c:idx val="1"/>
          <c:order val="1"/>
          <c:tx>
            <c:strRef>
              <c:f>Sheet1!$A$4</c:f>
              <c:strCache>
                <c:ptCount val="1"/>
                <c:pt idx="0">
                  <c:v>Import</c:v>
                </c:pt>
              </c:strCache>
            </c:strRef>
          </c:tx>
          <c:marker>
            <c:symbol val="none"/>
          </c:marker>
          <c:cat>
            <c:numRef>
              <c:f>Sheet1!$B$2:$Q$2</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2013</c:v>
                </c:pt>
                <c:pt idx="15">
                  <c:v>2014</c:v>
                </c:pt>
              </c:numCache>
            </c:numRef>
          </c:cat>
          <c:val>
            <c:numRef>
              <c:f>Sheet1!$B$4:$Q$4</c:f>
              <c:numCache>
                <c:formatCode>General</c:formatCode>
                <c:ptCount val="16"/>
                <c:pt idx="0">
                  <c:v>27</c:v>
                </c:pt>
                <c:pt idx="1">
                  <c:v>30.6</c:v>
                </c:pt>
                <c:pt idx="2">
                  <c:v>46.6</c:v>
                </c:pt>
                <c:pt idx="3">
                  <c:v>73.7</c:v>
                </c:pt>
                <c:pt idx="4">
                  <c:v>109.9</c:v>
                </c:pt>
                <c:pt idx="5">
                  <c:v>144.4</c:v>
                </c:pt>
                <c:pt idx="6">
                  <c:v>195.4</c:v>
                </c:pt>
                <c:pt idx="7">
                  <c:v>103.5</c:v>
                </c:pt>
                <c:pt idx="8">
                  <c:v>109.3</c:v>
                </c:pt>
                <c:pt idx="9">
                  <c:v>67.8</c:v>
                </c:pt>
                <c:pt idx="10">
                  <c:v>99.5</c:v>
                </c:pt>
                <c:pt idx="11">
                  <c:v>167.2</c:v>
                </c:pt>
                <c:pt idx="12">
                  <c:v>120.8</c:v>
                </c:pt>
                <c:pt idx="13">
                  <c:v>114.1</c:v>
                </c:pt>
                <c:pt idx="14">
                  <c:v>102.6</c:v>
                </c:pt>
                <c:pt idx="15">
                  <c:v>94.1</c:v>
                </c:pt>
              </c:numCache>
            </c:numRef>
          </c:val>
        </c:ser>
        <c:marker val="1"/>
        <c:axId val="46245760"/>
        <c:axId val="46247296"/>
      </c:lineChart>
      <c:catAx>
        <c:axId val="46245760"/>
        <c:scaling>
          <c:orientation val="minMax"/>
        </c:scaling>
        <c:axPos val="b"/>
        <c:numFmt formatCode="General" sourceLinked="1"/>
        <c:tickLblPos val="nextTo"/>
        <c:crossAx val="46247296"/>
        <c:crosses val="autoZero"/>
        <c:auto val="1"/>
        <c:lblAlgn val="ctr"/>
        <c:lblOffset val="100"/>
      </c:catAx>
      <c:valAx>
        <c:axId val="46247296"/>
        <c:scaling>
          <c:orientation val="minMax"/>
        </c:scaling>
        <c:axPos val="l"/>
        <c:majorGridlines/>
        <c:numFmt formatCode="General" sourceLinked="1"/>
        <c:tickLblPos val="nextTo"/>
        <c:crossAx val="46245760"/>
        <c:crosses val="autoZero"/>
        <c:crossBetween val="between"/>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918EBA-04EE-4D2E-A292-25FA959C2F0D}" type="datetimeFigureOut">
              <a:rPr lang="en-US" smtClean="0"/>
              <a:pPr/>
              <a:t>2/24/2015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55FC9B-9FA7-4CF2-B9D8-E273FB75894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28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D2F210B-E563-45B3-8B86-A81110144549}"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355FC9B-9FA7-4CF2-B9D8-E273FB758940}"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259C0C-E553-4A0B-82F7-424C5A417289}" type="datetimeFigureOut">
              <a:rPr lang="en-US" smtClean="0"/>
              <a:pPr/>
              <a:t>2/24/2015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259C0C-E553-4A0B-82F7-424C5A417289}" type="datetimeFigureOut">
              <a:rPr lang="en-US" smtClean="0"/>
              <a:pPr/>
              <a:t>2/24/2015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259C0C-E553-4A0B-82F7-424C5A417289}" type="datetimeFigureOut">
              <a:rPr lang="en-US" smtClean="0"/>
              <a:pPr/>
              <a:t>2/24/2015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259C0C-E553-4A0B-82F7-424C5A417289}" type="datetimeFigureOut">
              <a:rPr lang="en-US" smtClean="0"/>
              <a:pPr/>
              <a:t>2/24/2015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259C0C-E553-4A0B-82F7-424C5A417289}" type="datetimeFigureOut">
              <a:rPr lang="en-US" smtClean="0"/>
              <a:pPr/>
              <a:t>2/24/2015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259C0C-E553-4A0B-82F7-424C5A417289}" type="datetimeFigureOut">
              <a:rPr lang="en-US" smtClean="0"/>
              <a:pPr/>
              <a:t>2/24/2015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259C0C-E553-4A0B-82F7-424C5A417289}" type="datetimeFigureOut">
              <a:rPr lang="en-US" smtClean="0"/>
              <a:pPr/>
              <a:t>2/24/2015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259C0C-E553-4A0B-82F7-424C5A417289}" type="datetimeFigureOut">
              <a:rPr lang="en-US" smtClean="0"/>
              <a:pPr/>
              <a:t>2/24/2015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59C0C-E553-4A0B-82F7-424C5A417289}" type="datetimeFigureOut">
              <a:rPr lang="en-US" smtClean="0"/>
              <a:pPr/>
              <a:t>2/24/2015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59C0C-E553-4A0B-82F7-424C5A417289}" type="datetimeFigureOut">
              <a:rPr lang="en-US" smtClean="0"/>
              <a:pPr/>
              <a:t>2/24/2015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59C0C-E553-4A0B-82F7-424C5A417289}" type="datetimeFigureOut">
              <a:rPr lang="en-US" smtClean="0"/>
              <a:pPr/>
              <a:t>2/24/2015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E4F972-12D7-4714-A66F-BE4EE7058A8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59C0C-E553-4A0B-82F7-424C5A417289}" type="datetimeFigureOut">
              <a:rPr lang="en-US" smtClean="0"/>
              <a:pPr/>
              <a:t>2/24/2015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4F972-12D7-4714-A66F-BE4EE7058A8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i="1" dirty="0" smtClean="0"/>
              <a:t/>
            </a:r>
            <a:br>
              <a:rPr lang="en-US" i="1" dirty="0" smtClean="0"/>
            </a:br>
            <a:r>
              <a:rPr lang="en-US" i="1" dirty="0"/>
              <a:t/>
            </a:r>
            <a:br>
              <a:rPr lang="en-US" i="1" dirty="0"/>
            </a:br>
            <a:r>
              <a:rPr lang="en-US" i="1" dirty="0" smtClean="0">
                <a:solidFill>
                  <a:srgbClr val="FF0000"/>
                </a:solidFill>
              </a:rPr>
              <a:t>FDI </a:t>
            </a:r>
            <a:r>
              <a:rPr lang="en-US" i="1" dirty="0">
                <a:solidFill>
                  <a:srgbClr val="FF0000"/>
                </a:solidFill>
              </a:rPr>
              <a:t>in Bulgaria: Dynamics and Opportunities for Korean </a:t>
            </a:r>
            <a:r>
              <a:rPr lang="en-US" i="1" dirty="0" smtClean="0">
                <a:solidFill>
                  <a:srgbClr val="FF0000"/>
                </a:solidFill>
              </a:rPr>
              <a:t>Businesses</a:t>
            </a:r>
            <a:r>
              <a:rPr lang="en-GB" dirty="0"/>
              <a:t/>
            </a:r>
            <a:br>
              <a:rPr lang="en-GB" dirty="0"/>
            </a:br>
            <a:r>
              <a:rPr lang="en-GB" dirty="0"/>
              <a:t/>
            </a:r>
            <a:br>
              <a:rPr lang="en-GB" dirty="0"/>
            </a:br>
            <a:endParaRPr lang="en-GB" dirty="0"/>
          </a:p>
        </p:txBody>
      </p:sp>
      <p:sp>
        <p:nvSpPr>
          <p:cNvPr id="3" name="Subtitle 2"/>
          <p:cNvSpPr>
            <a:spLocks noGrp="1"/>
          </p:cNvSpPr>
          <p:nvPr>
            <p:ph type="subTitle" idx="1"/>
          </p:nvPr>
        </p:nvSpPr>
        <p:spPr/>
        <p:txBody>
          <a:bodyPr>
            <a:normAutofit/>
          </a:bodyPr>
          <a:lstStyle/>
          <a:p>
            <a:endParaRPr lang="en-US" sz="2400" dirty="0" smtClean="0">
              <a:solidFill>
                <a:schemeClr val="tx1">
                  <a:lumMod val="65000"/>
                  <a:lumOff val="35000"/>
                </a:schemeClr>
              </a:solidFill>
            </a:endParaRPr>
          </a:p>
          <a:p>
            <a:r>
              <a:rPr lang="en-US" sz="2400" dirty="0" smtClean="0">
                <a:solidFill>
                  <a:schemeClr val="tx1">
                    <a:lumMod val="65000"/>
                    <a:lumOff val="35000"/>
                  </a:schemeClr>
                </a:solidFill>
              </a:rPr>
              <a:t>Assoc. Prof. Dr. Daniela </a:t>
            </a:r>
            <a:r>
              <a:rPr lang="en-US" sz="2400" dirty="0" err="1" smtClean="0">
                <a:solidFill>
                  <a:schemeClr val="tx1">
                    <a:lumMod val="65000"/>
                    <a:lumOff val="35000"/>
                  </a:schemeClr>
                </a:solidFill>
              </a:rPr>
              <a:t>Bobeva</a:t>
            </a:r>
            <a:r>
              <a:rPr lang="en-US" sz="2400" dirty="0" smtClean="0">
                <a:solidFill>
                  <a:schemeClr val="tx1">
                    <a:lumMod val="65000"/>
                    <a:lumOff val="35000"/>
                  </a:schemeClr>
                </a:solidFill>
              </a:rPr>
              <a:t> </a:t>
            </a:r>
          </a:p>
          <a:p>
            <a:r>
              <a:rPr lang="en-US" sz="2400" dirty="0" smtClean="0">
                <a:solidFill>
                  <a:schemeClr val="tx1">
                    <a:lumMod val="65000"/>
                    <a:lumOff val="35000"/>
                  </a:schemeClr>
                </a:solidFill>
              </a:rPr>
              <a:t>Economic Research Institute at BAS</a:t>
            </a:r>
            <a:endParaRPr lang="en-GB" sz="2400"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rgbClr val="0070C0"/>
                </a:solidFill>
              </a:rPr>
              <a:t>Similar FDI challenges in both countries</a:t>
            </a:r>
            <a:endParaRPr lang="en-GB" b="1" i="1" dirty="0">
              <a:solidFill>
                <a:srgbClr val="0070C0"/>
              </a:solidFill>
            </a:endParaRPr>
          </a:p>
        </p:txBody>
      </p:sp>
      <p:sp>
        <p:nvSpPr>
          <p:cNvPr id="3" name="Content Placeholder 2"/>
          <p:cNvSpPr>
            <a:spLocks noGrp="1"/>
          </p:cNvSpPr>
          <p:nvPr>
            <p:ph idx="1"/>
          </p:nvPr>
        </p:nvSpPr>
        <p:spPr/>
        <p:txBody>
          <a:bodyPr>
            <a:normAutofit fontScale="85000" lnSpcReduction="10000"/>
          </a:bodyPr>
          <a:lstStyle/>
          <a:p>
            <a:r>
              <a:rPr lang="en-GB" dirty="0" smtClean="0"/>
              <a:t>Korea received USD 98 </a:t>
            </a:r>
            <a:r>
              <a:rPr lang="en-GB" dirty="0" err="1" smtClean="0"/>
              <a:t>bn</a:t>
            </a:r>
            <a:r>
              <a:rPr lang="en-GB" dirty="0" smtClean="0"/>
              <a:t> FDI in 2013</a:t>
            </a:r>
          </a:p>
          <a:p>
            <a:r>
              <a:rPr lang="en-GB" dirty="0" smtClean="0"/>
              <a:t> Insufficient FDI  in value added sectors </a:t>
            </a:r>
          </a:p>
          <a:p>
            <a:r>
              <a:rPr lang="en-GB" dirty="0" smtClean="0"/>
              <a:t>Low  contribution FDI companies in the exports  (Korea </a:t>
            </a:r>
            <a:r>
              <a:rPr lang="bg-BG" dirty="0" smtClean="0"/>
              <a:t>20%, </a:t>
            </a:r>
            <a:r>
              <a:rPr lang="en-GB" dirty="0" smtClean="0"/>
              <a:t>Bulgaria 17%) </a:t>
            </a:r>
          </a:p>
          <a:p>
            <a:r>
              <a:rPr lang="en-GB" dirty="0" smtClean="0"/>
              <a:t>FDI companies engage only </a:t>
            </a:r>
            <a:r>
              <a:rPr lang="bg-BG" dirty="0" smtClean="0"/>
              <a:t>6%</a:t>
            </a:r>
            <a:r>
              <a:rPr lang="en-GB" dirty="0" smtClean="0"/>
              <a:t> of labour force in Korea and 14% In Bulgaria</a:t>
            </a:r>
            <a:r>
              <a:rPr lang="bg-BG" dirty="0" smtClean="0"/>
              <a:t>.</a:t>
            </a:r>
            <a:endParaRPr lang="en-GB" dirty="0" smtClean="0"/>
          </a:p>
          <a:p>
            <a:r>
              <a:rPr lang="en-GB" dirty="0" smtClean="0"/>
              <a:t>Common strategies to rely on FDI for acceleration of the economic growth </a:t>
            </a:r>
          </a:p>
          <a:p>
            <a:r>
              <a:rPr lang="en-GB" dirty="0" smtClean="0"/>
              <a:t>Decreasing inflow from deteriorating euro area economies need to be compensated. </a:t>
            </a:r>
            <a:r>
              <a:rPr lang="en-GB" dirty="0" smtClean="0">
                <a:solidFill>
                  <a:srgbClr val="C00000"/>
                </a:solidFill>
              </a:rPr>
              <a:t>Where from?</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chemeClr val="tx2">
                    <a:lumMod val="60000"/>
                    <a:lumOff val="40000"/>
                  </a:schemeClr>
                </a:solidFill>
              </a:rPr>
              <a:t>Asian economies as a source of FDI ?</a:t>
            </a:r>
            <a:endParaRPr lang="en-GB" b="1" i="1" dirty="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10000"/>
          </a:bodyPr>
          <a:lstStyle/>
          <a:p>
            <a:r>
              <a:rPr lang="en-GB" dirty="0" smtClean="0"/>
              <a:t>Traditionally Japan was considered as a country that largely invests aboard but the last two decades put on the stage other Asian countries</a:t>
            </a:r>
          </a:p>
          <a:p>
            <a:r>
              <a:rPr lang="en-GB" dirty="0" smtClean="0"/>
              <a:t>China and Republic of Korea invest abroad more than received inflow</a:t>
            </a:r>
          </a:p>
          <a:p>
            <a:r>
              <a:rPr lang="en-GB" dirty="0" smtClean="0"/>
              <a:t>India, Pakistan and Vietnam FDI inflow is still larger than the outflow but the FDI is growing. Their current account deficits are largely covered by the FDI inflow</a:t>
            </a:r>
          </a:p>
          <a:p>
            <a:r>
              <a:rPr lang="en-GB" dirty="0" smtClean="0"/>
              <a:t>Internationalisation of fast growing Asian economies  takes time. Realistically, FDI from R Korea, China and Japan could  be encouraged in a short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chemeClr val="tx2">
                    <a:lumMod val="60000"/>
                    <a:lumOff val="40000"/>
                  </a:schemeClr>
                </a:solidFill>
              </a:rPr>
              <a:t>Asian FDI  in Bulgaria</a:t>
            </a:r>
            <a:endParaRPr lang="en-GB" b="1" i="1"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GB" dirty="0" smtClean="0"/>
              <a:t>FDI stock from China, R Korea, Japan, Vietnam and India represent only 1% of total FDI stock in Bulgaria (2013)</a:t>
            </a:r>
          </a:p>
          <a:p>
            <a:r>
              <a:rPr lang="en-GB" dirty="0" smtClean="0"/>
              <a:t>R Korea is leading FDI investor in Bulgaria among the five Asian countries  </a:t>
            </a:r>
          </a:p>
          <a:p>
            <a:r>
              <a:rPr lang="en-GB" dirty="0" smtClean="0"/>
              <a:t>The crisis impacted negatively the FDI inflow from the Asian economies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dirty="0" smtClean="0"/>
              <a:t>FDI stock in Bulgaria from Asian countries in 2013 (m euro)</a:t>
            </a:r>
            <a:endParaRPr lang="en-GB"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rgbClr val="0070C0"/>
                </a:solidFill>
              </a:rPr>
              <a:t>Direct investment inflow from Korea to Bulgaria  </a:t>
            </a:r>
            <a:endParaRPr lang="en-GB" b="1" i="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DI outflow from Korea to CEECs</a:t>
            </a:r>
            <a:endParaRPr lang="en-GB" b="1" i="1"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rgbClr val="0070C0"/>
                </a:solidFill>
              </a:rPr>
              <a:t>FDI inflow in Bulgaria from R Korea </a:t>
            </a:r>
            <a:endParaRPr lang="en-GB" b="1" i="1"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r>
              <a:rPr lang="en-GB" dirty="0" smtClean="0"/>
              <a:t>Only 250 m euro inflow  FDI </a:t>
            </a:r>
            <a:r>
              <a:rPr lang="en-GB" dirty="0" smtClean="0"/>
              <a:t> </a:t>
            </a:r>
            <a:r>
              <a:rPr lang="en-GB" dirty="0" smtClean="0"/>
              <a:t>for the last 18 years followed by China 205 m euro</a:t>
            </a:r>
          </a:p>
          <a:p>
            <a:r>
              <a:rPr lang="en-GB" dirty="0" smtClean="0"/>
              <a:t>Disproportionately small inflow in Bulgaria as compared to the other CEECs</a:t>
            </a:r>
          </a:p>
          <a:p>
            <a:r>
              <a:rPr lang="en-GB" dirty="0" smtClean="0"/>
              <a:t>Very unstable inflow</a:t>
            </a:r>
          </a:p>
          <a:p>
            <a:r>
              <a:rPr lang="en-GB" dirty="0" smtClean="0"/>
              <a:t>Incidents of  disinvestment  (three years)</a:t>
            </a:r>
          </a:p>
          <a:p>
            <a:r>
              <a:rPr lang="en-GB" dirty="0" smtClean="0"/>
              <a:t>Only large multinational companies involved</a:t>
            </a:r>
          </a:p>
          <a:p>
            <a:r>
              <a:rPr lang="en-GB" dirty="0" smtClean="0"/>
              <a:t>In general, less Korean presence in smaller economies . Largest FDI to large OECD countries.</a:t>
            </a:r>
          </a:p>
          <a:p>
            <a:r>
              <a:rPr lang="en-GB" dirty="0" smtClean="0"/>
              <a:t>Negligible Bulgarian FDI inflow in Korea (USD 600 thousand in 2014) </a:t>
            </a:r>
          </a:p>
          <a:p>
            <a:endParaRPr lang="en-GB"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b="1" i="1" dirty="0" smtClean="0">
                <a:solidFill>
                  <a:srgbClr val="0070C0"/>
                </a:solidFill>
              </a:rPr>
              <a:t>Success versus unsuccessful stories</a:t>
            </a:r>
            <a:endParaRPr lang="en-GB" b="1" i="1" dirty="0">
              <a:solidFill>
                <a:srgbClr val="0070C0"/>
              </a:solidFill>
            </a:endParaRPr>
          </a:p>
        </p:txBody>
      </p:sp>
      <p:sp>
        <p:nvSpPr>
          <p:cNvPr id="3" name="Content Placeholder 2"/>
          <p:cNvSpPr>
            <a:spLocks noGrp="1"/>
          </p:cNvSpPr>
          <p:nvPr>
            <p:ph idx="1"/>
          </p:nvPr>
        </p:nvSpPr>
        <p:spPr/>
        <p:txBody>
          <a:bodyPr/>
          <a:lstStyle/>
          <a:p>
            <a:r>
              <a:rPr lang="en-GB" dirty="0" smtClean="0"/>
              <a:t>Unsuccessful stories: LB </a:t>
            </a:r>
            <a:r>
              <a:rPr lang="en-GB" dirty="0" err="1" smtClean="0"/>
              <a:t>Bulgaricum</a:t>
            </a:r>
            <a:r>
              <a:rPr lang="en-GB" dirty="0" smtClean="0"/>
              <a:t>, Photovoltaic investment, etc. too many mistakes!</a:t>
            </a:r>
          </a:p>
          <a:p>
            <a:r>
              <a:rPr lang="en-GB" dirty="0" smtClean="0"/>
              <a:t>Failures lead to a higher risk perceived. Resolving the trouble cases  as a toll for </a:t>
            </a:r>
            <a:r>
              <a:rPr lang="en-GB" dirty="0" smtClean="0"/>
              <a:t>encourage </a:t>
            </a:r>
            <a:r>
              <a:rPr lang="en-GB" dirty="0" smtClean="0"/>
              <a:t>further investment </a:t>
            </a:r>
          </a:p>
          <a:p>
            <a:r>
              <a:rPr lang="en-GB" dirty="0" smtClean="0"/>
              <a:t>Good cases?  </a:t>
            </a:r>
          </a:p>
          <a:p>
            <a:endParaRPr lang="en-GB" dirty="0" smtClean="0"/>
          </a:p>
          <a:p>
            <a:endParaRPr lang="en-GB" dirty="0" smtClean="0"/>
          </a:p>
          <a:p>
            <a:endParaRPr lang="en-GB"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Similar policies in FDI promotion</a:t>
            </a:r>
            <a:endParaRPr lang="en-GB" b="1" i="1" dirty="0">
              <a:solidFill>
                <a:srgbClr val="0070C0"/>
              </a:solidFill>
            </a:endParaRPr>
          </a:p>
        </p:txBody>
      </p:sp>
      <p:sp>
        <p:nvSpPr>
          <p:cNvPr id="3" name="Content Placeholder 2"/>
          <p:cNvSpPr>
            <a:spLocks noGrp="1"/>
          </p:cNvSpPr>
          <p:nvPr>
            <p:ph idx="1"/>
          </p:nvPr>
        </p:nvSpPr>
        <p:spPr/>
        <p:txBody>
          <a:bodyPr>
            <a:normAutofit/>
          </a:bodyPr>
          <a:lstStyle/>
          <a:p>
            <a:r>
              <a:rPr lang="en-GB" dirty="0" smtClean="0"/>
              <a:t>Improvement of FDI environment – cutting the administrative burden; increasing predictability</a:t>
            </a:r>
          </a:p>
          <a:p>
            <a:r>
              <a:rPr lang="en-GB" dirty="0" smtClean="0"/>
              <a:t>Appropriate infrastructure </a:t>
            </a:r>
          </a:p>
          <a:p>
            <a:r>
              <a:rPr lang="en-GB" dirty="0" smtClean="0"/>
              <a:t>Incentives for investment in value added sectors; creation of R&amp;D centres.</a:t>
            </a:r>
          </a:p>
          <a:p>
            <a:r>
              <a:rPr lang="en-GB" dirty="0" smtClean="0"/>
              <a:t>Concessions for job creating investment  </a:t>
            </a:r>
          </a:p>
          <a:p>
            <a:r>
              <a:rPr lang="en-GB" dirty="0" smtClean="0"/>
              <a:t>Promoting value chain investment </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chemeClr val="tx2">
                    <a:lumMod val="60000"/>
                    <a:lumOff val="40000"/>
                  </a:schemeClr>
                </a:solidFill>
              </a:rPr>
              <a:t>How to boost FDI </a:t>
            </a:r>
            <a:endParaRPr lang="en-GB" b="1" i="1" dirty="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20000"/>
          </a:bodyPr>
          <a:lstStyle/>
          <a:p>
            <a:r>
              <a:rPr lang="en-GB" dirty="0" smtClean="0"/>
              <a:t>More research on synergies between both economies is needed for the purpose of identification of demand/supply potential and diversification of  FDI inflows</a:t>
            </a:r>
          </a:p>
          <a:p>
            <a:r>
              <a:rPr lang="en-GB" dirty="0" smtClean="0"/>
              <a:t>Field work is needed to clarify the success and failed investments and learn the lessons </a:t>
            </a:r>
          </a:p>
          <a:p>
            <a:r>
              <a:rPr lang="en-GB" dirty="0" smtClean="0"/>
              <a:t>Involvement of SMEs in internationalisation seems a common problem.  How to encourage SMEs cooperation?</a:t>
            </a:r>
          </a:p>
          <a:p>
            <a:r>
              <a:rPr lang="en-GB" dirty="0" smtClean="0"/>
              <a:t>Innovation cooperation needs innovation </a:t>
            </a:r>
          </a:p>
          <a:p>
            <a:r>
              <a:rPr lang="en-GB" dirty="0" smtClean="0"/>
              <a:t>How better benefiting from the Free Trade Agreement?</a:t>
            </a:r>
          </a:p>
          <a:p>
            <a:r>
              <a:rPr lang="en-GB" dirty="0" smtClean="0"/>
              <a:t>Financing FDI - instruments , risk </a:t>
            </a:r>
            <a:r>
              <a:rPr lang="en-GB" dirty="0" smtClean="0"/>
              <a:t>mitigation</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Outline</a:t>
            </a:r>
            <a:endParaRPr lang="en-GB" b="1" i="1" dirty="0">
              <a:solidFill>
                <a:srgbClr val="0070C0"/>
              </a:solidFill>
            </a:endParaRPr>
          </a:p>
        </p:txBody>
      </p:sp>
      <p:sp>
        <p:nvSpPr>
          <p:cNvPr id="3" name="Content Placeholder 2"/>
          <p:cNvSpPr>
            <a:spLocks noGrp="1"/>
          </p:cNvSpPr>
          <p:nvPr>
            <p:ph idx="1"/>
          </p:nvPr>
        </p:nvSpPr>
        <p:spPr/>
        <p:txBody>
          <a:bodyPr/>
          <a:lstStyle/>
          <a:p>
            <a:r>
              <a:rPr lang="en-GB" dirty="0" smtClean="0"/>
              <a:t>IER priorities and experience  in foreign investment research and foreign trade </a:t>
            </a:r>
          </a:p>
          <a:p>
            <a:r>
              <a:rPr lang="en-GB" dirty="0" smtClean="0"/>
              <a:t>What we do and we do not know about foreign investment to/in Bulgaria</a:t>
            </a:r>
          </a:p>
          <a:p>
            <a:r>
              <a:rPr lang="en-GB" dirty="0" smtClean="0"/>
              <a:t>Bulgaria-Korea economic relations: why researchers have to help</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chemeClr val="tx2">
                    <a:lumMod val="60000"/>
                    <a:lumOff val="40000"/>
                  </a:schemeClr>
                </a:solidFill>
              </a:rPr>
              <a:t>Total bilateral trade RB and RK</a:t>
            </a:r>
            <a:br>
              <a:rPr lang="en-GB" b="1" i="1" dirty="0" smtClean="0">
                <a:solidFill>
                  <a:schemeClr val="tx2">
                    <a:lumMod val="60000"/>
                    <a:lumOff val="40000"/>
                  </a:schemeClr>
                </a:solidFill>
              </a:rPr>
            </a:br>
            <a:r>
              <a:rPr lang="en-GB" sz="3600" dirty="0" smtClean="0"/>
              <a:t>(m USD)</a:t>
            </a:r>
            <a:endParaRPr lang="en-GB" sz="36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sz="3600" b="1" i="1" dirty="0" smtClean="0">
                <a:solidFill>
                  <a:schemeClr val="tx2">
                    <a:lumMod val="60000"/>
                    <a:lumOff val="40000"/>
                  </a:schemeClr>
                </a:solidFill>
              </a:rPr>
              <a:t>R Bulgaria: Export to/Import from R Korea  </a:t>
            </a:r>
            <a:endParaRPr lang="en-GB" sz="3600" b="1" i="1" dirty="0">
              <a:solidFill>
                <a:schemeClr val="tx2">
                  <a:lumMod val="60000"/>
                  <a:lumOff val="40000"/>
                </a:schemeClr>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Bilateral trade</a:t>
            </a:r>
            <a:endParaRPr lang="en-GB" b="1" i="1" dirty="0">
              <a:solidFill>
                <a:srgbClr val="0070C0"/>
              </a:solidFill>
            </a:endParaRPr>
          </a:p>
        </p:txBody>
      </p:sp>
      <p:sp>
        <p:nvSpPr>
          <p:cNvPr id="3" name="Content Placeholder 2"/>
          <p:cNvSpPr>
            <a:spLocks noGrp="1"/>
          </p:cNvSpPr>
          <p:nvPr>
            <p:ph idx="1"/>
          </p:nvPr>
        </p:nvSpPr>
        <p:spPr/>
        <p:txBody>
          <a:bodyPr>
            <a:normAutofit fontScale="70000" lnSpcReduction="20000"/>
          </a:bodyPr>
          <a:lstStyle/>
          <a:p>
            <a:r>
              <a:rPr lang="en-GB" dirty="0" smtClean="0"/>
              <a:t>Trade between the two countries substantially increased in the last decade and more pronounced after 2006</a:t>
            </a:r>
          </a:p>
          <a:p>
            <a:r>
              <a:rPr lang="en-GB" dirty="0" smtClean="0"/>
              <a:t>The trend has been volatile since 2007 which is associated  with both export and import dynamics</a:t>
            </a:r>
          </a:p>
          <a:p>
            <a:r>
              <a:rPr lang="en-GB" dirty="0" smtClean="0"/>
              <a:t>The recent financial and economic crises impacted strongly the export and at much lesser extend the import from Korea  </a:t>
            </a:r>
          </a:p>
          <a:p>
            <a:r>
              <a:rPr lang="en-GB" dirty="0" smtClean="0"/>
              <a:t>The EU – Korea Trade agreement has a little impact on bilateral economic relations </a:t>
            </a:r>
          </a:p>
          <a:p>
            <a:r>
              <a:rPr lang="en-GB" dirty="0" smtClean="0"/>
              <a:t>The export of Bulgarian goods is caching up with the import from R Korea and the trade between the two countries converge  to  achieve a balance</a:t>
            </a:r>
          </a:p>
          <a:p>
            <a:r>
              <a:rPr lang="en-GB" dirty="0" smtClean="0"/>
              <a:t>Prices of metals strongly impact the total trade between the countries</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GB" b="1" i="1" dirty="0" smtClean="0">
                <a:solidFill>
                  <a:srgbClr val="0070C0"/>
                </a:solidFill>
              </a:rPr>
              <a:t>Favourable legal framework</a:t>
            </a:r>
            <a:endParaRPr lang="en-GB" b="1" i="1" dirty="0">
              <a:solidFill>
                <a:srgbClr val="0070C0"/>
              </a:solidFill>
            </a:endParaRPr>
          </a:p>
        </p:txBody>
      </p:sp>
      <p:sp>
        <p:nvSpPr>
          <p:cNvPr id="3" name="Content Placeholder 2"/>
          <p:cNvSpPr>
            <a:spLocks noGrp="1"/>
          </p:cNvSpPr>
          <p:nvPr>
            <p:ph idx="1"/>
          </p:nvPr>
        </p:nvSpPr>
        <p:spPr/>
        <p:txBody>
          <a:bodyPr>
            <a:normAutofit/>
          </a:bodyPr>
          <a:lstStyle/>
          <a:p>
            <a:r>
              <a:rPr lang="en-GB" dirty="0" smtClean="0"/>
              <a:t>The Free Trade Agreement between EU and R Korea signed on July 1, 2011 is the first with an Asian country which is expected to boost bilateral trade. But it does not happen automatically. The agreement creates only opportunities. The information is needed to be spread among participants and also discussions aiming at mutual understanding should take place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Institutional framework in place </a:t>
            </a:r>
            <a:endParaRPr lang="en-GB" b="1" i="1" dirty="0">
              <a:solidFill>
                <a:srgbClr val="0070C0"/>
              </a:solidFill>
            </a:endParaRPr>
          </a:p>
        </p:txBody>
      </p:sp>
      <p:sp>
        <p:nvSpPr>
          <p:cNvPr id="3" name="Content Placeholder 2"/>
          <p:cNvSpPr>
            <a:spLocks noGrp="1"/>
          </p:cNvSpPr>
          <p:nvPr>
            <p:ph idx="1"/>
          </p:nvPr>
        </p:nvSpPr>
        <p:spPr/>
        <p:txBody>
          <a:bodyPr>
            <a:normAutofit/>
          </a:bodyPr>
          <a:lstStyle/>
          <a:p>
            <a:r>
              <a:rPr lang="en-GB" b="1" dirty="0" smtClean="0"/>
              <a:t>Sofia Office of Korean Agency for Export and Investment Promotion </a:t>
            </a:r>
            <a:r>
              <a:rPr lang="en-GB" dirty="0" smtClean="0"/>
              <a:t>/</a:t>
            </a:r>
            <a:r>
              <a:rPr lang="bg-BG" dirty="0" smtClean="0"/>
              <a:t> Корейската агенция за насърчаване на търговията и инвестициите (КОТРА)</a:t>
            </a:r>
            <a:r>
              <a:rPr lang="bg-BG" i="1" dirty="0" smtClean="0"/>
              <a:t> </a:t>
            </a:r>
            <a:r>
              <a:rPr lang="en-GB" i="1" dirty="0" smtClean="0"/>
              <a:t>contributes to bilateral relations</a:t>
            </a:r>
            <a:endParaRPr lang="en-GB" dirty="0" smtClean="0"/>
          </a:p>
          <a:p>
            <a:r>
              <a:rPr lang="en-GB" dirty="0" smtClean="0"/>
              <a:t>In 1</a:t>
            </a:r>
            <a:r>
              <a:rPr lang="bg-BG" dirty="0" smtClean="0"/>
              <a:t>990 </a:t>
            </a:r>
            <a:r>
              <a:rPr lang="en-GB" dirty="0" smtClean="0"/>
              <a:t> </a:t>
            </a:r>
            <a:r>
              <a:rPr lang="en-GB" b="1" dirty="0" smtClean="0"/>
              <a:t>Bulgaria- Korea Committee for Economic Cooperation </a:t>
            </a:r>
            <a:endParaRPr lang="en-GB"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Challenges</a:t>
            </a:r>
            <a:endParaRPr lang="en-GB" b="1" i="1" dirty="0">
              <a:solidFill>
                <a:srgbClr val="0070C0"/>
              </a:solidFill>
            </a:endParaRPr>
          </a:p>
        </p:txBody>
      </p:sp>
      <p:sp>
        <p:nvSpPr>
          <p:cNvPr id="3" name="Content Placeholder 2"/>
          <p:cNvSpPr>
            <a:spLocks noGrp="1"/>
          </p:cNvSpPr>
          <p:nvPr>
            <p:ph idx="1"/>
          </p:nvPr>
        </p:nvSpPr>
        <p:spPr/>
        <p:txBody>
          <a:bodyPr>
            <a:normAutofit/>
          </a:bodyPr>
          <a:lstStyle/>
          <a:p>
            <a:r>
              <a:rPr lang="en-GB" dirty="0" smtClean="0"/>
              <a:t>Still bilateral trade is below the potential </a:t>
            </a:r>
          </a:p>
          <a:p>
            <a:r>
              <a:rPr lang="en-GB" dirty="0" smtClean="0"/>
              <a:t>Overconcentration of bilateral trade in few goods: over 80% of export to R Korea are metals and 40% of import are diodes and chemicals</a:t>
            </a:r>
          </a:p>
          <a:p>
            <a:r>
              <a:rPr lang="en-GB" dirty="0" smtClean="0"/>
              <a:t>Non tariff restrictions</a:t>
            </a:r>
          </a:p>
          <a:p>
            <a:r>
              <a:rPr lang="en-GB" dirty="0" smtClean="0"/>
              <a:t>Transportation costs </a:t>
            </a:r>
          </a:p>
          <a:p>
            <a:r>
              <a:rPr lang="en-GB" dirty="0" smtClean="0"/>
              <a:t>Financing tools </a:t>
            </a:r>
          </a:p>
          <a:p>
            <a:pPr>
              <a:buNone/>
            </a:pPr>
            <a:endParaRPr lang="en-GB" dirty="0" smtClean="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How to increase bilateral trade </a:t>
            </a:r>
            <a:endParaRPr lang="en-GB" b="1" i="1" dirty="0">
              <a:solidFill>
                <a:srgbClr val="0070C0"/>
              </a:solidFill>
            </a:endParaRPr>
          </a:p>
        </p:txBody>
      </p:sp>
      <p:sp>
        <p:nvSpPr>
          <p:cNvPr id="3" name="Content Placeholder 2"/>
          <p:cNvSpPr>
            <a:spLocks noGrp="1"/>
          </p:cNvSpPr>
          <p:nvPr>
            <p:ph idx="1"/>
          </p:nvPr>
        </p:nvSpPr>
        <p:spPr/>
        <p:txBody>
          <a:bodyPr>
            <a:normAutofit fontScale="77500" lnSpcReduction="20000"/>
          </a:bodyPr>
          <a:lstStyle/>
          <a:p>
            <a:r>
              <a:rPr lang="en-GB" dirty="0" smtClean="0"/>
              <a:t>More research on absolute and competitive advantages of both economies and their synergies and complementarities</a:t>
            </a:r>
          </a:p>
          <a:p>
            <a:r>
              <a:rPr lang="en-GB" dirty="0" smtClean="0"/>
              <a:t>Trade of foodstuffs and machines create larger opportunities .  More cooperation between food control authorities</a:t>
            </a:r>
          </a:p>
          <a:p>
            <a:r>
              <a:rPr lang="en-GB" dirty="0" smtClean="0"/>
              <a:t>Removal of remaining barriers</a:t>
            </a:r>
          </a:p>
          <a:p>
            <a:r>
              <a:rPr lang="en-GB" dirty="0" smtClean="0"/>
              <a:t>Trade finance instruments  need to be employed. More active support from financial institutions.</a:t>
            </a:r>
          </a:p>
          <a:p>
            <a:r>
              <a:rPr lang="en-GB" dirty="0" smtClean="0"/>
              <a:t>Transportation and other costs of trade to be reduced </a:t>
            </a:r>
          </a:p>
          <a:p>
            <a:r>
              <a:rPr lang="en-GB" dirty="0" smtClean="0"/>
              <a:t>More stronger and targeted support to </a:t>
            </a:r>
            <a:r>
              <a:rPr lang="en-GB" dirty="0" err="1" smtClean="0"/>
              <a:t>excporters</a:t>
            </a:r>
            <a:r>
              <a:rPr lang="en-GB" dirty="0" smtClean="0"/>
              <a:t> </a:t>
            </a:r>
            <a:r>
              <a:rPr lang="en-GB" dirty="0" smtClean="0"/>
              <a:t>from both countries</a:t>
            </a:r>
          </a:p>
          <a:p>
            <a:r>
              <a:rPr lang="en-GB" dirty="0" smtClean="0"/>
              <a:t>More trade will encourage more investment</a:t>
            </a:r>
          </a:p>
          <a:p>
            <a:endParaRPr lang="en-GB" dirty="0" smtClean="0"/>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Way foreword</a:t>
            </a:r>
            <a:endParaRPr lang="en-GB" b="1" i="1" dirty="0">
              <a:solidFill>
                <a:srgbClr val="0070C0"/>
              </a:solidFill>
            </a:endParaRPr>
          </a:p>
        </p:txBody>
      </p:sp>
      <p:sp>
        <p:nvSpPr>
          <p:cNvPr id="3" name="Content Placeholder 2"/>
          <p:cNvSpPr>
            <a:spLocks noGrp="1"/>
          </p:cNvSpPr>
          <p:nvPr>
            <p:ph idx="1"/>
          </p:nvPr>
        </p:nvSpPr>
        <p:spPr/>
        <p:txBody>
          <a:bodyPr>
            <a:normAutofit lnSpcReduction="10000"/>
          </a:bodyPr>
          <a:lstStyle/>
          <a:p>
            <a:r>
              <a:rPr lang="en-GB" dirty="0" smtClean="0"/>
              <a:t>Current trade and economic relations offer many challenges from researchers’ point of view </a:t>
            </a:r>
          </a:p>
          <a:p>
            <a:r>
              <a:rPr lang="en-GB" dirty="0" smtClean="0"/>
              <a:t>Although  favourable legal and institutional framework is in place bilateral relations need further boosting  </a:t>
            </a:r>
          </a:p>
          <a:p>
            <a:r>
              <a:rPr lang="en-GB" dirty="0" smtClean="0"/>
              <a:t>Identifying main areas with high potential for bilateral trade and FDI </a:t>
            </a:r>
          </a:p>
          <a:p>
            <a:r>
              <a:rPr lang="en-GB" dirty="0" smtClean="0"/>
              <a:t>Studding the obstacles, extend best practices  </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ctr">
              <a:buNone/>
            </a:pPr>
            <a:endParaRPr lang="en-GB" dirty="0" smtClean="0">
              <a:latin typeface="French Script MT" pitchFamily="66" charset="0"/>
            </a:endParaRPr>
          </a:p>
          <a:p>
            <a:pPr algn="ctr">
              <a:buNone/>
            </a:pPr>
            <a:endParaRPr lang="en-GB" dirty="0" smtClean="0">
              <a:latin typeface="French Script MT" pitchFamily="66" charset="0"/>
            </a:endParaRPr>
          </a:p>
          <a:p>
            <a:pPr algn="ctr">
              <a:buNone/>
            </a:pPr>
            <a:r>
              <a:rPr lang="en-GB" sz="3600" b="1" dirty="0" smtClean="0">
                <a:latin typeface="French Script MT" pitchFamily="66" charset="0"/>
              </a:rPr>
              <a:t>Thank you !</a:t>
            </a:r>
          </a:p>
          <a:p>
            <a:pPr algn="ctr">
              <a:buNone/>
            </a:pPr>
            <a:r>
              <a:rPr lang="en-GB" sz="3600" b="1" dirty="0" smtClean="0">
                <a:latin typeface="French Script MT" pitchFamily="66" charset="0"/>
              </a:rPr>
              <a:t>Let’s answer the questions together </a:t>
            </a:r>
          </a:p>
          <a:p>
            <a:pPr algn="ct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rgbClr val="0070C0"/>
                </a:solidFill>
              </a:rPr>
              <a:t>FDI research: </a:t>
            </a:r>
            <a:br>
              <a:rPr lang="en-GB" b="1" i="1" dirty="0" smtClean="0">
                <a:solidFill>
                  <a:srgbClr val="0070C0"/>
                </a:solidFill>
              </a:rPr>
            </a:br>
            <a:r>
              <a:rPr lang="en-GB" b="1" i="1" dirty="0" smtClean="0">
                <a:solidFill>
                  <a:srgbClr val="0070C0"/>
                </a:solidFill>
              </a:rPr>
              <a:t>Hitting a </a:t>
            </a:r>
            <a:r>
              <a:rPr lang="en-GB" b="1" i="1" dirty="0" smtClean="0">
                <a:solidFill>
                  <a:srgbClr val="0070C0"/>
                </a:solidFill>
              </a:rPr>
              <a:t>moving target</a:t>
            </a:r>
          </a:p>
        </p:txBody>
      </p:sp>
      <p:sp>
        <p:nvSpPr>
          <p:cNvPr id="3" name="Content Placeholder 2"/>
          <p:cNvSpPr>
            <a:spLocks noGrp="1"/>
          </p:cNvSpPr>
          <p:nvPr>
            <p:ph idx="1"/>
          </p:nvPr>
        </p:nvSpPr>
        <p:spPr/>
        <p:txBody>
          <a:bodyPr>
            <a:normAutofit fontScale="77500" lnSpcReduction="20000"/>
          </a:bodyPr>
          <a:lstStyle/>
          <a:p>
            <a:pPr>
              <a:buNone/>
            </a:pPr>
            <a:r>
              <a:rPr lang="en-GB" dirty="0" smtClean="0"/>
              <a:t>Research on foreign investment has always been a priority in IER strategy and programmes since early 90-ies</a:t>
            </a:r>
          </a:p>
          <a:p>
            <a:pPr>
              <a:buNone/>
            </a:pPr>
            <a:r>
              <a:rPr lang="en-GB" dirty="0" smtClean="0">
                <a:solidFill>
                  <a:srgbClr val="FF0000"/>
                </a:solidFill>
              </a:rPr>
              <a:t>Early 90ies</a:t>
            </a:r>
            <a:r>
              <a:rPr lang="en-GB" dirty="0" smtClean="0"/>
              <a:t>: opening for FDI as a pillar of market economy emergence and a key instrument in the transition reform agenda</a:t>
            </a:r>
          </a:p>
          <a:p>
            <a:pPr>
              <a:buNone/>
            </a:pPr>
            <a:r>
              <a:rPr lang="en-GB" dirty="0" smtClean="0">
                <a:solidFill>
                  <a:srgbClr val="FF0000"/>
                </a:solidFill>
              </a:rPr>
              <a:t>Mid 90-ies</a:t>
            </a:r>
            <a:r>
              <a:rPr lang="en-GB" dirty="0" smtClean="0"/>
              <a:t>:  privatisation and the role of FDI</a:t>
            </a:r>
          </a:p>
          <a:p>
            <a:pPr>
              <a:buNone/>
            </a:pPr>
            <a:r>
              <a:rPr lang="en-GB" dirty="0" smtClean="0">
                <a:solidFill>
                  <a:srgbClr val="FF0000"/>
                </a:solidFill>
              </a:rPr>
              <a:t>On the road to the EU membership</a:t>
            </a:r>
            <a:r>
              <a:rPr lang="en-GB" dirty="0" smtClean="0"/>
              <a:t>: convergence and EU markets: FDI as an instrument of EU integration and a tool for strengthening the single EU market; </a:t>
            </a:r>
          </a:p>
          <a:p>
            <a:pPr>
              <a:buNone/>
            </a:pPr>
            <a:r>
              <a:rPr lang="en-GB" dirty="0" smtClean="0">
                <a:solidFill>
                  <a:srgbClr val="FF0000"/>
                </a:solidFill>
              </a:rPr>
              <a:t>Crisis and FDI</a:t>
            </a:r>
            <a:r>
              <a:rPr lang="en-GB" dirty="0" smtClean="0"/>
              <a:t>: FDI and exit from the recession; more research focus on the FDI companies;  targeting new FDI source countries  </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rgbClr val="0070C0"/>
                </a:solidFill>
              </a:rPr>
              <a:t>Relocation of Western companies in Bulgaria </a:t>
            </a:r>
            <a:endParaRPr lang="en-GB" b="1" i="1" dirty="0">
              <a:solidFill>
                <a:srgbClr val="0070C0"/>
              </a:solidFill>
            </a:endParaRPr>
          </a:p>
        </p:txBody>
      </p:sp>
      <p:sp>
        <p:nvSpPr>
          <p:cNvPr id="3" name="Content Placeholder 2"/>
          <p:cNvSpPr>
            <a:spLocks noGrp="1"/>
          </p:cNvSpPr>
          <p:nvPr>
            <p:ph idx="1"/>
          </p:nvPr>
        </p:nvSpPr>
        <p:spPr/>
        <p:txBody>
          <a:bodyPr>
            <a:normAutofit/>
          </a:bodyPr>
          <a:lstStyle/>
          <a:p>
            <a:r>
              <a:rPr lang="en-GB" dirty="0" smtClean="0"/>
              <a:t>FDI and intercompany relations after the EU accession (Professor </a:t>
            </a:r>
            <a:r>
              <a:rPr lang="en-GB" dirty="0" err="1" smtClean="0"/>
              <a:t>Goev</a:t>
            </a:r>
            <a:r>
              <a:rPr lang="en-GB" dirty="0" smtClean="0"/>
              <a:t>, Associate professor </a:t>
            </a:r>
            <a:r>
              <a:rPr lang="en-GB" dirty="0" err="1" smtClean="0"/>
              <a:t>Minchev</a:t>
            </a:r>
            <a:r>
              <a:rPr lang="en-GB" dirty="0" smtClean="0"/>
              <a:t>   (</a:t>
            </a:r>
            <a:r>
              <a:rPr lang="ru-RU" dirty="0" smtClean="0"/>
              <a:t>2009-2011</a:t>
            </a:r>
            <a:r>
              <a:rPr lang="en-GB" dirty="0" smtClean="0"/>
              <a:t>): Studying  100 foreign investment companies in Bulgaria compared with the same data from 2001</a:t>
            </a:r>
            <a:r>
              <a:rPr lang="ru-RU" dirty="0" smtClean="0"/>
              <a:t>. </a:t>
            </a:r>
            <a:r>
              <a:rPr lang="en-GB" dirty="0" smtClean="0"/>
              <a:t>Assessing the relations between the Bulgarian and foreign companies.</a:t>
            </a:r>
            <a:endParaRPr lang="ru-RU" dirty="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rgbClr val="0070C0"/>
                </a:solidFill>
              </a:rPr>
              <a:t>Promoting competitiveness of Joint ventures in Bulgaria</a:t>
            </a:r>
            <a:endParaRPr lang="en-GB" i="1" dirty="0">
              <a:solidFill>
                <a:srgbClr val="0070C0"/>
              </a:solidFill>
            </a:endParaRPr>
          </a:p>
        </p:txBody>
      </p:sp>
      <p:sp>
        <p:nvSpPr>
          <p:cNvPr id="3" name="Content Placeholder 2"/>
          <p:cNvSpPr>
            <a:spLocks noGrp="1"/>
          </p:cNvSpPr>
          <p:nvPr>
            <p:ph idx="1"/>
          </p:nvPr>
        </p:nvSpPr>
        <p:spPr/>
        <p:txBody>
          <a:bodyPr>
            <a:normAutofit/>
          </a:bodyPr>
          <a:lstStyle/>
          <a:p>
            <a:pPr>
              <a:buNone/>
            </a:pPr>
            <a:endParaRPr lang="en-GB" dirty="0" smtClean="0"/>
          </a:p>
          <a:p>
            <a:pPr>
              <a:buNone/>
            </a:pPr>
            <a:r>
              <a:rPr lang="en-GB" dirty="0" smtClean="0"/>
              <a:t>Dr. </a:t>
            </a:r>
            <a:r>
              <a:rPr lang="en-GB" dirty="0" err="1" smtClean="0"/>
              <a:t>Marangozov</a:t>
            </a:r>
            <a:r>
              <a:rPr lang="en-GB" dirty="0" smtClean="0"/>
              <a:t> . The study focuses on competitiveness and Joint ventures in the context of local and European practices and legislation. </a:t>
            </a:r>
            <a:endParaRPr lang="ru-RU" dirty="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Structuring Balance of Payments </a:t>
            </a:r>
            <a:endParaRPr lang="en-GB" b="1" i="1" dirty="0">
              <a:solidFill>
                <a:srgbClr val="0070C0"/>
              </a:solidFill>
            </a:endParaRPr>
          </a:p>
        </p:txBody>
      </p:sp>
      <p:sp>
        <p:nvSpPr>
          <p:cNvPr id="3" name="Content Placeholder 2"/>
          <p:cNvSpPr>
            <a:spLocks noGrp="1"/>
          </p:cNvSpPr>
          <p:nvPr>
            <p:ph idx="1"/>
          </p:nvPr>
        </p:nvSpPr>
        <p:spPr/>
        <p:txBody>
          <a:bodyPr>
            <a:normAutofit/>
          </a:bodyPr>
          <a:lstStyle/>
          <a:p>
            <a:r>
              <a:rPr lang="en-GB" b="1" dirty="0" smtClean="0"/>
              <a:t>Prof. </a:t>
            </a:r>
            <a:r>
              <a:rPr lang="en-GB" b="1" dirty="0" err="1" smtClean="0"/>
              <a:t>Minasian</a:t>
            </a:r>
            <a:r>
              <a:rPr lang="en-GB" b="1" smtClean="0"/>
              <a:t> : </a:t>
            </a:r>
            <a:r>
              <a:rPr lang="en-GB" smtClean="0"/>
              <a:t>The </a:t>
            </a:r>
            <a:r>
              <a:rPr lang="en-GB" dirty="0" smtClean="0"/>
              <a:t>study  results in a comprehensive  set of policy measures  to improve macroeconomic policies and  synergies between  different polices that serve for macroeconomic and financial stability and balancing externalities.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b="1" i="1" dirty="0" smtClean="0">
                <a:solidFill>
                  <a:srgbClr val="0070C0"/>
                </a:solidFill>
              </a:rPr>
              <a:t>FDI in Central and Eastern Europe </a:t>
            </a:r>
            <a:endParaRPr lang="en-GB" b="1" i="1"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a:buNone/>
            </a:pPr>
            <a:r>
              <a:rPr lang="en-GB" b="1" dirty="0" smtClean="0"/>
              <a:t>Professor </a:t>
            </a:r>
            <a:r>
              <a:rPr lang="en-GB" b="1" dirty="0" err="1" smtClean="0"/>
              <a:t>Balkanska</a:t>
            </a:r>
            <a:r>
              <a:rPr lang="en-GB" b="1" dirty="0" smtClean="0"/>
              <a:t>:  </a:t>
            </a:r>
            <a:r>
              <a:rPr lang="en-GB" dirty="0" smtClean="0"/>
              <a:t>A comprehensive analysis of specific factors that drive FDI in CEECs and particularly in Bulgaria. The most attractive sectors are Identified, as well the important sectors  that lack foreign investment are presented. The research proves that the economic growth is strongly dependant on the FDI flow in Bulgaria due to the high level of openness of Bulgarian economy. Key policy measures are offered. </a:t>
            </a:r>
          </a:p>
          <a:p>
            <a:r>
              <a:rPr lang="en-GB" b="1" dirty="0" smtClean="0"/>
              <a:t>Foreign Direct Investments In Bulgaria: Do They Have An Effect On The Economic Development of The Country? </a:t>
            </a:r>
            <a:r>
              <a:rPr lang="en-GB" dirty="0" err="1" smtClean="0"/>
              <a:t>Christova-Balkanska</a:t>
            </a:r>
            <a:r>
              <a:rPr lang="en-GB" dirty="0" smtClean="0"/>
              <a:t>, I., 2009, N 1, p. 197-218. ISSN: 0205-3292</a:t>
            </a:r>
          </a:p>
          <a:p>
            <a:endParaRPr lang="ru-RU" dirty="0"/>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Intensity of FDI </a:t>
            </a:r>
            <a:endParaRPr lang="en-GB" dirty="0"/>
          </a:p>
        </p:txBody>
      </p:sp>
      <p:graphicFrame>
        <p:nvGraphicFramePr>
          <p:cNvPr id="4" name="Content Placeholder 3"/>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GB" b="1" i="1" dirty="0" smtClean="0">
                <a:solidFill>
                  <a:srgbClr val="0070C0"/>
                </a:solidFill>
              </a:rPr>
              <a:t>Striking facts about FDI in Bulgaria </a:t>
            </a:r>
            <a:endParaRPr lang="en-GB" b="1" i="1" dirty="0">
              <a:solidFill>
                <a:srgbClr val="0070C0"/>
              </a:solidFill>
            </a:endParaRPr>
          </a:p>
        </p:txBody>
      </p:sp>
      <p:sp>
        <p:nvSpPr>
          <p:cNvPr id="4" name="Content Placeholder 3"/>
          <p:cNvSpPr>
            <a:spLocks noGrp="1"/>
          </p:cNvSpPr>
          <p:nvPr>
            <p:ph sz="half" idx="1"/>
          </p:nvPr>
        </p:nvSpPr>
        <p:spPr/>
        <p:txBody>
          <a:bodyPr>
            <a:normAutofit fontScale="62500" lnSpcReduction="20000"/>
          </a:bodyPr>
          <a:lstStyle/>
          <a:p>
            <a:pPr marL="514350" indent="-514350">
              <a:buNone/>
            </a:pPr>
            <a:r>
              <a:rPr lang="en-GB" dirty="0" smtClean="0">
                <a:solidFill>
                  <a:srgbClr val="FF0000"/>
                </a:solidFill>
              </a:rPr>
              <a:t>Bulgaria and Estonia are leading in the EU as per the intensity of FDI  inflow in last 12 years</a:t>
            </a:r>
          </a:p>
          <a:p>
            <a:pPr marL="514350" indent="-514350">
              <a:buNone/>
            </a:pPr>
            <a:r>
              <a:rPr lang="en-GB" dirty="0" smtClean="0">
                <a:solidFill>
                  <a:srgbClr val="FF0000"/>
                </a:solidFill>
              </a:rPr>
              <a:t>FDI inflow 41,279 m euro </a:t>
            </a:r>
            <a:r>
              <a:rPr lang="bg-BG" dirty="0" smtClean="0">
                <a:solidFill>
                  <a:srgbClr val="FF0000"/>
                </a:solidFill>
              </a:rPr>
              <a:t> 1998-2013</a:t>
            </a:r>
            <a:endParaRPr lang="en-GB" dirty="0" smtClean="0">
              <a:solidFill>
                <a:srgbClr val="FF0000"/>
              </a:solidFill>
            </a:endParaRPr>
          </a:p>
          <a:p>
            <a:pPr marL="514350" indent="-514350">
              <a:buNone/>
            </a:pPr>
            <a:r>
              <a:rPr lang="en-GB" dirty="0" smtClean="0">
                <a:solidFill>
                  <a:srgbClr val="FF0000"/>
                </a:solidFill>
              </a:rPr>
              <a:t>FDI stock </a:t>
            </a:r>
            <a:r>
              <a:rPr lang="bg-BG" dirty="0" smtClean="0">
                <a:solidFill>
                  <a:srgbClr val="FF0000"/>
                </a:solidFill>
              </a:rPr>
              <a:t>38,331 </a:t>
            </a:r>
            <a:r>
              <a:rPr lang="en-GB" dirty="0" smtClean="0">
                <a:solidFill>
                  <a:srgbClr val="FF0000"/>
                </a:solidFill>
              </a:rPr>
              <a:t>m euro 2013. But unfavourable  sector distribution </a:t>
            </a:r>
          </a:p>
          <a:p>
            <a:pPr marL="514350" indent="-514350">
              <a:buNone/>
            </a:pPr>
            <a:r>
              <a:rPr lang="en-GB" dirty="0" smtClean="0">
                <a:solidFill>
                  <a:srgbClr val="FF0000"/>
                </a:solidFill>
              </a:rPr>
              <a:t>Bulgaria is the only EU country in the top ten in the world for outsourcing</a:t>
            </a:r>
          </a:p>
          <a:p>
            <a:pPr marL="514350" indent="-514350">
              <a:buNone/>
            </a:pPr>
            <a:r>
              <a:rPr lang="en-GB" dirty="0" smtClean="0">
                <a:solidFill>
                  <a:srgbClr val="FF0000"/>
                </a:solidFill>
              </a:rPr>
              <a:t>Bulgaria offers large advantages for FDI: lowest tax level, no currency risk, lowest labour costs in EU, but</a:t>
            </a:r>
          </a:p>
          <a:p>
            <a:pPr marL="514350" indent="-514350">
              <a:buNone/>
            </a:pPr>
            <a:r>
              <a:rPr lang="en-GB" dirty="0" smtClean="0">
                <a:solidFill>
                  <a:srgbClr val="FF0000"/>
                </a:solidFill>
              </a:rPr>
              <a:t>In 2013 Bulgaria is among the 3 hot spot for start-ups in Europe for 2013</a:t>
            </a:r>
          </a:p>
          <a:p>
            <a:pPr marL="514350" indent="-514350">
              <a:buNone/>
            </a:pPr>
            <a:endParaRPr lang="en-GB" dirty="0" smtClean="0">
              <a:solidFill>
                <a:srgbClr val="FF0000"/>
              </a:solidFill>
            </a:endParaRPr>
          </a:p>
          <a:p>
            <a:pPr marL="514350" indent="-514350">
              <a:buAutoNum type="arabicPeriod"/>
            </a:pPr>
            <a:endParaRPr lang="en-GB" dirty="0" smtClean="0">
              <a:solidFill>
                <a:srgbClr val="FF0000"/>
              </a:solidFill>
            </a:endParaRPr>
          </a:p>
          <a:p>
            <a:endParaRPr lang="en-GB" dirty="0">
              <a:solidFill>
                <a:srgbClr val="FF0000"/>
              </a:solidFill>
            </a:endParaRPr>
          </a:p>
        </p:txBody>
      </p:sp>
      <p:sp>
        <p:nvSpPr>
          <p:cNvPr id="5" name="Content Placeholder 4"/>
          <p:cNvSpPr>
            <a:spLocks noGrp="1"/>
          </p:cNvSpPr>
          <p:nvPr>
            <p:ph sz="half" idx="2"/>
          </p:nvPr>
        </p:nvSpPr>
        <p:spPr/>
        <p:txBody>
          <a:bodyPr>
            <a:normAutofit fontScale="62500" lnSpcReduction="20000"/>
          </a:bodyPr>
          <a:lstStyle/>
          <a:p>
            <a:pPr marL="514350" indent="-514350">
              <a:buNone/>
            </a:pPr>
            <a:r>
              <a:rPr lang="en-GB" dirty="0" smtClean="0">
                <a:solidFill>
                  <a:schemeClr val="tx2">
                    <a:lumMod val="60000"/>
                    <a:lumOff val="40000"/>
                  </a:schemeClr>
                </a:solidFill>
              </a:rPr>
              <a:t>The BG economy is hospitable and  demonstrates a large absorption capacity for FDI </a:t>
            </a:r>
          </a:p>
          <a:p>
            <a:pPr marL="514350" indent="-514350">
              <a:buNone/>
            </a:pPr>
            <a:r>
              <a:rPr lang="en-GB" dirty="0" smtClean="0">
                <a:solidFill>
                  <a:schemeClr val="tx2">
                    <a:lumMod val="60000"/>
                    <a:lumOff val="40000"/>
                  </a:schemeClr>
                </a:solidFill>
              </a:rPr>
              <a:t>Large opportunities in several sectors  - industry, natural resources, agribusiness . </a:t>
            </a:r>
          </a:p>
          <a:p>
            <a:pPr>
              <a:buNone/>
            </a:pPr>
            <a:r>
              <a:rPr lang="en-GB" dirty="0" smtClean="0">
                <a:solidFill>
                  <a:schemeClr val="tx2">
                    <a:lumMod val="60000"/>
                    <a:lumOff val="40000"/>
                  </a:schemeClr>
                </a:solidFill>
              </a:rPr>
              <a:t>Growing outsourcing – is this always linked with FDI </a:t>
            </a:r>
          </a:p>
          <a:p>
            <a:pPr>
              <a:buNone/>
            </a:pPr>
            <a:r>
              <a:rPr lang="en-GB" dirty="0" smtClean="0">
                <a:solidFill>
                  <a:schemeClr val="tx2">
                    <a:lumMod val="60000"/>
                    <a:lumOff val="40000"/>
                  </a:schemeClr>
                </a:solidFill>
              </a:rPr>
              <a:t>These advantages  drive low skills, labour intensive productions. Insufficient investment in innovation . Last place in EU according to the innovative FDI</a:t>
            </a:r>
          </a:p>
          <a:p>
            <a:pPr>
              <a:buNone/>
            </a:pPr>
            <a:r>
              <a:rPr lang="en-GB" dirty="0" smtClean="0">
                <a:solidFill>
                  <a:schemeClr val="tx2">
                    <a:lumMod val="60000"/>
                    <a:lumOff val="40000"/>
                  </a:schemeClr>
                </a:solidFill>
              </a:rPr>
              <a:t>Start-up and innovation a priority for FDI</a:t>
            </a:r>
          </a:p>
          <a:p>
            <a:pPr>
              <a:buNone/>
            </a:pPr>
            <a:endParaRPr lang="en-GB"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1536</TotalTime>
  <Words>1466</Words>
  <Application>Microsoft Office PowerPoint</Application>
  <PresentationFormat>On-screen Show (4:3)</PresentationFormat>
  <Paragraphs>149</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FDI in Bulgaria: Dynamics and Opportunities for Korean Businesses  </vt:lpstr>
      <vt:lpstr>Outline</vt:lpstr>
      <vt:lpstr>FDI research:  Hitting a moving target</vt:lpstr>
      <vt:lpstr>Relocation of Western companies in Bulgaria </vt:lpstr>
      <vt:lpstr>Promoting competitiveness of Joint ventures in Bulgaria</vt:lpstr>
      <vt:lpstr>Structuring Balance of Payments </vt:lpstr>
      <vt:lpstr>FDI in Central and Eastern Europe </vt:lpstr>
      <vt:lpstr>Intensity of FDI </vt:lpstr>
      <vt:lpstr>Striking facts about FDI in Bulgaria </vt:lpstr>
      <vt:lpstr>Similar FDI challenges in both countries</vt:lpstr>
      <vt:lpstr>Asian economies as a source of FDI ?</vt:lpstr>
      <vt:lpstr>Asian FDI  in Bulgaria</vt:lpstr>
      <vt:lpstr>FDI stock in Bulgaria from Asian countries in 2013 (m euro)</vt:lpstr>
      <vt:lpstr>Direct investment inflow from Korea to Bulgaria  </vt:lpstr>
      <vt:lpstr>DI outflow from Korea to CEECs</vt:lpstr>
      <vt:lpstr>FDI inflow in Bulgaria from R Korea </vt:lpstr>
      <vt:lpstr>Success versus unsuccessful stories</vt:lpstr>
      <vt:lpstr>Similar policies in FDI promotion</vt:lpstr>
      <vt:lpstr>How to boost FDI </vt:lpstr>
      <vt:lpstr>Total bilateral trade RB and RK (m USD)</vt:lpstr>
      <vt:lpstr>R Bulgaria: Export to/Import from R Korea  </vt:lpstr>
      <vt:lpstr>Bilateral trade</vt:lpstr>
      <vt:lpstr>Favourable legal framework</vt:lpstr>
      <vt:lpstr>Institutional framework in place </vt:lpstr>
      <vt:lpstr>Challenges</vt:lpstr>
      <vt:lpstr>How to increase bilateral trade </vt:lpstr>
      <vt:lpstr>Way foreword</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Filipovi</dc:creator>
  <cp:lastModifiedBy>Filipovi</cp:lastModifiedBy>
  <cp:revision>138</cp:revision>
  <dcterms:created xsi:type="dcterms:W3CDTF">2015-02-14T05:50:28Z</dcterms:created>
  <dcterms:modified xsi:type="dcterms:W3CDTF">2015-02-24T11:02:08Z</dcterms:modified>
</cp:coreProperties>
</file>