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76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Default Extension="tiff" ContentType="image/tiff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4"/>
  </p:notesMasterIdLst>
  <p:sldIdLst>
    <p:sldId id="264" r:id="rId2"/>
    <p:sldId id="266" r:id="rId3"/>
    <p:sldId id="268" r:id="rId4"/>
    <p:sldId id="269" r:id="rId5"/>
    <p:sldId id="270" r:id="rId6"/>
    <p:sldId id="271" r:id="rId7"/>
    <p:sldId id="288" r:id="rId8"/>
    <p:sldId id="316" r:id="rId9"/>
    <p:sldId id="272" r:id="rId10"/>
    <p:sldId id="273" r:id="rId11"/>
    <p:sldId id="423" r:id="rId12"/>
    <p:sldId id="303" r:id="rId13"/>
    <p:sldId id="304" r:id="rId14"/>
    <p:sldId id="305" r:id="rId15"/>
    <p:sldId id="374" r:id="rId16"/>
    <p:sldId id="334" r:id="rId17"/>
    <p:sldId id="306" r:id="rId18"/>
    <p:sldId id="309" r:id="rId19"/>
    <p:sldId id="307" r:id="rId20"/>
    <p:sldId id="308" r:id="rId21"/>
    <p:sldId id="312" r:id="rId22"/>
    <p:sldId id="310" r:id="rId23"/>
    <p:sldId id="311" r:id="rId24"/>
    <p:sldId id="274" r:id="rId25"/>
    <p:sldId id="446" r:id="rId26"/>
    <p:sldId id="275" r:id="rId27"/>
    <p:sldId id="276" r:id="rId28"/>
    <p:sldId id="277" r:id="rId29"/>
    <p:sldId id="278" r:id="rId30"/>
    <p:sldId id="279" r:id="rId31"/>
    <p:sldId id="445" r:id="rId32"/>
    <p:sldId id="435" r:id="rId33"/>
    <p:sldId id="281" r:id="rId34"/>
    <p:sldId id="428" r:id="rId35"/>
    <p:sldId id="429" r:id="rId36"/>
    <p:sldId id="302" r:id="rId37"/>
    <p:sldId id="430" r:id="rId38"/>
    <p:sldId id="282" r:id="rId39"/>
    <p:sldId id="422" r:id="rId40"/>
    <p:sldId id="385" r:id="rId41"/>
    <p:sldId id="459" r:id="rId42"/>
    <p:sldId id="431" r:id="rId43"/>
    <p:sldId id="452" r:id="rId44"/>
    <p:sldId id="427" r:id="rId45"/>
    <p:sldId id="426" r:id="rId46"/>
    <p:sldId id="405" r:id="rId47"/>
    <p:sldId id="414" r:id="rId48"/>
    <p:sldId id="416" r:id="rId49"/>
    <p:sldId id="447" r:id="rId50"/>
    <p:sldId id="283" r:id="rId51"/>
    <p:sldId id="287" r:id="rId52"/>
    <p:sldId id="286" r:id="rId53"/>
    <p:sldId id="461" r:id="rId54"/>
    <p:sldId id="401" r:id="rId55"/>
    <p:sldId id="462" r:id="rId56"/>
    <p:sldId id="297" r:id="rId57"/>
    <p:sldId id="381" r:id="rId58"/>
    <p:sldId id="298" r:id="rId59"/>
    <p:sldId id="415" r:id="rId60"/>
    <p:sldId id="299" r:id="rId61"/>
    <p:sldId id="433" r:id="rId62"/>
    <p:sldId id="393" r:id="rId63"/>
    <p:sldId id="300" r:id="rId64"/>
    <p:sldId id="412" r:id="rId65"/>
    <p:sldId id="444" r:id="rId66"/>
    <p:sldId id="388" r:id="rId67"/>
    <p:sldId id="399" r:id="rId68"/>
    <p:sldId id="382" r:id="rId69"/>
    <p:sldId id="389" r:id="rId70"/>
    <p:sldId id="394" r:id="rId71"/>
    <p:sldId id="409" r:id="rId72"/>
    <p:sldId id="450" r:id="rId73"/>
    <p:sldId id="449" r:id="rId74"/>
    <p:sldId id="380" r:id="rId75"/>
    <p:sldId id="410" r:id="rId76"/>
    <p:sldId id="460" r:id="rId77"/>
    <p:sldId id="386" r:id="rId78"/>
    <p:sldId id="390" r:id="rId79"/>
    <p:sldId id="402" r:id="rId80"/>
    <p:sldId id="387" r:id="rId81"/>
    <p:sldId id="411" r:id="rId82"/>
    <p:sldId id="395" r:id="rId83"/>
    <p:sldId id="413" r:id="rId84"/>
    <p:sldId id="406" r:id="rId85"/>
    <p:sldId id="391" r:id="rId86"/>
    <p:sldId id="400" r:id="rId87"/>
    <p:sldId id="397" r:id="rId88"/>
    <p:sldId id="403" r:id="rId89"/>
    <p:sldId id="392" r:id="rId90"/>
    <p:sldId id="407" r:id="rId91"/>
    <p:sldId id="408" r:id="rId92"/>
    <p:sldId id="418" r:id="rId93"/>
    <p:sldId id="419" r:id="rId94"/>
    <p:sldId id="420" r:id="rId95"/>
    <p:sldId id="421" r:id="rId96"/>
    <p:sldId id="383" r:id="rId97"/>
    <p:sldId id="404" r:id="rId98"/>
    <p:sldId id="398" r:id="rId99"/>
    <p:sldId id="417" r:id="rId100"/>
    <p:sldId id="321" r:id="rId101"/>
    <p:sldId id="285" r:id="rId102"/>
    <p:sldId id="318" r:id="rId103"/>
    <p:sldId id="315" r:id="rId104"/>
    <p:sldId id="317" r:id="rId105"/>
    <p:sldId id="313" r:id="rId106"/>
    <p:sldId id="289" r:id="rId107"/>
    <p:sldId id="290" r:id="rId108"/>
    <p:sldId id="291" r:id="rId109"/>
    <p:sldId id="292" r:id="rId110"/>
    <p:sldId id="438" r:id="rId111"/>
    <p:sldId id="439" r:id="rId112"/>
    <p:sldId id="327" r:id="rId113"/>
    <p:sldId id="324" r:id="rId114"/>
    <p:sldId id="325" r:id="rId115"/>
    <p:sldId id="326" r:id="rId116"/>
    <p:sldId id="328" r:id="rId117"/>
    <p:sldId id="329" r:id="rId118"/>
    <p:sldId id="330" r:id="rId119"/>
    <p:sldId id="331" r:id="rId120"/>
    <p:sldId id="332" r:id="rId121"/>
    <p:sldId id="333" r:id="rId122"/>
    <p:sldId id="335" r:id="rId123"/>
    <p:sldId id="336" r:id="rId124"/>
    <p:sldId id="337" r:id="rId125"/>
    <p:sldId id="338" r:id="rId126"/>
    <p:sldId id="437" r:id="rId127"/>
    <p:sldId id="340" r:id="rId128"/>
    <p:sldId id="436" r:id="rId129"/>
    <p:sldId id="441" r:id="rId130"/>
    <p:sldId id="442" r:id="rId131"/>
    <p:sldId id="463" r:id="rId132"/>
    <p:sldId id="339" r:id="rId133"/>
    <p:sldId id="343" r:id="rId134"/>
    <p:sldId id="344" r:id="rId135"/>
    <p:sldId id="341" r:id="rId136"/>
    <p:sldId id="342" r:id="rId137"/>
    <p:sldId id="345" r:id="rId138"/>
    <p:sldId id="346" r:id="rId139"/>
    <p:sldId id="293" r:id="rId140"/>
    <p:sldId id="261" r:id="rId141"/>
    <p:sldId id="258" r:id="rId142"/>
    <p:sldId id="265" r:id="rId143"/>
    <p:sldId id="347" r:id="rId144"/>
    <p:sldId id="348" r:id="rId145"/>
    <p:sldId id="349" r:id="rId146"/>
    <p:sldId id="350" r:id="rId147"/>
    <p:sldId id="351" r:id="rId148"/>
    <p:sldId id="424" r:id="rId149"/>
    <p:sldId id="352" r:id="rId150"/>
    <p:sldId id="353" r:id="rId151"/>
    <p:sldId id="354" r:id="rId152"/>
    <p:sldId id="355" r:id="rId153"/>
    <p:sldId id="356" r:id="rId154"/>
    <p:sldId id="425" r:id="rId155"/>
    <p:sldId id="451" r:id="rId156"/>
    <p:sldId id="357" r:id="rId157"/>
    <p:sldId id="358" r:id="rId158"/>
    <p:sldId id="360" r:id="rId159"/>
    <p:sldId id="361" r:id="rId160"/>
    <p:sldId id="362" r:id="rId161"/>
    <p:sldId id="363" r:id="rId162"/>
    <p:sldId id="364" r:id="rId163"/>
    <p:sldId id="365" r:id="rId164"/>
    <p:sldId id="366" r:id="rId165"/>
    <p:sldId id="379" r:id="rId166"/>
    <p:sldId id="367" r:id="rId167"/>
    <p:sldId id="359" r:id="rId168"/>
    <p:sldId id="368" r:id="rId169"/>
    <p:sldId id="369" r:id="rId170"/>
    <p:sldId id="370" r:id="rId171"/>
    <p:sldId id="371" r:id="rId172"/>
    <p:sldId id="372" r:id="rId173"/>
    <p:sldId id="373" r:id="rId174"/>
    <p:sldId id="375" r:id="rId175"/>
    <p:sldId id="378" r:id="rId176"/>
    <p:sldId id="376" r:id="rId177"/>
    <p:sldId id="453" r:id="rId178"/>
    <p:sldId id="454" r:id="rId179"/>
    <p:sldId id="455" r:id="rId180"/>
    <p:sldId id="457" r:id="rId181"/>
    <p:sldId id="458" r:id="rId182"/>
    <p:sldId id="377" r:id="rId1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7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4A023-032D-489D-BB92-C82004458E3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4E4C3-067E-48A7-9EE5-DAE7B912A9F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2643-3576-4A08-8795-40060E2CFE1D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E2CE-1CA4-457B-B619-0582C20DF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2643-3576-4A08-8795-40060E2CFE1D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E2CE-1CA4-457B-B619-0582C20DF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2643-3576-4A08-8795-40060E2CFE1D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E2CE-1CA4-457B-B619-0582C20DF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2643-3576-4A08-8795-40060E2CFE1D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E2CE-1CA4-457B-B619-0582C20DF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2643-3576-4A08-8795-40060E2CFE1D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E2CE-1CA4-457B-B619-0582C20DF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2643-3576-4A08-8795-40060E2CFE1D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E2CE-1CA4-457B-B619-0582C20DF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2643-3576-4A08-8795-40060E2CFE1D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E2CE-1CA4-457B-B619-0582C20DF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2643-3576-4A08-8795-40060E2CFE1D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E2CE-1CA4-457B-B619-0582C20DF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2643-3576-4A08-8795-40060E2CFE1D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E2CE-1CA4-457B-B619-0582C20DF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2643-3576-4A08-8795-40060E2CFE1D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E2CE-1CA4-457B-B619-0582C20DF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2643-3576-4A08-8795-40060E2CFE1D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E2CE-1CA4-457B-B619-0582C20DF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12643-3576-4A08-8795-40060E2CFE1D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3E2CE-1CA4-457B-B619-0582C20DF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if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sz="4000" b="1" dirty="0" smtClean="0"/>
              <a:t/>
            </a:r>
            <a:br>
              <a:rPr lang="bg-BG" sz="4000" b="1" dirty="0" smtClean="0"/>
            </a:br>
            <a:r>
              <a:rPr lang="bg-BG" sz="4000" b="1" dirty="0" smtClean="0"/>
              <a:t/>
            </a:r>
            <a:br>
              <a:rPr lang="bg-BG" sz="4000" b="1" dirty="0" smtClean="0"/>
            </a:br>
            <a:r>
              <a:rPr lang="bg-BG" sz="4000" b="1" dirty="0" smtClean="0"/>
              <a:t/>
            </a:r>
            <a:br>
              <a:rPr lang="bg-BG" sz="4000" b="1" dirty="0" smtClean="0"/>
            </a:br>
            <a:r>
              <a:rPr lang="bg-BG" sz="4000" b="1" dirty="0" smtClean="0">
                <a:solidFill>
                  <a:schemeClr val="tx2">
                    <a:lumMod val="75000"/>
                  </a:schemeClr>
                </a:solidFill>
              </a:rPr>
              <a:t>70 години</a:t>
            </a:r>
            <a:r>
              <a:rPr lang="bg-BG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bg-BG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bg-BG" sz="3300" b="1" dirty="0" smtClean="0">
                <a:solidFill>
                  <a:schemeClr val="tx2">
                    <a:lumMod val="75000"/>
                  </a:schemeClr>
                </a:solidFill>
              </a:rPr>
              <a:t>ИНСТИТУТ ЗА ИКОНОМИЧЕСКИ ИЗСЛЕДВАНИЯ</a:t>
            </a:r>
            <a:endParaRPr lang="en-US" sz="33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user\Desktop\снимки 70\institut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276872"/>
            <a:ext cx="5054886" cy="4435754"/>
          </a:xfrm>
          <a:prstGeom prst="rect">
            <a:avLst/>
          </a:prstGeom>
          <a:noFill/>
        </p:spPr>
      </p:pic>
      <p:pic>
        <p:nvPicPr>
          <p:cNvPr id="4" name="Picture 3" descr="http://www.bas.bg/wp-content/uploads/2019/03/Logo-150-BAS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88640"/>
            <a:ext cx="172819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9552" y="620688"/>
            <a:ext cx="7848872" cy="5904656"/>
          </a:xfrm>
        </p:spPr>
        <p:txBody>
          <a:bodyPr/>
          <a:lstStyle/>
          <a:p>
            <a:pPr algn="just">
              <a:buNone/>
            </a:pPr>
            <a:r>
              <a:rPr lang="bg-BG" dirty="0" smtClean="0"/>
              <a:t>		</a:t>
            </a:r>
            <a:r>
              <a:rPr lang="bg-BG" sz="3400" b="1" dirty="0" smtClean="0">
                <a:solidFill>
                  <a:schemeClr val="tx2">
                    <a:lumMod val="75000"/>
                  </a:schemeClr>
                </a:solidFill>
              </a:rPr>
              <a:t>Институтът за икономически изследвания при БАН разработва стратегически документи и научно-приложни проекти, извършва експертни и консултантски услуги, анализи и проучвания и предоставя обективни и независими оценки и становища, организира и провежда обучения за държавния и неправителствения сектор, бизнеса и социалните партньори.</a:t>
            </a:r>
          </a:p>
          <a:p>
            <a:pPr algn="just">
              <a:buNone/>
            </a:pPr>
            <a:endParaRPr lang="en-US" sz="3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err="1" smtClean="0">
                <a:solidFill>
                  <a:schemeClr val="tx2">
                    <a:lumMod val="75000"/>
                  </a:schemeClr>
                </a:solidFill>
              </a:rPr>
              <a:t>Спечелени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4000" b="1" dirty="0" err="1" smtClean="0">
                <a:solidFill>
                  <a:schemeClr val="tx2">
                    <a:lumMod val="75000"/>
                  </a:schemeClr>
                </a:solidFill>
              </a:rPr>
              <a:t>конкурси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 по </a:t>
            </a:r>
            <a:r>
              <a:rPr lang="ru-RU" sz="4000" b="1" dirty="0" err="1" smtClean="0">
                <a:solidFill>
                  <a:schemeClr val="tx2">
                    <a:lumMod val="75000"/>
                  </a:schemeClr>
                </a:solidFill>
              </a:rPr>
              <a:t>съвместната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4000" b="1" dirty="0" err="1" smtClean="0">
                <a:solidFill>
                  <a:schemeClr val="tx2">
                    <a:lumMod val="75000"/>
                  </a:schemeClr>
                </a:solidFill>
              </a:rPr>
              <a:t>програма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 "</a:t>
            </a:r>
            <a:r>
              <a:rPr lang="ru-RU" sz="4000" b="1" dirty="0" err="1" smtClean="0">
                <a:solidFill>
                  <a:schemeClr val="tx2">
                    <a:lumMod val="75000"/>
                  </a:schemeClr>
                </a:solidFill>
              </a:rPr>
              <a:t>Подпомагане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 на </a:t>
            </a:r>
            <a:r>
              <a:rPr lang="ru-RU" sz="4000" b="1" dirty="0" err="1" smtClean="0">
                <a:solidFill>
                  <a:schemeClr val="tx2">
                    <a:lumMod val="75000"/>
                  </a:schemeClr>
                </a:solidFill>
              </a:rPr>
              <a:t>млади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4000" b="1" dirty="0" err="1" smtClean="0">
                <a:solidFill>
                  <a:schemeClr val="tx2">
                    <a:lumMod val="75000"/>
                  </a:schemeClr>
                </a:solidFill>
              </a:rPr>
              <a:t>учени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" </a:t>
            </a:r>
            <a:r>
              <a:rPr lang="ru-RU" sz="4000" b="1" dirty="0" err="1" smtClean="0">
                <a:solidFill>
                  <a:schemeClr val="tx2">
                    <a:lumMod val="75000"/>
                  </a:schemeClr>
                </a:solidFill>
              </a:rPr>
              <a:t>на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 БАН и МОН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endParaRPr lang="ru-RU" dirty="0" smtClean="0"/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Проект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“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Възможности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и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перспективи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пред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външнотърговските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отношения на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България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с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държавите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от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Субсахарска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Африка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”</a:t>
            </a:r>
            <a:r>
              <a:rPr lang="bg-BG" b="1" dirty="0" smtClean="0">
                <a:solidFill>
                  <a:schemeClr val="tx2">
                    <a:lumMod val="75000"/>
                  </a:schemeClr>
                </a:solidFill>
              </a:rPr>
              <a:t> - </a:t>
            </a:r>
            <a:r>
              <a:rPr lang="bg-BG" b="1" dirty="0" smtClean="0">
                <a:solidFill>
                  <a:srgbClr val="C00000"/>
                </a:solidFill>
              </a:rPr>
              <a:t>Диплома за отличен проект</a:t>
            </a:r>
          </a:p>
          <a:p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Проект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“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Влияние на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климатичните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промени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върху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развитието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на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основни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овощни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култури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в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Югоизточен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район на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България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”</a:t>
            </a:r>
            <a:endParaRPr lang="bg-BG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bg-BG" b="1" dirty="0" smtClean="0"/>
              <a:t/>
            </a:r>
            <a:br>
              <a:rPr lang="bg-BG" b="1" dirty="0" smtClean="0"/>
            </a:br>
            <a:r>
              <a:rPr lang="bg-BG" b="1" dirty="0" smtClean="0"/>
              <a:t/>
            </a:r>
            <a:br>
              <a:rPr lang="bg-BG" b="1" dirty="0" smtClean="0"/>
            </a:br>
            <a:r>
              <a:rPr lang="bg-BG" b="1" dirty="0" smtClean="0"/>
              <a:t/>
            </a:r>
            <a:br>
              <a:rPr lang="bg-BG" b="1" dirty="0" smtClean="0"/>
            </a:br>
            <a:r>
              <a:rPr lang="bg-BG" b="1" dirty="0" smtClean="0"/>
              <a:t/>
            </a:r>
            <a:br>
              <a:rPr lang="bg-BG" b="1" dirty="0" smtClean="0"/>
            </a:br>
            <a:r>
              <a:rPr lang="bg-BG" b="1" dirty="0" smtClean="0"/>
              <a:t/>
            </a:r>
            <a:br>
              <a:rPr lang="bg-BG" b="1" dirty="0" smtClean="0"/>
            </a:br>
            <a:r>
              <a:rPr lang="bg-BG" b="1" dirty="0" smtClean="0"/>
              <a:t/>
            </a:r>
            <a:br>
              <a:rPr lang="bg-BG" b="1" dirty="0" smtClean="0"/>
            </a:br>
            <a:r>
              <a:rPr lang="bg-BG" b="1" dirty="0" smtClean="0"/>
              <a:t/>
            </a:r>
            <a:br>
              <a:rPr lang="bg-BG" b="1" dirty="0" smtClean="0"/>
            </a:br>
            <a:r>
              <a:rPr lang="bg-BG" b="1" dirty="0" smtClean="0"/>
              <a:t>	</a:t>
            </a:r>
            <a:r>
              <a:rPr lang="bg-BG" sz="6000" b="1" cap="all" dirty="0" smtClean="0">
                <a:solidFill>
                  <a:schemeClr val="tx2">
                    <a:lumMod val="75000"/>
                  </a:schemeClr>
                </a:solidFill>
              </a:rPr>
              <a:t>Награди </a:t>
            </a:r>
            <a:r>
              <a:rPr lang="bg-BG" sz="6000" b="1" cap="all" dirty="0" smtClean="0">
                <a:solidFill>
                  <a:schemeClr val="tx2">
                    <a:lumMod val="75000"/>
                  </a:schemeClr>
                </a:solidFill>
              </a:rPr>
              <a:t>за високи </a:t>
            </a:r>
            <a:r>
              <a:rPr lang="bg-BG" sz="6000" b="1" cap="all" dirty="0" smtClean="0">
                <a:solidFill>
                  <a:schemeClr val="tx2">
                    <a:lumMod val="75000"/>
                  </a:schemeClr>
                </a:solidFill>
              </a:rPr>
              <a:t>	научни </a:t>
            </a:r>
            <a:r>
              <a:rPr lang="bg-BG" sz="6000" b="1" cap="all" dirty="0" smtClean="0">
                <a:solidFill>
                  <a:schemeClr val="tx2">
                    <a:lumMod val="75000"/>
                  </a:schemeClr>
                </a:solidFill>
              </a:rPr>
              <a:t>постижения</a:t>
            </a:r>
            <a:endParaRPr lang="en-US" sz="6000" b="1" cap="all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g-BG" sz="2400" b="1" dirty="0" smtClean="0">
                <a:solidFill>
                  <a:schemeClr val="tx2">
                    <a:lumMod val="75000"/>
                  </a:schemeClr>
                </a:solidFill>
              </a:rPr>
              <a:t>Почетен знак на БАН “Марин </a:t>
            </a:r>
            <a:r>
              <a:rPr lang="bg-BG" sz="2400" b="1" dirty="0" err="1" smtClean="0">
                <a:solidFill>
                  <a:schemeClr val="tx2">
                    <a:lumMod val="75000"/>
                  </a:schemeClr>
                </a:solidFill>
              </a:rPr>
              <a:t>Дринов</a:t>
            </a:r>
            <a:r>
              <a:rPr lang="bg-BG" sz="2400" b="1" dirty="0" smtClean="0">
                <a:solidFill>
                  <a:schemeClr val="tx2">
                    <a:lumMod val="75000"/>
                  </a:schemeClr>
                </a:solidFill>
              </a:rPr>
              <a:t>” на лента за принос в областта на икономическата теория и икономическите изследвания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2" descr="C:\Users\user\Desktop\снимки 70\ИИкИ-70г\други\MD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3" y="1412775"/>
            <a:ext cx="3384610" cy="52957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er\Desktop\снимки 70\ИИкИ-70г\IMG_844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49" y="476669"/>
            <a:ext cx="4623871" cy="61557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Академична награда „Проф. </a:t>
            </a:r>
            <a:r>
              <a:rPr lang="ru-RU" sz="3600" b="1" dirty="0" err="1" smtClean="0">
                <a:solidFill>
                  <a:schemeClr val="tx2">
                    <a:lumMod val="75000"/>
                  </a:schemeClr>
                </a:solidFill>
              </a:rPr>
              <a:t>Станчо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600" b="1" dirty="0" err="1" smtClean="0">
                <a:solidFill>
                  <a:schemeClr val="tx2">
                    <a:lumMod val="75000"/>
                  </a:schemeClr>
                </a:solidFill>
              </a:rPr>
              <a:t>Чолаков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”, ИУ - Варна</a:t>
            </a:r>
            <a:endParaRPr lang="en-US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8674" name="Picture 2" descr="C:\Users\user\Desktop\снимки 70\ИИкИ-70г\други\GM-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844824"/>
            <a:ext cx="6309360" cy="47320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Pics-Slaid\Varna_Priz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0" y="764704"/>
            <a:ext cx="7670536" cy="51211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b="1" dirty="0" smtClean="0">
                <a:solidFill>
                  <a:schemeClr val="tx2">
                    <a:lumMod val="75000"/>
                  </a:schemeClr>
                </a:solidFill>
              </a:rPr>
              <a:t>Награда на БАН за високи научни постижения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170" name="Picture 2" descr="C:\Users\user\Desktop\снимки 70\konkurs_gramota_20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556792"/>
            <a:ext cx="3551862" cy="50694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снимки 70\DSC_010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8726993" cy="5840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b="1" dirty="0" smtClean="0"/>
              <a:t>Награда на СУБ за високи научни постижения</a:t>
            </a:r>
            <a:endParaRPr lang="en-US" dirty="0"/>
          </a:p>
        </p:txBody>
      </p:sp>
      <p:pic>
        <p:nvPicPr>
          <p:cNvPr id="9218" name="Picture 2" descr="C:\Users\user\Desktop\снимки 70\ИИИ–снимки–70\Saius_na_uchenite_20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043608" y="1484784"/>
            <a:ext cx="7293961" cy="511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снимки 70\ИИИ–снимки–70\SUB-201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20688"/>
            <a:ext cx="8453120" cy="5638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bg-BG" sz="2000" b="1" dirty="0" smtClean="0"/>
              <a:t/>
            </a:r>
            <a:br>
              <a:rPr lang="bg-BG" sz="2000" b="1" dirty="0" smtClean="0"/>
            </a:br>
            <a:r>
              <a:rPr lang="bg-BG" sz="2000" b="1" dirty="0" smtClean="0"/>
              <a:t/>
            </a:r>
            <a:br>
              <a:rPr lang="bg-BG" sz="2000" b="1" dirty="0" smtClean="0"/>
            </a:br>
            <a:r>
              <a:rPr lang="bg-BG" sz="2000" b="1" dirty="0" smtClean="0"/>
              <a:t/>
            </a:r>
            <a:br>
              <a:rPr lang="bg-BG" sz="2000" b="1" dirty="0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lnSpcReduction="10000"/>
          </a:bodyPr>
          <a:lstStyle/>
          <a:p>
            <a:r>
              <a:rPr lang="bg-BG" b="1" dirty="0" smtClean="0">
                <a:solidFill>
                  <a:schemeClr val="tx2">
                    <a:lumMod val="75000"/>
                  </a:schemeClr>
                </a:solidFill>
              </a:rPr>
              <a:t>Оценката от Експертната група при Европейската научна фондация, получена през 2009 г. за перспективите относно бъдещото развитие на Института, е особено значима “А”</a:t>
            </a:r>
          </a:p>
          <a:p>
            <a:r>
              <a:rPr lang="bg-BG" b="1" dirty="0" smtClean="0">
                <a:solidFill>
                  <a:schemeClr val="tx2">
                    <a:lumMod val="75000"/>
                  </a:schemeClr>
                </a:solidFill>
              </a:rPr>
              <a:t>Оценката на Експертната комисия на МОН за наблюдение, оценка и анализ на научноизследователската дейност за 2016 г. класира Института на първо място в група 1 – елит в научна област “Икономически науки”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b="1" dirty="0" smtClean="0">
                <a:solidFill>
                  <a:schemeClr val="tx2">
                    <a:lumMod val="75000"/>
                  </a:schemeClr>
                </a:solidFill>
              </a:rPr>
              <a:t>Награда на СУБ за научни постижения в дисертация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2" descr="C:\Users\user\Desktop\снимки 70\IMAG027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628800"/>
            <a:ext cx="8555957" cy="47978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4800" b="1" cap="all" dirty="0" smtClean="0">
                <a:solidFill>
                  <a:schemeClr val="tx2">
                    <a:lumMod val="75000"/>
                  </a:schemeClr>
                </a:solidFill>
              </a:rPr>
              <a:t>Награди за млади учени</a:t>
            </a:r>
            <a:endParaRPr lang="en-US" sz="4800" b="1" cap="al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b="1" dirty="0" smtClean="0"/>
          </a:p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Награда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за млад учен "проф. Дринов" от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БАН</a:t>
            </a:r>
          </a:p>
          <a:p>
            <a:r>
              <a:rPr lang="bg-BG" sz="3600" b="1" dirty="0" smtClean="0">
                <a:solidFill>
                  <a:schemeClr val="tx2">
                    <a:lumMod val="75000"/>
                  </a:schemeClr>
                </a:solidFill>
              </a:rPr>
              <a:t>Награда на БАН за най-млади учени до 30 години</a:t>
            </a:r>
            <a:endParaRPr lang="en-US" sz="36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27584" y="1600200"/>
            <a:ext cx="7402016" cy="452596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sz="6000" b="1" dirty="0" smtClean="0"/>
          </a:p>
          <a:p>
            <a:pPr algn="ctr">
              <a:buNone/>
            </a:pPr>
            <a:r>
              <a:rPr lang="bg-BG" sz="5400" b="1" cap="all" dirty="0" smtClean="0"/>
              <a:t>Издателска дейност</a:t>
            </a:r>
            <a:endParaRPr lang="en-US" sz="5400" cap="al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980728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bg-BG" sz="3600" b="1" dirty="0" smtClean="0">
                <a:solidFill>
                  <a:schemeClr val="tx2">
                    <a:lumMod val="75000"/>
                  </a:schemeClr>
                </a:solidFill>
              </a:rPr>
              <a:t>Списание </a:t>
            </a:r>
            <a:endParaRPr lang="bg-BG" sz="3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bg-BG" sz="3600" b="1" dirty="0" smtClean="0">
                <a:solidFill>
                  <a:schemeClr val="tx2">
                    <a:lumMod val="75000"/>
                  </a:schemeClr>
                </a:solidFill>
              </a:rPr>
              <a:t>„</a:t>
            </a:r>
            <a:r>
              <a:rPr lang="bg-BG" sz="3600" b="1" i="1" cap="all" dirty="0" smtClean="0">
                <a:solidFill>
                  <a:schemeClr val="tx2">
                    <a:lumMod val="75000"/>
                  </a:schemeClr>
                </a:solidFill>
              </a:rPr>
              <a:t>Икономически изследвания</a:t>
            </a:r>
            <a:r>
              <a:rPr lang="bg-BG" sz="3600" b="1" dirty="0" smtClean="0">
                <a:solidFill>
                  <a:schemeClr val="tx2">
                    <a:lumMod val="75000"/>
                  </a:schemeClr>
                </a:solidFill>
              </a:rPr>
              <a:t>”</a:t>
            </a:r>
            <a:endParaRPr lang="en-US" sz="3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r>
              <a:rPr lang="bg-BG" b="1" dirty="0" smtClean="0">
                <a:solidFill>
                  <a:schemeClr val="tx2">
                    <a:lumMod val="75000"/>
                  </a:schemeClr>
                </a:solidFill>
              </a:rPr>
              <a:t> </a:t>
            </a: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buNone/>
            </a:pPr>
            <a:r>
              <a:rPr lang="bg-BG" b="1" dirty="0" smtClean="0">
                <a:solidFill>
                  <a:schemeClr val="tx2">
                    <a:lumMod val="75000"/>
                  </a:schemeClr>
                </a:solidFill>
              </a:rPr>
              <a:t>	Международно научно списание с </a:t>
            </a:r>
            <a:r>
              <a:rPr lang="bg-BG" b="1" dirty="0" err="1" smtClean="0">
                <a:solidFill>
                  <a:schemeClr val="tx2">
                    <a:lumMod val="75000"/>
                  </a:schemeClr>
                </a:solidFill>
              </a:rPr>
              <a:t>SCImago</a:t>
            </a:r>
            <a:r>
              <a:rPr lang="bg-BG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bg-BG" b="1" dirty="0" err="1" smtClean="0">
                <a:solidFill>
                  <a:schemeClr val="tx2">
                    <a:lumMod val="75000"/>
                  </a:schemeClr>
                </a:solidFill>
              </a:rPr>
              <a:t>Journal</a:t>
            </a:r>
            <a:r>
              <a:rPr lang="bg-BG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bg-BG" b="1" dirty="0" err="1" smtClean="0">
                <a:solidFill>
                  <a:schemeClr val="tx2">
                    <a:lumMod val="75000"/>
                  </a:schemeClr>
                </a:solidFill>
              </a:rPr>
              <a:t>Rank</a:t>
            </a:r>
            <a:r>
              <a:rPr lang="bg-BG" b="1" dirty="0" smtClean="0">
                <a:solidFill>
                  <a:schemeClr val="tx2">
                    <a:lumMod val="75000"/>
                  </a:schemeClr>
                </a:solidFill>
              </a:rPr>
              <a:t> (SJR) на SCOPUS.</a:t>
            </a: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buNone/>
            </a:pPr>
            <a:r>
              <a:rPr lang="bg-BG" b="1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</a:p>
          <a:p>
            <a:pPr algn="just">
              <a:buNone/>
            </a:pPr>
            <a:r>
              <a:rPr lang="bg-BG" b="1" dirty="0" smtClean="0">
                <a:solidFill>
                  <a:schemeClr val="tx2">
                    <a:lumMod val="75000"/>
                  </a:schemeClr>
                </a:solidFill>
              </a:rPr>
              <a:t>	Индексира и реферира се от </a:t>
            </a:r>
            <a:r>
              <a:rPr lang="bg-BG" b="1" dirty="0" err="1" smtClean="0">
                <a:solidFill>
                  <a:schemeClr val="tx2">
                    <a:lumMod val="75000"/>
                  </a:schemeClr>
                </a:solidFill>
              </a:rPr>
              <a:t>Journal</a:t>
            </a:r>
            <a:r>
              <a:rPr lang="bg-BG" b="1" dirty="0" smtClean="0">
                <a:solidFill>
                  <a:schemeClr val="tx2">
                    <a:lumMod val="75000"/>
                  </a:schemeClr>
                </a:solidFill>
              </a:rPr>
              <a:t> of </a:t>
            </a:r>
            <a:r>
              <a:rPr lang="bg-BG" b="1" dirty="0" err="1" smtClean="0">
                <a:solidFill>
                  <a:schemeClr val="tx2">
                    <a:lumMod val="75000"/>
                  </a:schemeClr>
                </a:solidFill>
              </a:rPr>
              <a:t>Economic</a:t>
            </a:r>
            <a:r>
              <a:rPr lang="bg-BG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bg-BG" b="1" dirty="0" err="1" smtClean="0">
                <a:solidFill>
                  <a:schemeClr val="tx2">
                    <a:lumMod val="75000"/>
                  </a:schemeClr>
                </a:solidFill>
              </a:rPr>
              <a:t>Literature</a:t>
            </a:r>
            <a:r>
              <a:rPr lang="bg-BG" b="1" dirty="0" smtClean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bg-BG" b="1" dirty="0" err="1" smtClean="0">
                <a:solidFill>
                  <a:schemeClr val="tx2">
                    <a:lumMod val="75000"/>
                  </a:schemeClr>
                </a:solidFill>
              </a:rPr>
              <a:t>EconLit</a:t>
            </a:r>
            <a:r>
              <a:rPr lang="bg-BG" b="1" dirty="0" smtClean="0">
                <a:solidFill>
                  <a:schemeClr val="tx2">
                    <a:lumMod val="75000"/>
                  </a:schemeClr>
                </a:solidFill>
              </a:rPr>
              <a:t>, издание на Американската икономическа асоциация, както и </a:t>
            </a:r>
            <a:r>
              <a:rPr lang="bg-BG" b="1" dirty="0" err="1" smtClean="0">
                <a:solidFill>
                  <a:schemeClr val="tx2">
                    <a:lumMod val="75000"/>
                  </a:schemeClr>
                </a:solidFill>
              </a:rPr>
              <a:t>RePEc</a:t>
            </a:r>
            <a:r>
              <a:rPr lang="bg-BG" b="1" dirty="0" smtClean="0">
                <a:solidFill>
                  <a:schemeClr val="tx2">
                    <a:lumMod val="75000"/>
                  </a:schemeClr>
                </a:solidFill>
              </a:rPr>
              <a:t>, EBSCO.</a:t>
            </a: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снимки 70\книги-корици\IMG_755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32656"/>
            <a:ext cx="4608576" cy="6144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268760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bg-BG" sz="4600" b="1" dirty="0" smtClean="0">
                <a:solidFill>
                  <a:schemeClr val="tx2">
                    <a:lumMod val="75000"/>
                  </a:schemeClr>
                </a:solidFill>
              </a:rPr>
              <a:t>Списание </a:t>
            </a:r>
            <a:endParaRPr lang="bg-BG" sz="4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bg-BG" sz="4600" b="1" dirty="0" smtClean="0">
                <a:solidFill>
                  <a:schemeClr val="tx2">
                    <a:lumMod val="75000"/>
                  </a:schemeClr>
                </a:solidFill>
              </a:rPr>
              <a:t>“</a:t>
            </a:r>
            <a:r>
              <a:rPr lang="bg-BG" sz="4600" b="1" i="1" cap="all" dirty="0" smtClean="0">
                <a:solidFill>
                  <a:schemeClr val="tx2">
                    <a:lumMod val="75000"/>
                  </a:schemeClr>
                </a:solidFill>
              </a:rPr>
              <a:t>Икономическа мисъл</a:t>
            </a:r>
            <a:r>
              <a:rPr lang="bg-BG" sz="4600" b="1" dirty="0" smtClean="0">
                <a:solidFill>
                  <a:schemeClr val="tx2">
                    <a:lumMod val="75000"/>
                  </a:schemeClr>
                </a:solidFill>
              </a:rPr>
              <a:t>” </a:t>
            </a:r>
            <a:endParaRPr lang="en-US" sz="46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r>
              <a:rPr lang="bg-BG" dirty="0" smtClean="0">
                <a:solidFill>
                  <a:schemeClr val="tx2">
                    <a:lumMod val="75000"/>
                  </a:schemeClr>
                </a:solidFill>
              </a:rPr>
              <a:t> </a:t>
            </a: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buNone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bg-BG" sz="3900" b="1" dirty="0" smtClean="0">
                <a:solidFill>
                  <a:schemeClr val="tx2">
                    <a:lumMod val="75000"/>
                  </a:schemeClr>
                </a:solidFill>
              </a:rPr>
              <a:t>Издава се от 1956 г. като наследник на сп. “Стопанска мисъл” (основано през 1929 г.), научен орган на Дружеството на българските икономисти-академици.</a:t>
            </a:r>
            <a:endParaRPr lang="en-US" sz="39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buNone/>
            </a:pPr>
            <a:endParaRPr lang="en-US" sz="39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buNone/>
            </a:pPr>
            <a:r>
              <a:rPr lang="en-US" sz="3900" b="1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bg-BG" sz="3900" b="1" dirty="0" smtClean="0">
                <a:solidFill>
                  <a:schemeClr val="tx2">
                    <a:lumMod val="75000"/>
                  </a:schemeClr>
                </a:solidFill>
              </a:rPr>
              <a:t>Индексира и реферира се от </a:t>
            </a:r>
            <a:r>
              <a:rPr lang="bg-BG" sz="3900" b="1" dirty="0" err="1" smtClean="0">
                <a:solidFill>
                  <a:schemeClr val="tx2">
                    <a:lumMod val="75000"/>
                  </a:schemeClr>
                </a:solidFill>
              </a:rPr>
              <a:t>Journal</a:t>
            </a:r>
            <a:r>
              <a:rPr lang="bg-BG" sz="3900" b="1" dirty="0" smtClean="0">
                <a:solidFill>
                  <a:schemeClr val="tx2">
                    <a:lumMod val="75000"/>
                  </a:schemeClr>
                </a:solidFill>
              </a:rPr>
              <a:t> of </a:t>
            </a:r>
            <a:r>
              <a:rPr lang="bg-BG" sz="3900" b="1" dirty="0" err="1" smtClean="0">
                <a:solidFill>
                  <a:schemeClr val="tx2">
                    <a:lumMod val="75000"/>
                  </a:schemeClr>
                </a:solidFill>
              </a:rPr>
              <a:t>Economic</a:t>
            </a:r>
            <a:r>
              <a:rPr lang="bg-BG" sz="39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bg-BG" sz="3900" b="1" dirty="0" err="1" smtClean="0">
                <a:solidFill>
                  <a:schemeClr val="tx2">
                    <a:lumMod val="75000"/>
                  </a:schemeClr>
                </a:solidFill>
              </a:rPr>
              <a:t>Literature</a:t>
            </a:r>
            <a:r>
              <a:rPr lang="bg-BG" sz="3900" b="1" dirty="0" smtClean="0">
                <a:solidFill>
                  <a:schemeClr val="tx2">
                    <a:lumMod val="75000"/>
                  </a:schemeClr>
                </a:solidFill>
              </a:rPr>
              <a:t>/ </a:t>
            </a:r>
            <a:r>
              <a:rPr lang="bg-BG" sz="3900" b="1" dirty="0" err="1" smtClean="0">
                <a:solidFill>
                  <a:schemeClr val="tx2">
                    <a:lumMod val="75000"/>
                  </a:schemeClr>
                </a:solidFill>
              </a:rPr>
              <a:t>EconLit</a:t>
            </a:r>
            <a:r>
              <a:rPr lang="bg-BG" sz="3900" b="1" dirty="0" smtClean="0">
                <a:solidFill>
                  <a:schemeClr val="tx2">
                    <a:lumMod val="75000"/>
                  </a:schemeClr>
                </a:solidFill>
              </a:rPr>
              <a:t>, издание на Американската икономическа асоциация, </a:t>
            </a:r>
            <a:r>
              <a:rPr lang="bg-BG" sz="3900" b="1" dirty="0" err="1" smtClean="0">
                <a:solidFill>
                  <a:schemeClr val="tx2">
                    <a:lumMod val="75000"/>
                  </a:schemeClr>
                </a:solidFill>
              </a:rPr>
              <a:t>RePEc</a:t>
            </a:r>
            <a:r>
              <a:rPr lang="bg-BG" sz="3900" b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sz="3900" b="1" dirty="0" smtClean="0">
                <a:solidFill>
                  <a:schemeClr val="tx2">
                    <a:lumMod val="75000"/>
                  </a:schemeClr>
                </a:solidFill>
              </a:rPr>
              <a:t>ERIH PLUS</a:t>
            </a:r>
            <a:r>
              <a:rPr lang="bg-BG" sz="39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en-US" sz="39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снимки 70\книги-корици\IMG_755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88640"/>
            <a:ext cx="4885971" cy="65116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800" dirty="0" smtClean="0"/>
              <a:t/>
            </a:r>
            <a:br>
              <a:rPr lang="en-US" sz="3800" dirty="0" smtClean="0"/>
            </a:br>
            <a:r>
              <a:rPr lang="bg-BG" sz="3100" b="1" dirty="0" smtClean="0">
                <a:solidFill>
                  <a:schemeClr val="tx2">
                    <a:lumMod val="75000"/>
                  </a:schemeClr>
                </a:solidFill>
              </a:rPr>
              <a:t>Първата </a:t>
            </a:r>
            <a:r>
              <a:rPr lang="bg-BG" sz="3100" b="1" dirty="0" smtClean="0">
                <a:solidFill>
                  <a:schemeClr val="tx2">
                    <a:lumMod val="75000"/>
                  </a:schemeClr>
                </a:solidFill>
              </a:rPr>
              <a:t>и най-пълна икономическа енциклопедия, издадена след 1990 г. в България</a:t>
            </a:r>
            <a:r>
              <a:rPr lang="en-US" sz="31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31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en-US" sz="31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2" name="Picture 2" descr="C:\Users\user\Desktop\снимки 70\ИИкИ-70г\потребители\P1-encicl.t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268760"/>
            <a:ext cx="3843099" cy="53862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b="1" dirty="0" smtClean="0">
                <a:solidFill>
                  <a:schemeClr val="tx2">
                    <a:lumMod val="75000"/>
                  </a:schemeClr>
                </a:solidFill>
              </a:rPr>
              <a:t>Книги и сборници с доклади от научни конференции на Института 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146" name="Picture 2" descr="C:\Users\user\AppData\Local\Temp\Rar$DIa0.112\ROS_915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484784"/>
            <a:ext cx="7664999" cy="511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AppData\Local\Temp\Rar$DIa0.961\ROS_916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8654796" cy="74683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  <a:alpha val="11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83568" y="1196752"/>
            <a:ext cx="7762056" cy="4525963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/>
          <a:lstStyle/>
          <a:p>
            <a:pPr algn="ctr">
              <a:buNone/>
            </a:pPr>
            <a:r>
              <a:rPr lang="bg-BG" dirty="0" smtClean="0"/>
              <a:t>	</a:t>
            </a:r>
          </a:p>
          <a:p>
            <a:pPr algn="ctr">
              <a:buNone/>
            </a:pPr>
            <a:endParaRPr lang="bg-BG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bg-BG" b="1" dirty="0" smtClean="0">
                <a:solidFill>
                  <a:schemeClr val="tx2">
                    <a:lumMod val="75000"/>
                  </a:schemeClr>
                </a:solidFill>
              </a:rPr>
              <a:t>Институтът поддържа широка партньорска мрежа и развива активна международна дейност.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99592" y="1600200"/>
            <a:ext cx="7330008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bg-BG" sz="5400" b="1" cap="all" dirty="0" smtClean="0">
                <a:solidFill>
                  <a:schemeClr val="tx2">
                    <a:lumMod val="75000"/>
                  </a:schemeClr>
                </a:solidFill>
              </a:rPr>
              <a:t>	Научни </a:t>
            </a:r>
            <a:r>
              <a:rPr lang="bg-BG" sz="5400" b="1" cap="all" dirty="0" smtClean="0">
                <a:solidFill>
                  <a:schemeClr val="tx2">
                    <a:lumMod val="75000"/>
                  </a:schemeClr>
                </a:solidFill>
              </a:rPr>
              <a:t>форуми, организирани от Института</a:t>
            </a:r>
            <a:endParaRPr lang="en-US" sz="5400" b="1" cap="all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снимки 70\ИИкИ-70г\конфер\09110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8676991" cy="48883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снимки 70\ИИкИ-70г\конфер\IMG_734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8511235" cy="4707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снимки 70\ИИкИ-70г\конфер\IMG_956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0688"/>
            <a:ext cx="8453120" cy="5638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снимки 70\ИИИ–снимки–70\kohf_201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8569757" cy="64273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99592" y="1340768"/>
            <a:ext cx="7330008" cy="478539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bg-BG" sz="7200" b="1" dirty="0" smtClean="0"/>
          </a:p>
          <a:p>
            <a:pPr algn="ctr">
              <a:buNone/>
            </a:pPr>
            <a:r>
              <a:rPr lang="bg-BG" sz="8000" b="1" cap="all" dirty="0" smtClean="0">
                <a:solidFill>
                  <a:schemeClr val="tx2">
                    <a:lumMod val="75000"/>
                  </a:schemeClr>
                </a:solidFill>
              </a:rPr>
              <a:t>Обучение</a:t>
            </a:r>
            <a:endParaRPr lang="en-US" sz="8000" b="1" cap="all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cap="all" dirty="0" smtClean="0">
                <a:solidFill>
                  <a:schemeClr val="tx2">
                    <a:lumMod val="75000"/>
                  </a:schemeClr>
                </a:solidFill>
              </a:rPr>
              <a:t>Обучение на докторанти</a:t>
            </a:r>
            <a:endParaRPr lang="en-US" cap="al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dirty="0" smtClean="0"/>
              <a:t> </a:t>
            </a:r>
            <a:r>
              <a:rPr lang="ru-RU" sz="4600" b="1" u="sng" dirty="0" err="1" smtClean="0">
                <a:solidFill>
                  <a:schemeClr val="tx2">
                    <a:lumMod val="75000"/>
                  </a:schemeClr>
                </a:solidFill>
              </a:rPr>
              <a:t>Акредитирани</a:t>
            </a:r>
            <a:r>
              <a:rPr lang="ru-RU" sz="4600" b="1" u="sng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4600" b="1" u="sng" dirty="0" err="1" smtClean="0">
                <a:solidFill>
                  <a:schemeClr val="tx2">
                    <a:lumMod val="75000"/>
                  </a:schemeClr>
                </a:solidFill>
              </a:rPr>
              <a:t>докторски</a:t>
            </a:r>
            <a:r>
              <a:rPr lang="ru-RU" sz="4600" b="1" u="sng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4600" b="1" u="sng" dirty="0" err="1" smtClean="0">
                <a:solidFill>
                  <a:schemeClr val="tx2">
                    <a:lumMod val="75000"/>
                  </a:schemeClr>
                </a:solidFill>
              </a:rPr>
              <a:t>програми</a:t>
            </a:r>
            <a:endParaRPr lang="ru-RU" sz="4600" u="sng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Политическа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икономия</a:t>
            </a: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Народно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стопанство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вкл.регионална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икономика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и история на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народното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стопанство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Финанси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парично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обръщение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, кредит и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застраховка</a:t>
            </a: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Статистика и демография</a:t>
            </a:r>
          </a:p>
          <a:p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Световно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стопанство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и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международни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икономически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отношения</a:t>
            </a:r>
          </a:p>
          <a:p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Икономика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и управление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Маркетинг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Autofit/>
          </a:bodyPr>
          <a:lstStyle/>
          <a:p>
            <a:r>
              <a:rPr lang="ru-RU" sz="3000" b="1" cap="all" dirty="0" err="1" smtClean="0">
                <a:solidFill>
                  <a:schemeClr val="tx2">
                    <a:lumMod val="75000"/>
                  </a:schemeClr>
                </a:solidFill>
              </a:rPr>
              <a:t>Проекти</a:t>
            </a:r>
            <a:r>
              <a:rPr lang="ru-RU" sz="3000" b="1" cap="all" dirty="0" smtClean="0">
                <a:solidFill>
                  <a:schemeClr val="tx2">
                    <a:lumMod val="75000"/>
                  </a:schemeClr>
                </a:solidFill>
              </a:rPr>
              <a:t> по</a:t>
            </a:r>
            <a:r>
              <a:rPr lang="ru-RU" sz="3000" b="1" i="1" cap="al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000" b="1" cap="all" dirty="0" smtClean="0">
                <a:solidFill>
                  <a:schemeClr val="tx2">
                    <a:lumMod val="75000"/>
                  </a:schemeClr>
                </a:solidFill>
              </a:rPr>
              <a:t>ОП</a:t>
            </a:r>
            <a:r>
              <a:rPr lang="bg-BG" sz="3000" b="1" cap="all" dirty="0" smtClean="0">
                <a:solidFill>
                  <a:schemeClr val="tx2">
                    <a:lumMod val="75000"/>
                  </a:schemeClr>
                </a:solidFill>
              </a:rPr>
              <a:t>РЧР</a:t>
            </a:r>
            <a:r>
              <a:rPr lang="ru-RU" sz="3000" b="1" cap="al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000" b="1" cap="all" dirty="0" smtClean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ru-RU" sz="3000" b="1" cap="al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000" b="1" cap="all" dirty="0" smtClean="0">
                <a:solidFill>
                  <a:schemeClr val="tx2">
                    <a:lumMod val="75000"/>
                  </a:schemeClr>
                </a:solidFill>
              </a:rPr>
              <a:t>“</a:t>
            </a:r>
            <a:r>
              <a:rPr lang="ru-RU" sz="3000" b="1" cap="all" dirty="0" err="1" smtClean="0">
                <a:solidFill>
                  <a:schemeClr val="tx2">
                    <a:lumMod val="75000"/>
                  </a:schemeClr>
                </a:solidFill>
              </a:rPr>
              <a:t>Подкрепа</a:t>
            </a:r>
            <a:r>
              <a:rPr lang="ru-RU" sz="3000" b="1" cap="all" dirty="0" smtClean="0">
                <a:solidFill>
                  <a:schemeClr val="tx2">
                    <a:lumMod val="75000"/>
                  </a:schemeClr>
                </a:solidFill>
              </a:rPr>
              <a:t> за </a:t>
            </a:r>
            <a:r>
              <a:rPr lang="ru-RU" sz="3000" b="1" cap="all" dirty="0" err="1" smtClean="0">
                <a:solidFill>
                  <a:schemeClr val="tx2">
                    <a:lumMod val="75000"/>
                  </a:schemeClr>
                </a:solidFill>
              </a:rPr>
              <a:t>развитието</a:t>
            </a:r>
            <a:r>
              <a:rPr lang="ru-RU" sz="3000" b="1" cap="all" dirty="0" smtClean="0">
                <a:solidFill>
                  <a:schemeClr val="tx2">
                    <a:lumMod val="75000"/>
                  </a:schemeClr>
                </a:solidFill>
              </a:rPr>
              <a:t> на </a:t>
            </a:r>
            <a:r>
              <a:rPr lang="ru-RU" sz="3000" b="1" cap="all" dirty="0" err="1" smtClean="0">
                <a:solidFill>
                  <a:schemeClr val="tx2">
                    <a:lumMod val="75000"/>
                  </a:schemeClr>
                </a:solidFill>
              </a:rPr>
              <a:t>докторанти</a:t>
            </a:r>
            <a:r>
              <a:rPr lang="ru-RU" sz="3000" b="1" cap="all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3000" b="1" cap="all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000" b="1" cap="all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000" b="1" cap="all" dirty="0" err="1" smtClean="0">
                <a:solidFill>
                  <a:schemeClr val="tx2">
                    <a:lumMod val="75000"/>
                  </a:schemeClr>
                </a:solidFill>
              </a:rPr>
              <a:t>пост-докторанти</a:t>
            </a:r>
            <a:r>
              <a:rPr lang="ru-RU" sz="3000" b="1" cap="all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3000" b="1" cap="all" dirty="0" err="1" smtClean="0">
                <a:solidFill>
                  <a:schemeClr val="tx2">
                    <a:lumMod val="75000"/>
                  </a:schemeClr>
                </a:solidFill>
              </a:rPr>
              <a:t>специализанти</a:t>
            </a:r>
            <a:r>
              <a:rPr lang="ru-RU" sz="3000" b="1" cap="all" dirty="0" smtClean="0">
                <a:solidFill>
                  <a:schemeClr val="tx2">
                    <a:lumMod val="75000"/>
                  </a:schemeClr>
                </a:solidFill>
              </a:rPr>
              <a:t> и </a:t>
            </a:r>
            <a:r>
              <a:rPr lang="ru-RU" sz="3000" b="1" cap="all" dirty="0" err="1" smtClean="0">
                <a:solidFill>
                  <a:schemeClr val="tx2">
                    <a:lumMod val="75000"/>
                  </a:schemeClr>
                </a:solidFill>
              </a:rPr>
              <a:t>млади</a:t>
            </a:r>
            <a:r>
              <a:rPr lang="ru-RU" sz="3000" b="1" cap="al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000" b="1" cap="all" dirty="0" err="1" smtClean="0">
                <a:solidFill>
                  <a:schemeClr val="tx2">
                    <a:lumMod val="75000"/>
                  </a:schemeClr>
                </a:solidFill>
              </a:rPr>
              <a:t>учени</a:t>
            </a:r>
            <a:r>
              <a:rPr lang="ru-RU" sz="3000" b="1" cap="all" dirty="0" smtClean="0">
                <a:solidFill>
                  <a:schemeClr val="tx2">
                    <a:lumMod val="75000"/>
                  </a:schemeClr>
                </a:solidFill>
              </a:rPr>
              <a:t>” </a:t>
            </a:r>
            <a:endParaRPr lang="en-US" sz="3000" b="1" cap="al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i="1" dirty="0" smtClean="0"/>
              <a:t>	</a:t>
            </a:r>
            <a:endParaRPr lang="ru-RU" sz="4000" b="1" i="1" dirty="0" smtClean="0"/>
          </a:p>
          <a:p>
            <a:pPr>
              <a:buNone/>
            </a:pPr>
            <a:r>
              <a:rPr lang="ru-RU" b="1" i="1" dirty="0" smtClean="0"/>
              <a:t>	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Развитие потенциала на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</a:rPr>
              <a:t>докторанти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и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</a:rPr>
              <a:t>млади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</a:rPr>
              <a:t>учени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за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</a:rPr>
              <a:t>интер-дисциплинарни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</a:rPr>
              <a:t>социално-икономически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</a:rPr>
              <a:t>изследвания</a:t>
            </a:r>
            <a:endParaRPr lang="ru-RU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endParaRPr lang="ru-RU" b="1" i="1" cap="all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</a:rPr>
              <a:t>Повишаване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</a:rPr>
              <a:t>качеството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на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</a:rPr>
              <a:t>образованието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и на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</a:rPr>
              <a:t>научните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</a:rPr>
              <a:t>изследвания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в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</a:rPr>
              <a:t>областта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на бизнес –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</a:rPr>
              <a:t>инженерството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за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</a:rPr>
              <a:t>изграждане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на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</a:rPr>
              <a:t>икономика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, основана на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</a:rPr>
              <a:t>знанието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</a:rPr>
              <a:t>иновациите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) и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</a:rPr>
              <a:t>финансите</a:t>
            </a:r>
            <a:endParaRPr lang="en-US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AppData\Local\Temp\IMG_07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AppData\Local\Temp\IMG_071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снимки 70\ИИкИ-70г\чужд\IMG_20180911_11234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548680"/>
            <a:ext cx="5974690" cy="59746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AppData\Local\Temp\IMG_073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bg-BG" b="1" dirty="0" smtClean="0">
                <a:solidFill>
                  <a:schemeClr val="tx2">
                    <a:lumMod val="75000"/>
                  </a:schemeClr>
                </a:solidFill>
              </a:rPr>
              <a:t>		</a:t>
            </a:r>
            <a:r>
              <a:rPr lang="bg-BG" sz="5400" b="1" dirty="0" smtClean="0">
                <a:solidFill>
                  <a:schemeClr val="tx2">
                    <a:lumMod val="75000"/>
                  </a:schemeClr>
                </a:solidFill>
              </a:rPr>
              <a:t>Съвместни </a:t>
            </a:r>
            <a:r>
              <a:rPr lang="bg-BG" sz="5400" b="1" dirty="0" smtClean="0">
                <a:solidFill>
                  <a:schemeClr val="tx2">
                    <a:lumMod val="75000"/>
                  </a:schemeClr>
                </a:solidFill>
              </a:rPr>
              <a:t>магистърски програми</a:t>
            </a:r>
            <a:endParaRPr lang="en-US" sz="5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снимки 70\ИИкИ-70г\магистри\IMG_0266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57" y="188640"/>
            <a:ext cx="9132143" cy="65498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снимки 70\ИИкИ-70г\магистри\IMG_292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2"/>
            <a:ext cx="9173261" cy="68799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снимки 70\ИИкИ-70г\магистри\IMG_293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946"/>
            <a:ext cx="9173261" cy="68799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снимки 70\ИИкИ-70г\магистри\IMG_301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" y="-2"/>
            <a:ext cx="9659722" cy="68799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снимки 70\ИИкИ-70г\магистри\IMG_000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20688"/>
            <a:ext cx="8686800" cy="55836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снимки 70\ИИкИ-70г\магистри\IMG_292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5391" cy="68799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71600" y="1600200"/>
            <a:ext cx="72580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bg-BG" sz="5400" b="1" cap="all" dirty="0" smtClean="0">
                <a:solidFill>
                  <a:schemeClr val="tx2">
                    <a:lumMod val="75000"/>
                  </a:schemeClr>
                </a:solidFill>
              </a:rPr>
              <a:t>	Учените </a:t>
            </a:r>
          </a:p>
          <a:p>
            <a:pPr algn="ctr">
              <a:buNone/>
            </a:pPr>
            <a:r>
              <a:rPr lang="bg-BG" sz="5400" b="1" cap="all" dirty="0" smtClean="0">
                <a:solidFill>
                  <a:schemeClr val="tx2">
                    <a:lumMod val="75000"/>
                  </a:schemeClr>
                </a:solidFill>
              </a:rPr>
              <a:t>от </a:t>
            </a:r>
            <a:r>
              <a:rPr lang="bg-BG" sz="5400" b="1" cap="all" dirty="0" smtClean="0">
                <a:solidFill>
                  <a:schemeClr val="tx2">
                    <a:lumMod val="75000"/>
                  </a:schemeClr>
                </a:solidFill>
              </a:rPr>
              <a:t>Института </a:t>
            </a:r>
            <a:endParaRPr lang="bg-BG" sz="5400" b="1" cap="all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bg-BG" sz="5400" b="1" cap="all" dirty="0" smtClean="0">
                <a:solidFill>
                  <a:schemeClr val="tx2">
                    <a:lumMod val="75000"/>
                  </a:schemeClr>
                </a:solidFill>
              </a:rPr>
              <a:t>и </a:t>
            </a:r>
            <a:r>
              <a:rPr lang="bg-BG" sz="5400" b="1" cap="all" dirty="0" smtClean="0">
                <a:solidFill>
                  <a:schemeClr val="tx2">
                    <a:lumMod val="75000"/>
                  </a:schemeClr>
                </a:solidFill>
              </a:rPr>
              <a:t>медиите</a:t>
            </a:r>
            <a:endParaRPr lang="en-US" sz="5400" b="1" cap="all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ideo thumbnail for Представяне на Годишния доклад за икономическото развитие и политики в България"/>
          <p:cNvPicPr>
            <a:picLocks noGrp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2"/>
            <a:ext cx="8763000" cy="5198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снимки 70\ИИкИ-70г\конфер\IMG_959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1"/>
            <a:ext cx="10273792" cy="68525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снимки 70\88a19227631afeaaa4cdb8bb28054f6f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36712"/>
            <a:ext cx="8402129" cy="5116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снимки 70\ИИкИ-70г\медии\Godishen-Doklad-07.05.2019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снимки 70\ИИкИ-70г\медии\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08720"/>
            <a:ext cx="8780165" cy="5076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снимки 70\ИИкИ-70г\медии\17097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08720"/>
            <a:ext cx="8841638" cy="49734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esktop\снимки 70\ИИкИ-70г\медии\0000198342-article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esktop\снимки 70\ИИкИ-70г\медии\1490423.m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08720"/>
            <a:ext cx="8843264" cy="497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ideo thumbnail for Проф. Искра Белева, ИИИ-БАН: На пазара на труда има драстично разминаване между търсене и предлагане"/>
          <p:cNvPicPr>
            <a:picLocks noGrp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08720"/>
            <a:ext cx="8858250" cy="498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esktop\снимки 70\ИИкИ-70г\медии\1875656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08720"/>
            <a:ext cx="8803958" cy="51469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ics-Slaid\08=10.2018\Podpisvane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0"/>
            <a:ext cx="954055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Desktop\снимки 70\ИИкИ-70г\медии\ikonomisti-492336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24744"/>
            <a:ext cx="8423910" cy="46142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er\Desktop\снимки 70\ИИкИ-70г\медии\yordan_hristoskov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24744"/>
            <a:ext cx="8078724" cy="47320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er\Desktop\снимки 70\ИИкИ-70г\медии\1531463645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8708001" cy="5026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user\Desktop\снимки 70\ИИкИ-70г\медии\0000220360-article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9146210" cy="60882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user\Desktop\снимки 70\ИИкИ-70г\медии\dfcbdbd3c.jpe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620688"/>
            <a:ext cx="9127541" cy="5632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AppData\Local\Temp\20171109 Bloomber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99592" y="1600200"/>
            <a:ext cx="7330008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bg-BG" sz="5400" b="1" cap="all" dirty="0" smtClean="0">
                <a:solidFill>
                  <a:schemeClr val="tx2">
                    <a:lumMod val="75000"/>
                  </a:schemeClr>
                </a:solidFill>
              </a:rPr>
              <a:t>Годишни </a:t>
            </a:r>
            <a:r>
              <a:rPr lang="bg-BG" sz="5400" b="1" cap="all" dirty="0" smtClean="0">
                <a:solidFill>
                  <a:schemeClr val="tx2">
                    <a:lumMod val="75000"/>
                  </a:schemeClr>
                </a:solidFill>
              </a:rPr>
              <a:t>срещи на поколенията</a:t>
            </a:r>
            <a:endParaRPr lang="en-US" sz="5400" b="1" cap="all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user\Desktop\снимки 70\ИИкИ-70г\год. срещи\IMG_382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9162912" cy="6110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user\Desktop\снимки 70\ИИкИ-70г\год. срещи\IMG_388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912" y="404664"/>
            <a:ext cx="9162912" cy="6110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user\Desktop\снимки 70\ИИкИ-70г\год. срещи\IMG_407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9167443" cy="60652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снимки 70\ИИкИ-70г\конфер\IMG_963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9504" y="-4"/>
            <a:ext cx="10403840" cy="6939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user\Desktop\снимки 70\ИИкИ-70г\год. срещи\20141218_16435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9173260" cy="5476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user\Desktop\снимки 70\ИИкИ-70г\год. срещи\20141218_16451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16632"/>
            <a:ext cx="4290282" cy="66083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user\Desktop\снимки 70\ИИкИ-70г\год. срещи\DSC_923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9134856" cy="49641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user\Desktop\снимки 70\ИИкИ-70г\год. срещи\DSC_924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9194178" cy="529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user\Desktop\снимки 70\ИИкИ-70г\год. срещи\DSC_924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4224" y="692696"/>
            <a:ext cx="9188224" cy="55220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allakirova\Desktop\PhotoDirector\Alla\Institute\20141218_185604.JPG"/>
          <p:cNvPicPr>
            <a:picLocks noGrp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7828927" cy="453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user\Desktop\снимки 70\ИИкИ-70г\год. срещи\DSC_931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9176628" cy="55673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ser\Desktop\снимки 70\ИИкИ-70г\год. срещи\Picture 05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9142337" cy="63820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user\Desktop\снимки 70\ИИкИ-70г\год. срещи\IMG_135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261" y="0"/>
            <a:ext cx="9173261" cy="68799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user\Desktop\снимки 70\ИИкИ-70г\год. срещи\IMG_135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9165780" cy="63820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снимки 70\ИИкИ-70г\чужд\20190712_12484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8690458" cy="49603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user\Desktop\снимки 70\ИИкИ-70г\год. срещи\IMG_379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912" y="404664"/>
            <a:ext cx="9162912" cy="6110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user\Desktop\снимки 70\ИИкИ-70г\год. срещи\IMG_385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48680"/>
            <a:ext cx="8855964" cy="5884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user\Desktop\снимки 70\ИИкИ-70г\год. срещи\IMG_395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9162912" cy="6110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user\AppData\Local\Temp\IMG_20190603_184604-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946"/>
            <a:ext cx="9173261" cy="68799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Pics-Slaid\III 2\IMG_397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9162912" cy="6110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Pics-Slaid\III 2\IMG_385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912" y="404664"/>
            <a:ext cx="9162912" cy="6110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Pics-Slaid\III 2\IMG_398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9162912" cy="6110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снимки 70\Pics-Slaid\III 2\IMG_392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9162912" cy="6110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снимки 70\Pics-Slaid\III 2\IMG_393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3"/>
            <a:ext cx="9162912" cy="6110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снимки 70\Pics-Slaid\III 2\IMG_400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912" y="404664"/>
            <a:ext cx="9162912" cy="6110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снимки 70\ИИкИ-70г\чужд\20180911_11253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8609990" cy="4843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снимки 70\Pics-Slaid\III 2\IMG_402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9162912" cy="6110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снимки 70\Pics-Slaid\III 2\IMG_407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912" y="404664"/>
            <a:ext cx="9162912" cy="6110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Pics-Slaid\III 2\IMG_404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9207551" cy="62010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user\Desktop\снимки 70\ИИкИ-70г\чужд\IMG_069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rIns="360000">
            <a:normAutofit fontScale="85000" lnSpcReduction="20000"/>
          </a:bodyPr>
          <a:lstStyle/>
          <a:p>
            <a:pPr>
              <a:buNone/>
            </a:pPr>
            <a:r>
              <a:rPr lang="bg-BG" dirty="0" smtClean="0"/>
              <a:t>   </a:t>
            </a:r>
          </a:p>
          <a:p>
            <a:pPr algn="just">
              <a:buNone/>
            </a:pPr>
            <a:r>
              <a:rPr lang="bg-BG" dirty="0" smtClean="0"/>
              <a:t>     </a:t>
            </a:r>
            <a:r>
              <a:rPr lang="bg-BG" b="1" dirty="0" smtClean="0">
                <a:solidFill>
                  <a:schemeClr val="tx2">
                    <a:lumMod val="75000"/>
                  </a:schemeClr>
                </a:solidFill>
              </a:rPr>
              <a:t>Икономическият институт при БАН е приемник на основаното през 1895 г. Българско икономическо дружество. </a:t>
            </a:r>
          </a:p>
          <a:p>
            <a:pPr algn="just">
              <a:buNone/>
            </a:pPr>
            <a:endParaRPr lang="bg-BG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buNone/>
            </a:pPr>
            <a:r>
              <a:rPr lang="bg-BG" b="1" dirty="0" smtClean="0">
                <a:solidFill>
                  <a:schemeClr val="tx2">
                    <a:lumMod val="75000"/>
                  </a:schemeClr>
                </a:solidFill>
              </a:rPr>
              <a:t>     В първия годишен научен план </a:t>
            </a:r>
            <a:r>
              <a:rPr lang="bg-BG" b="1" dirty="0">
                <a:solidFill>
                  <a:schemeClr val="tx2">
                    <a:lumMod val="75000"/>
                  </a:schemeClr>
                </a:solidFill>
              </a:rPr>
              <a:t>на БАН </a:t>
            </a:r>
            <a:r>
              <a:rPr lang="bg-BG" b="1" dirty="0" smtClean="0">
                <a:solidFill>
                  <a:schemeClr val="tx2">
                    <a:lumMod val="75000"/>
                  </a:schemeClr>
                </a:solidFill>
              </a:rPr>
              <a:t>през 1948 г. е записано, че Академията едва ли би могла да реши в пълна степен възложените й от Закона за БАН и правителството задачи, ако не бъде създаден Икономически институт. </a:t>
            </a:r>
          </a:p>
          <a:p>
            <a:pPr algn="just">
              <a:buNone/>
            </a:pPr>
            <a:r>
              <a:rPr lang="bg-BG" b="1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</a:p>
          <a:p>
            <a:pPr algn="just">
              <a:buNone/>
            </a:pPr>
            <a:r>
              <a:rPr lang="bg-BG" b="1" dirty="0" smtClean="0">
                <a:solidFill>
                  <a:schemeClr val="tx2">
                    <a:lumMod val="75000"/>
                  </a:schemeClr>
                </a:solidFill>
              </a:rPr>
              <a:t>  	Институтът е създаден като самостоятелно специализирано звено на БАН в областта на икономическата наука през 1949 г.</a:t>
            </a:r>
          </a:p>
          <a:p>
            <a:pPr algn="just">
              <a:buNone/>
            </a:pPr>
            <a:endParaRPr lang="bg-BG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buNone/>
            </a:pPr>
            <a:r>
              <a:rPr lang="bg-BG" b="1" dirty="0" smtClean="0">
                <a:solidFill>
                  <a:schemeClr val="tx2">
                    <a:lumMod val="75000"/>
                  </a:schemeClr>
                </a:solidFill>
              </a:rPr>
              <a:t>    	През 2010 г. Институтът е преименуван в Институт за икономически изследвания при БАН.</a:t>
            </a:r>
          </a:p>
          <a:p>
            <a:pPr algn="just">
              <a:buNone/>
            </a:pPr>
            <a:r>
              <a:rPr lang="bg-BG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снимки 70\ИИкИ-70г\чужд\Plovdiv_04.06.04_1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67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esktop\снимки 70\ИИкИ-70г\чужд\20151022_12094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0"/>
            <a:ext cx="10523414" cy="70609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снимки 70\ИИкИ-70г\чужд\5-inno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0"/>
            <a:ext cx="10363200" cy="6906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снимки 70\ИИкИ-70г\чужд\IMG_068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764704"/>
            <a:ext cx="7325868" cy="5339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  <a:alpha val="11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827584" y="1196752"/>
            <a:ext cx="7185992" cy="4929411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bg-BG" sz="6000" b="1" dirty="0" smtClean="0"/>
          </a:p>
          <a:p>
            <a:pPr algn="ctr">
              <a:buNone/>
            </a:pPr>
            <a:r>
              <a:rPr lang="bg-BG" sz="6000" b="1" dirty="0" smtClean="0">
                <a:solidFill>
                  <a:schemeClr val="tx2">
                    <a:lumMod val="75000"/>
                  </a:schemeClr>
                </a:solidFill>
              </a:rPr>
              <a:t>ИЗСЛЕДОВАТЕЛСКА ДЕЙНОСТ</a:t>
            </a:r>
            <a:endParaRPr lang="en-US" sz="6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buNone/>
            </a:pPr>
            <a:endParaRPr lang="bg-BG" sz="5400" b="1" dirty="0" smtClean="0"/>
          </a:p>
          <a:p>
            <a:pPr algn="ctr">
              <a:buNone/>
            </a:pPr>
            <a:r>
              <a:rPr lang="bg-BG" sz="5400" b="1" dirty="0" smtClean="0">
                <a:solidFill>
                  <a:schemeClr val="accent1">
                    <a:lumMod val="50000"/>
                  </a:schemeClr>
                </a:solidFill>
              </a:rPr>
              <a:t>ПРОЕКТИ С НАЦИОНАЛНО ЗНАЧЕНИЕ</a:t>
            </a:r>
            <a:endParaRPr lang="en-US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80728"/>
            <a:ext cx="9144000" cy="5145435"/>
          </a:xfrm>
        </p:spPr>
        <p:txBody>
          <a:bodyPr/>
          <a:lstStyle/>
          <a:p>
            <a:pPr>
              <a:buNone/>
            </a:pPr>
            <a:r>
              <a:rPr lang="bg-BG" dirty="0" smtClean="0"/>
              <a:t>	</a:t>
            </a:r>
          </a:p>
          <a:p>
            <a:pPr algn="ctr">
              <a:spcBef>
                <a:spcPts val="0"/>
              </a:spcBef>
              <a:buNone/>
            </a:pPr>
            <a:r>
              <a:rPr lang="bg-BG" sz="4400" b="1" i="1" dirty="0" smtClean="0">
                <a:solidFill>
                  <a:schemeClr val="tx2">
                    <a:lumMod val="75000"/>
                  </a:schemeClr>
                </a:solidFill>
              </a:rPr>
              <a:t>НАЦИОНАЛНА СТРАТЕГИЯ В ОБЛАСТТА НА ЕНЕРГЕТИКАТА </a:t>
            </a:r>
          </a:p>
          <a:p>
            <a:pPr algn="ctr">
              <a:spcBef>
                <a:spcPts val="0"/>
              </a:spcBef>
              <a:buNone/>
            </a:pPr>
            <a:r>
              <a:rPr lang="bg-BG" b="1" i="1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bg-BG" b="1" i="1" cap="small" dirty="0" smtClean="0">
                <a:solidFill>
                  <a:schemeClr val="tx2">
                    <a:lumMod val="75000"/>
                  </a:schemeClr>
                </a:solidFill>
              </a:rPr>
              <a:t>с фокус върху </a:t>
            </a:r>
            <a:r>
              <a:rPr lang="bg-BG" b="1" i="1" cap="small" dirty="0" err="1" smtClean="0">
                <a:solidFill>
                  <a:schemeClr val="tx2">
                    <a:lumMod val="75000"/>
                  </a:schemeClr>
                </a:solidFill>
              </a:rPr>
              <a:t>електроенергетиката</a:t>
            </a:r>
            <a:r>
              <a:rPr lang="bg-BG" b="1" i="1" dirty="0" smtClean="0">
                <a:solidFill>
                  <a:schemeClr val="tx2">
                    <a:lumMod val="75000"/>
                  </a:schemeClr>
                </a:solidFill>
              </a:rPr>
              <a:t>) </a:t>
            </a:r>
          </a:p>
          <a:p>
            <a:pPr algn="ctr">
              <a:buNone/>
            </a:pPr>
            <a:r>
              <a:rPr lang="bg-BG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</a:p>
          <a:p>
            <a:pPr algn="ctr">
              <a:buNone/>
            </a:pPr>
            <a:r>
              <a:rPr lang="bg-BG" dirty="0" smtClean="0">
                <a:solidFill>
                  <a:schemeClr val="tx2">
                    <a:lumMod val="75000"/>
                  </a:schemeClr>
                </a:solidFill>
              </a:rPr>
              <a:t>	по договор между БАН и Българския енергиен холдинг ЕАД</a:t>
            </a:r>
          </a:p>
          <a:p>
            <a:pPr algn="ctr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снимки 70\energien proekt 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5600" cy="693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 smtClean="0"/>
              <a:t>Снимка на докладите на проекта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algn="ctr">
              <a:buNone/>
            </a:pPr>
            <a:endParaRPr lang="bg-BG" sz="4400" b="1" i="1" cap="all" dirty="0" smtClean="0"/>
          </a:p>
          <a:p>
            <a:pPr algn="ctr">
              <a:buNone/>
            </a:pPr>
            <a:r>
              <a:rPr lang="bg-BG" sz="4400" b="1" i="1" cap="all" dirty="0" smtClean="0">
                <a:solidFill>
                  <a:schemeClr val="tx2">
                    <a:lumMod val="75000"/>
                  </a:schemeClr>
                </a:solidFill>
              </a:rPr>
              <a:t>Доклади за президента на Република България</a:t>
            </a:r>
            <a:endParaRPr lang="en-US" sz="4400" b="1" i="1" cap="all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/>
            </a:r>
            <a:br>
              <a:rPr lang="bg-BG" dirty="0" smtClean="0"/>
            </a:br>
            <a:r>
              <a:rPr lang="bg-BG" sz="4000" b="1" dirty="0" smtClean="0"/>
              <a:t>Първият директор на Института е </a:t>
            </a:r>
            <a:br>
              <a:rPr lang="bg-BG" sz="4000" b="1" dirty="0" smtClean="0"/>
            </a:br>
            <a:r>
              <a:rPr lang="bg-BG" sz="4000" b="1" dirty="0" smtClean="0"/>
              <a:t>акад. Иван Стефанов – 1949 г.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26" name="Picture 2" descr="C:\Users\user\Desktop\11688758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988840"/>
            <a:ext cx="3671888" cy="4357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снимки 70\ИИкИ-70г\потребители\P1-strategy_presid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88640"/>
            <a:ext cx="4550969" cy="6501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снимки 70\книги-корици\IMG_75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i="1" dirty="0" err="1" smtClean="0">
                <a:solidFill>
                  <a:schemeClr val="tx2">
                    <a:lumMod val="75000"/>
                  </a:schemeClr>
                </a:solidFill>
              </a:rPr>
              <a:t>Национална</a:t>
            </a:r>
            <a:r>
              <a:rPr lang="ru-RU" sz="2700" b="1" i="1" dirty="0" smtClean="0">
                <a:solidFill>
                  <a:schemeClr val="tx2">
                    <a:lumMod val="75000"/>
                  </a:schemeClr>
                </a:solidFill>
              </a:rPr>
              <a:t> научна </a:t>
            </a:r>
            <a:r>
              <a:rPr lang="ru-RU" sz="2700" b="1" i="1" dirty="0" err="1" smtClean="0">
                <a:solidFill>
                  <a:schemeClr val="tx2">
                    <a:lumMod val="75000"/>
                  </a:schemeClr>
                </a:solidFill>
              </a:rPr>
              <a:t>програма</a:t>
            </a:r>
            <a:r>
              <a:rPr lang="ru-RU" sz="2700" b="1" i="1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ru-RU" sz="2700" b="1" dirty="0" smtClean="0">
                <a:solidFill>
                  <a:schemeClr val="tx2">
                    <a:lumMod val="75000"/>
                  </a:schemeClr>
                </a:solidFill>
              </a:rPr>
              <a:t>ЗДРАВОСЛОВНИ ХРАНИ ЗА СИЛНА БИОИКОНОМИКА И КАЧЕСТВО НА ЖИВОТ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122" name="Picture 2" descr="C:\Users\user\AppData\Local\Temp\IMG_20190607_1229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40768"/>
            <a:ext cx="6839712" cy="5129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algn="ctr">
              <a:buNone/>
            </a:pPr>
            <a:endParaRPr lang="bg-BG" sz="4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bg-BG" sz="5400" b="1" dirty="0" smtClean="0">
                <a:solidFill>
                  <a:schemeClr val="tx2">
                    <a:lumMod val="75000"/>
                  </a:schemeClr>
                </a:solidFill>
              </a:rPr>
              <a:t>Международни проекти</a:t>
            </a:r>
            <a:endParaRPr lang="en-US" sz="5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снимки 70\книги-корици\IMG_754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32656"/>
            <a:ext cx="4608576" cy="6144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снимки 70\IMG_756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32656"/>
            <a:ext cx="4608576" cy="6144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335630"/>
            <a:ext cx="7886700" cy="1325563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ru-RU" sz="2400" b="1" dirty="0" smtClean="0"/>
              <a:t> 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EU </a:t>
            </a:r>
            <a:r>
              <a:rPr lang="ru-RU" sz="2400" b="1" i="1" dirty="0" err="1" smtClean="0">
                <a:solidFill>
                  <a:schemeClr val="tx2">
                    <a:lumMod val="75000"/>
                  </a:schemeClr>
                </a:solidFill>
              </a:rPr>
              <a:t>Programme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 - INTERREG – IPA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b="1" cap="all" dirty="0" err="1" smtClean="0">
                <a:solidFill>
                  <a:schemeClr val="tx2">
                    <a:lumMod val="75000"/>
                  </a:schemeClr>
                </a:solidFill>
              </a:rPr>
              <a:t>Иновативни</a:t>
            </a:r>
            <a:r>
              <a:rPr lang="ru-RU" sz="2400" b="1" cap="al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b="1" cap="all" dirty="0">
                <a:solidFill>
                  <a:schemeClr val="tx2">
                    <a:lumMod val="75000"/>
                  </a:schemeClr>
                </a:solidFill>
              </a:rPr>
              <a:t>инициативи за сътрудничество в </a:t>
            </a:r>
            <a:r>
              <a:rPr lang="ru-RU" sz="2400" b="1" cap="all" dirty="0" err="1">
                <a:solidFill>
                  <a:schemeClr val="tx2">
                    <a:lumMod val="75000"/>
                  </a:schemeClr>
                </a:solidFill>
              </a:rPr>
              <a:t>пограничния</a:t>
            </a:r>
            <a:r>
              <a:rPr lang="ru-RU" sz="2400" b="1" cap="all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b="1" cap="all" dirty="0" smtClean="0">
                <a:solidFill>
                  <a:schemeClr val="tx2">
                    <a:lumMod val="75000"/>
                  </a:schemeClr>
                </a:solidFill>
              </a:rPr>
              <a:t>регион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 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700808"/>
            <a:ext cx="6406515" cy="47992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2171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i="1" dirty="0" smtClean="0"/>
              <a:t>EU </a:t>
            </a:r>
            <a:r>
              <a:rPr lang="ru-RU" sz="2000" b="1" i="1" dirty="0" err="1" smtClean="0"/>
              <a:t>Programme</a:t>
            </a:r>
            <a:r>
              <a:rPr lang="ru-RU" sz="2000" b="1" i="1" dirty="0" smtClean="0"/>
              <a:t> - INTERREG – IPA</a:t>
            </a:r>
            <a:r>
              <a:rPr lang="en-US" sz="2000" b="1" dirty="0" smtClean="0"/>
              <a:t>: </a:t>
            </a:r>
            <a:r>
              <a:rPr lang="ru-RU" sz="2000" b="1" dirty="0" smtClean="0"/>
              <a:t>БЪЛГАРСКО - МАКЕДОНСКО ТРАНСГРАНИЧНО СЪТРУДНИЧЕСТВО ЗА ИЗГРАЖДАНЕ НА КАПАЦИТЕТ ЗА КОНКУРЕНТОСПОСОБНОСТ И ИНОВАЦИИ</a:t>
            </a:r>
            <a:endParaRPr lang="en-US" sz="2000" dirty="0"/>
          </a:p>
        </p:txBody>
      </p:sp>
      <p:pic>
        <p:nvPicPr>
          <p:cNvPr id="1026" name="Picture 2" descr="C:\Users\user\Desktop\снимки 70\IMG_75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412776"/>
            <a:ext cx="3871154" cy="5159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g-BG" sz="2000" b="1" i="1" dirty="0" smtClean="0">
                <a:solidFill>
                  <a:schemeClr val="tx2">
                    <a:lumMod val="75000"/>
                  </a:schemeClr>
                </a:solidFill>
              </a:rPr>
              <a:t>Двустранен българо-руски проект</a:t>
            </a:r>
            <a:r>
              <a:rPr lang="bg-BG" sz="2000" b="1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bg-BG" sz="2000" b="1" cap="all" dirty="0" smtClean="0">
                <a:solidFill>
                  <a:schemeClr val="tx2">
                    <a:lumMod val="75000"/>
                  </a:schemeClr>
                </a:solidFill>
              </a:rPr>
              <a:t>Развитие на селското стопанство и продоволствената безопасност на примера на Република Коми и Република България</a:t>
            </a:r>
            <a:endParaRPr lang="en-US" sz="2000" b="1" cap="al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8" name="Picture 2" descr="C:\Users\user\Desktop\снимки 70\SAM_21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59632" y="1484784"/>
            <a:ext cx="6707373" cy="5115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user\Desktop\снимки 70\IMG_20191011_11160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60648"/>
            <a:ext cx="4754049" cy="6336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cap="all" dirty="0" smtClean="0">
                <a:solidFill>
                  <a:schemeClr val="tx2">
                    <a:lumMod val="75000"/>
                  </a:schemeClr>
                </a:solidFill>
              </a:rPr>
              <a:t>Директори на Института</a:t>
            </a:r>
            <a:endParaRPr lang="en-US" b="1" cap="al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40560"/>
          </a:xfrm>
        </p:spPr>
        <p:txBody>
          <a:bodyPr>
            <a:normAutofit/>
          </a:bodyPr>
          <a:lstStyle/>
          <a:p>
            <a:r>
              <a:rPr lang="bg-BG" sz="3300" b="1" dirty="0" smtClean="0">
                <a:solidFill>
                  <a:schemeClr val="tx2">
                    <a:lumMod val="75000"/>
                  </a:schemeClr>
                </a:solidFill>
              </a:rPr>
              <a:t>Акад. Жак </a:t>
            </a:r>
            <a:r>
              <a:rPr lang="bg-BG" sz="3300" b="1" dirty="0" err="1" smtClean="0">
                <a:solidFill>
                  <a:schemeClr val="tx2">
                    <a:lumMod val="75000"/>
                  </a:schemeClr>
                </a:solidFill>
              </a:rPr>
              <a:t>Натан</a:t>
            </a:r>
            <a:r>
              <a:rPr lang="bg-BG" sz="33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bg-BG" sz="3300" dirty="0" smtClean="0">
                <a:solidFill>
                  <a:schemeClr val="tx2">
                    <a:lumMod val="75000"/>
                  </a:schemeClr>
                </a:solidFill>
              </a:rPr>
              <a:t>– </a:t>
            </a:r>
            <a:r>
              <a:rPr lang="bg-BG" sz="2800" dirty="0" smtClean="0">
                <a:solidFill>
                  <a:schemeClr val="tx2">
                    <a:lumMod val="75000"/>
                  </a:schemeClr>
                </a:solidFill>
              </a:rPr>
              <a:t>1949-1951 г.</a:t>
            </a:r>
          </a:p>
          <a:p>
            <a:r>
              <a:rPr lang="bg-BG" sz="3300" b="1" dirty="0" smtClean="0">
                <a:solidFill>
                  <a:schemeClr val="tx2">
                    <a:lumMod val="75000"/>
                  </a:schemeClr>
                </a:solidFill>
              </a:rPr>
              <a:t>Акад. Евгени Каменов</a:t>
            </a:r>
            <a:r>
              <a:rPr lang="bg-BG" sz="3300" dirty="0" smtClean="0">
                <a:solidFill>
                  <a:schemeClr val="tx2">
                    <a:lumMod val="75000"/>
                  </a:schemeClr>
                </a:solidFill>
              </a:rPr>
              <a:t> – </a:t>
            </a:r>
            <a:r>
              <a:rPr lang="bg-BG" sz="2800" dirty="0" smtClean="0">
                <a:solidFill>
                  <a:schemeClr val="tx2">
                    <a:lumMod val="75000"/>
                  </a:schemeClr>
                </a:solidFill>
              </a:rPr>
              <a:t>1951-1955 г.</a:t>
            </a:r>
          </a:p>
          <a:p>
            <a:r>
              <a:rPr lang="bg-BG" sz="3300" b="1" dirty="0" smtClean="0">
                <a:solidFill>
                  <a:schemeClr val="tx2">
                    <a:lumMod val="75000"/>
                  </a:schemeClr>
                </a:solidFill>
              </a:rPr>
              <a:t>Проф. Кръстю Добрев</a:t>
            </a:r>
            <a:r>
              <a:rPr lang="bg-BG" sz="3300" dirty="0" smtClean="0">
                <a:solidFill>
                  <a:schemeClr val="tx2">
                    <a:lumMod val="75000"/>
                  </a:schemeClr>
                </a:solidFill>
              </a:rPr>
              <a:t> – </a:t>
            </a:r>
            <a:r>
              <a:rPr lang="bg-BG" sz="2800" dirty="0" smtClean="0">
                <a:solidFill>
                  <a:schemeClr val="tx2">
                    <a:lumMod val="75000"/>
                  </a:schemeClr>
                </a:solidFill>
              </a:rPr>
              <a:t>1956-1976 г.</a:t>
            </a:r>
          </a:p>
          <a:p>
            <a:r>
              <a:rPr lang="bg-BG" sz="3300" b="1" dirty="0" smtClean="0">
                <a:solidFill>
                  <a:schemeClr val="tx2">
                    <a:lumMod val="75000"/>
                  </a:schemeClr>
                </a:solidFill>
              </a:rPr>
              <a:t>Проф. Кирил Киряков</a:t>
            </a:r>
            <a:r>
              <a:rPr lang="bg-BG" sz="3300" dirty="0" smtClean="0">
                <a:solidFill>
                  <a:schemeClr val="tx2">
                    <a:lumMod val="75000"/>
                  </a:schemeClr>
                </a:solidFill>
              </a:rPr>
              <a:t> – </a:t>
            </a:r>
            <a:r>
              <a:rPr lang="bg-BG" sz="2800" dirty="0" smtClean="0">
                <a:solidFill>
                  <a:schemeClr val="tx2">
                    <a:lumMod val="75000"/>
                  </a:schemeClr>
                </a:solidFill>
              </a:rPr>
              <a:t>1977-1992 г.</a:t>
            </a:r>
          </a:p>
          <a:p>
            <a:r>
              <a:rPr lang="bg-BG" sz="3300" b="1" dirty="0" smtClean="0">
                <a:solidFill>
                  <a:schemeClr val="tx2">
                    <a:lumMod val="75000"/>
                  </a:schemeClr>
                </a:solidFill>
              </a:rPr>
              <a:t>Проф. </a:t>
            </a:r>
            <a:r>
              <a:rPr lang="bg-BG" sz="3300" b="1" dirty="0" err="1" smtClean="0">
                <a:solidFill>
                  <a:schemeClr val="tx2">
                    <a:lumMod val="75000"/>
                  </a:schemeClr>
                </a:solidFill>
              </a:rPr>
              <a:t>Гарабед</a:t>
            </a:r>
            <a:r>
              <a:rPr lang="bg-BG" sz="33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bg-BG" sz="3300" b="1" dirty="0" err="1" smtClean="0">
                <a:solidFill>
                  <a:schemeClr val="tx2">
                    <a:lumMod val="75000"/>
                  </a:schemeClr>
                </a:solidFill>
              </a:rPr>
              <a:t>Минасян</a:t>
            </a:r>
            <a:r>
              <a:rPr lang="bg-BG" sz="3300" dirty="0" smtClean="0">
                <a:solidFill>
                  <a:schemeClr val="tx2">
                    <a:lumMod val="75000"/>
                  </a:schemeClr>
                </a:solidFill>
              </a:rPr>
              <a:t> – </a:t>
            </a:r>
            <a:r>
              <a:rPr lang="bg-BG" sz="2800" dirty="0" smtClean="0">
                <a:solidFill>
                  <a:schemeClr val="tx2">
                    <a:lumMod val="75000"/>
                  </a:schemeClr>
                </a:solidFill>
              </a:rPr>
              <a:t>1992-1995 г.</a:t>
            </a:r>
          </a:p>
          <a:p>
            <a:r>
              <a:rPr lang="bg-BG" sz="3300" b="1" dirty="0" smtClean="0">
                <a:solidFill>
                  <a:schemeClr val="tx2">
                    <a:lumMod val="75000"/>
                  </a:schemeClr>
                </a:solidFill>
              </a:rPr>
              <a:t>Проф. Александър Димитров</a:t>
            </a:r>
            <a:r>
              <a:rPr lang="bg-BG" sz="3300" dirty="0" smtClean="0">
                <a:solidFill>
                  <a:schemeClr val="tx2">
                    <a:lumMod val="75000"/>
                  </a:schemeClr>
                </a:solidFill>
              </a:rPr>
              <a:t> – </a:t>
            </a:r>
            <a:r>
              <a:rPr lang="bg-BG" sz="2800" dirty="0" smtClean="0">
                <a:solidFill>
                  <a:schemeClr val="tx2">
                    <a:lumMod val="75000"/>
                  </a:schemeClr>
                </a:solidFill>
              </a:rPr>
              <a:t>1995-1999 г.</a:t>
            </a:r>
          </a:p>
          <a:p>
            <a:r>
              <a:rPr lang="bg-BG" sz="3300" b="1" dirty="0" smtClean="0">
                <a:solidFill>
                  <a:schemeClr val="tx2">
                    <a:lumMod val="75000"/>
                  </a:schemeClr>
                </a:solidFill>
              </a:rPr>
              <a:t>Проф. Митко Димитров</a:t>
            </a:r>
            <a:r>
              <a:rPr lang="bg-BG" sz="3300" dirty="0" smtClean="0">
                <a:solidFill>
                  <a:schemeClr val="tx2">
                    <a:lumMod val="75000"/>
                  </a:schemeClr>
                </a:solidFill>
              </a:rPr>
              <a:t> – </a:t>
            </a:r>
            <a:r>
              <a:rPr lang="bg-BG" sz="2800" dirty="0" smtClean="0">
                <a:solidFill>
                  <a:schemeClr val="tx2">
                    <a:lumMod val="75000"/>
                  </a:schemeClr>
                </a:solidFill>
              </a:rPr>
              <a:t>1999-2016 г.</a:t>
            </a:r>
          </a:p>
          <a:p>
            <a:r>
              <a:rPr lang="bg-BG" sz="3300" b="1" dirty="0" smtClean="0">
                <a:solidFill>
                  <a:schemeClr val="tx2">
                    <a:lumMod val="75000"/>
                  </a:schemeClr>
                </a:solidFill>
              </a:rPr>
              <a:t>Проф. Александър Тасев</a:t>
            </a:r>
            <a:r>
              <a:rPr lang="bg-BG" sz="3300" dirty="0" smtClean="0">
                <a:solidFill>
                  <a:schemeClr val="tx2">
                    <a:lumMod val="75000"/>
                  </a:schemeClr>
                </a:solidFill>
              </a:rPr>
              <a:t> – </a:t>
            </a:r>
            <a:r>
              <a:rPr lang="bg-BG" sz="2800" dirty="0" smtClean="0">
                <a:solidFill>
                  <a:schemeClr val="tx2">
                    <a:lumMod val="75000"/>
                  </a:schemeClr>
                </a:solidFill>
              </a:rPr>
              <a:t>2016-до днес</a:t>
            </a:r>
          </a:p>
          <a:p>
            <a:endParaRPr lang="bg-BG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cap="all" dirty="0" smtClean="0"/>
              <a:t/>
            </a:r>
            <a:br>
              <a:rPr lang="ru-RU" sz="2700" b="1" cap="all" dirty="0" smtClean="0"/>
            </a:br>
            <a:r>
              <a:rPr lang="ru-RU" sz="2700" b="1" cap="all" dirty="0" smtClean="0"/>
              <a:t/>
            </a:r>
            <a:br>
              <a:rPr lang="ru-RU" sz="2700" b="1" cap="all" dirty="0" smtClean="0"/>
            </a:br>
            <a:r>
              <a:rPr lang="bg-BG" sz="3100" b="1" i="1" dirty="0" smtClean="0">
                <a:solidFill>
                  <a:schemeClr val="tx2">
                    <a:lumMod val="75000"/>
                  </a:schemeClr>
                </a:solidFill>
              </a:rPr>
              <a:t>Двустранно сътрудничество на БАН и МАНИ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2290" name="Picture 2" descr="C:\Users\user\Desktop\снимки 70\ИИкИ-70г\публикации\BAS_MANU_cover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84784"/>
            <a:ext cx="7103110" cy="49781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снимки 70\IMG_758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404664"/>
            <a:ext cx="4608576" cy="6144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000" b="1" i="1" dirty="0" smtClean="0">
                <a:solidFill>
                  <a:schemeClr val="tx2">
                    <a:lumMod val="75000"/>
                  </a:schemeClr>
                </a:solidFill>
              </a:rPr>
              <a:t>Двустранно сътрудничество на БАН и РАН: </a:t>
            </a:r>
            <a:r>
              <a:rPr lang="bg-BG" sz="2000" b="1" cap="all" dirty="0" smtClean="0">
                <a:solidFill>
                  <a:schemeClr val="tx2">
                    <a:lumMod val="75000"/>
                  </a:schemeClr>
                </a:solidFill>
              </a:rPr>
              <a:t>България и Румъния: страни членки на ЕС, част от глобалната икономика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146" name="Picture 2" descr="C:\Users\user\Desktop\снимки 70\книги-корици\IMG_75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1" y="1340767"/>
            <a:ext cx="3994099" cy="53254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снимки 70\IMG_756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32656"/>
            <a:ext cx="4608576" cy="6144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g-BG" sz="1800" b="1" i="1" dirty="0" smtClean="0">
                <a:solidFill>
                  <a:schemeClr val="tx2">
                    <a:lumMod val="75000"/>
                  </a:schemeClr>
                </a:solidFill>
              </a:rPr>
              <a:t>Българо-швейцарска изследователска програма</a:t>
            </a:r>
            <a:r>
              <a:rPr lang="bg-BG" sz="1800" b="1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bg-BG" sz="1800" b="1" cap="all" dirty="0" smtClean="0">
                <a:solidFill>
                  <a:schemeClr val="tx2">
                    <a:lumMod val="75000"/>
                  </a:schemeClr>
                </a:solidFill>
              </a:rPr>
              <a:t>Миграция и </a:t>
            </a:r>
            <a:r>
              <a:rPr lang="bg-BG" sz="1800" b="1" cap="all" dirty="0" err="1" smtClean="0">
                <a:solidFill>
                  <a:schemeClr val="tx2">
                    <a:lumMod val="75000"/>
                  </a:schemeClr>
                </a:solidFill>
              </a:rPr>
              <a:t>транснационализъм</a:t>
            </a:r>
            <a:r>
              <a:rPr lang="bg-BG" sz="1800" b="1" cap="all" dirty="0" smtClean="0">
                <a:solidFill>
                  <a:schemeClr val="tx2">
                    <a:lumMod val="75000"/>
                  </a:schemeClr>
                </a:solidFill>
              </a:rPr>
              <a:t> между </a:t>
            </a:r>
            <a:r>
              <a:rPr lang="bg-BG" sz="1800" b="1" cap="all" dirty="0" err="1" smtClean="0">
                <a:solidFill>
                  <a:schemeClr val="tx2">
                    <a:lumMod val="75000"/>
                  </a:schemeClr>
                </a:solidFill>
              </a:rPr>
              <a:t>швейцария</a:t>
            </a:r>
            <a:r>
              <a:rPr lang="bg-BG" sz="1800" b="1" cap="all" dirty="0" smtClean="0">
                <a:solidFill>
                  <a:schemeClr val="tx2">
                    <a:lumMod val="75000"/>
                  </a:schemeClr>
                </a:solidFill>
              </a:rPr>
              <a:t> и България: Оценяване на социалното неравенство и регионалните различия в контекста на променящи се политики </a:t>
            </a:r>
            <a:endParaRPr lang="en-US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2" name="Picture 2" descr="C:\Users\user\Desktop\снимки 70\книги-корици\IMG_75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556792"/>
            <a:ext cx="3840480" cy="512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000" b="1" i="1" dirty="0" smtClean="0">
                <a:solidFill>
                  <a:schemeClr val="tx2">
                    <a:lumMod val="75000"/>
                  </a:schemeClr>
                </a:solidFill>
              </a:rPr>
              <a:t>Двустранен българо-френски 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проект</a:t>
            </a:r>
            <a:r>
              <a:rPr lang="ru-RU" sz="2000" cap="all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ru-RU" sz="2000" b="1" cap="all" dirty="0" smtClean="0">
                <a:solidFill>
                  <a:schemeClr val="tx2">
                    <a:lumMod val="75000"/>
                  </a:schemeClr>
                </a:solidFill>
              </a:rPr>
              <a:t>АНАЛИЗ НА ВЪНШНОТО ОГРАНИЧЕНИЕ НА МАЛКА ДЪРЖАВА-КАНДИДАТ ЗА ЕВРОПЕЙСКИЯ СЪЮЗ: СЛУЧАЯТ НА БЪЛГАРИЯ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02" name="Picture 2" descr="C:\Users\user\Desktop\снимки 70\ИИкИ-70г\публикации\les_contraint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412776"/>
            <a:ext cx="3703154" cy="5253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:\Users\user\Desktop\снимки 70\ИИкИ-70г\публикации\P2-facing_challenges-selected_key_issues.tif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476672"/>
            <a:ext cx="4208069" cy="59673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  <a:alpha val="81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user\Desktop\снимки 70\ИИкИ-70г\публикации\01transition.tif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404664"/>
            <a:ext cx="4375154" cy="61557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снимки 70\ИИкИ-70г\публикации\balkint_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60648"/>
            <a:ext cx="4456176" cy="6412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67544" y="1412776"/>
            <a:ext cx="8229600" cy="4525963"/>
          </a:xfrm>
        </p:spPr>
        <p:txBody>
          <a:bodyPr/>
          <a:lstStyle/>
          <a:p>
            <a:endParaRPr lang="bg-BG" dirty="0" smtClean="0"/>
          </a:p>
          <a:p>
            <a:pPr algn="ctr">
              <a:buNone/>
            </a:pPr>
            <a:r>
              <a:rPr lang="bg-BG" b="1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bg-BG" sz="4800" b="1" dirty="0" smtClean="0">
                <a:solidFill>
                  <a:schemeClr val="tx2">
                    <a:lumMod val="75000"/>
                  </a:schemeClr>
                </a:solidFill>
              </a:rPr>
              <a:t>Проекти към научноизследователската програма на Института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9552" y="764704"/>
            <a:ext cx="8064896" cy="5361459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bg-BG" dirty="0" smtClean="0"/>
              <a:t>	</a:t>
            </a:r>
            <a:r>
              <a:rPr lang="bg-BG" sz="3600" b="1" dirty="0" smtClean="0">
                <a:solidFill>
                  <a:schemeClr val="accent1">
                    <a:lumMod val="50000"/>
                  </a:schemeClr>
                </a:solidFill>
              </a:rPr>
              <a:t>Мисията на Института за икономически изследвания при БАН е да подпомага икономическото развитие и успешната интеграция на България в Европейския съюз чрез научни изследвания, оценки и предложения за икономическата политика на държавата и бизнеса, както и чрез обучение на учени и специалисти.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95536" y="980728"/>
            <a:ext cx="8229600" cy="5145435"/>
          </a:xfrm>
        </p:spPr>
        <p:txBody>
          <a:bodyPr>
            <a:normAutofit/>
          </a:bodyPr>
          <a:lstStyle/>
          <a:p>
            <a:pPr algn="ctr">
              <a:spcAft>
                <a:spcPts val="1200"/>
              </a:spcAft>
              <a:buNone/>
            </a:pPr>
            <a:r>
              <a:rPr lang="bg-BG" sz="3600" b="1" dirty="0" smtClean="0">
                <a:solidFill>
                  <a:schemeClr val="tx2">
                    <a:lumMod val="75000"/>
                  </a:schemeClr>
                </a:solidFill>
              </a:rPr>
              <a:t>Годишни доклади </a:t>
            </a:r>
          </a:p>
          <a:p>
            <a:pPr algn="ctr">
              <a:spcAft>
                <a:spcPts val="1200"/>
              </a:spcAft>
              <a:buNone/>
            </a:pPr>
            <a:r>
              <a:rPr lang="bg-BG" sz="4000" b="1" i="1" dirty="0" smtClean="0">
                <a:solidFill>
                  <a:schemeClr val="tx2">
                    <a:lumMod val="75000"/>
                  </a:schemeClr>
                </a:solidFill>
              </a:rPr>
              <a:t>“Икономическо развитие и политики в България: оценки и очаквания“</a:t>
            </a:r>
          </a:p>
          <a:p>
            <a:pPr algn="just">
              <a:buNone/>
            </a:pPr>
            <a:r>
              <a:rPr lang="bg-BG" sz="3800" b="1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bg-BG" b="1" cap="small" dirty="0" smtClean="0">
                <a:solidFill>
                  <a:schemeClr val="tx2">
                    <a:lumMod val="75000"/>
                  </a:schemeClr>
                </a:solidFill>
              </a:rPr>
              <a:t>Единствено по рода си издание за състоянието и развитието на българската икономика</a:t>
            </a:r>
            <a:endParaRPr lang="en-US" b="1" cap="small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снимки 70\IMG_715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620688"/>
            <a:ext cx="6696744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95536" y="1556792"/>
            <a:ext cx="8229600" cy="4569371"/>
          </a:xfrm>
        </p:spPr>
        <p:txBody>
          <a:bodyPr/>
          <a:lstStyle/>
          <a:p>
            <a:pPr algn="ctr">
              <a:buNone/>
            </a:pPr>
            <a:r>
              <a:rPr lang="bg-BG" cap="all" dirty="0" smtClean="0"/>
              <a:t>	</a:t>
            </a:r>
          </a:p>
          <a:p>
            <a:pPr algn="ctr">
              <a:buNone/>
            </a:pPr>
            <a:r>
              <a:rPr lang="bg-BG" sz="4000" b="1" cap="all" dirty="0" smtClean="0">
                <a:solidFill>
                  <a:schemeClr val="tx2">
                    <a:lumMod val="75000"/>
                  </a:schemeClr>
                </a:solidFill>
              </a:rPr>
              <a:t>монографии по НАУЧНОИЗСЛЕДОВАТЕЛСКИТЕ проекти НА ИНСТИТУТА</a:t>
            </a:r>
            <a:endParaRPr lang="en-US" sz="4000" b="1" cap="all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4367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332656"/>
            <a:ext cx="4296537" cy="62407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user\Desktop\снимки 70\ИИкИ-70г\публикации\P1-finansovo_programiran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32656"/>
            <a:ext cx="4335878" cy="61487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AppData\Local\Temp\P1-vanshen_dalg.tif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60648"/>
            <a:ext cx="4467027" cy="63345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:\Pazar na truda cover_2.jpg"/>
          <p:cNvPicPr>
            <a:picLocks noGrp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8353044" cy="514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снимки 70\ИИкИ-70г\публикации\2017_Beleva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64704"/>
            <a:ext cx="8055032" cy="5431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:\kniga 2012_kriza\Krizata EU trud pazari 1_jpg_files\Krizata%20EU%20trud%20pazari%201.jpg"/>
          <p:cNvPicPr>
            <a:picLocks noGrp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052736"/>
            <a:ext cx="8813902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снимки 70\kapital_corica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8482950" cy="57448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sz="2800" dirty="0" smtClean="0"/>
              <a:t/>
            </a:r>
            <a:br>
              <a:rPr lang="bg-BG" sz="2800" dirty="0" smtClean="0"/>
            </a:br>
            <a:r>
              <a:rPr lang="bg-BG" sz="2800" dirty="0" smtClean="0"/>
              <a:t/>
            </a:r>
            <a:br>
              <a:rPr lang="bg-BG" sz="2800" dirty="0" smtClean="0"/>
            </a:br>
            <a:r>
              <a:rPr lang="bg-BG" sz="3100" b="1" cap="all" dirty="0" smtClean="0">
                <a:solidFill>
                  <a:schemeClr val="tx2">
                    <a:lumMod val="75000"/>
                  </a:schemeClr>
                </a:solidFill>
              </a:rPr>
              <a:t>Институтът </a:t>
            </a:r>
            <a:r>
              <a:rPr lang="bg-BG" sz="3100" b="1" cap="all" dirty="0" smtClean="0">
                <a:solidFill>
                  <a:schemeClr val="tx2">
                    <a:lumMod val="75000"/>
                  </a:schemeClr>
                </a:solidFill>
              </a:rPr>
              <a:t>за икономически изследвания на БАН участва в управлението на страната чрез експерти на високи държавни позиции</a:t>
            </a:r>
            <a:r>
              <a:rPr lang="bg-BG" sz="3300" b="1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 algn="just" fontAlgn="base">
              <a:buNone/>
            </a:pPr>
            <a:endParaRPr lang="bg-BG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0" algn="just" fontAlgn="base"/>
            <a:r>
              <a:rPr lang="bg-BG" b="1" dirty="0" smtClean="0">
                <a:solidFill>
                  <a:schemeClr val="tx2">
                    <a:lumMod val="75000"/>
                  </a:schemeClr>
                </a:solidFill>
              </a:rPr>
              <a:t>зам. министър-председатели в правителствата на Република България</a:t>
            </a:r>
          </a:p>
          <a:p>
            <a:pPr lvl="0" algn="just" fontAlgn="base"/>
            <a:r>
              <a:rPr lang="bg-BG" b="1" dirty="0" smtClean="0">
                <a:solidFill>
                  <a:schemeClr val="tx2">
                    <a:lumMod val="75000"/>
                  </a:schemeClr>
                </a:solidFill>
              </a:rPr>
              <a:t>министри и заместник-министри</a:t>
            </a: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0" algn="just" fontAlgn="base"/>
            <a:r>
              <a:rPr lang="bg-BG" b="1" dirty="0" err="1" smtClean="0">
                <a:solidFill>
                  <a:schemeClr val="tx2">
                    <a:lumMod val="75000"/>
                  </a:schemeClr>
                </a:solidFill>
              </a:rPr>
              <a:t>съветници</a:t>
            </a:r>
            <a:r>
              <a:rPr lang="bg-BG" b="1" dirty="0" smtClean="0">
                <a:solidFill>
                  <a:schemeClr val="tx2">
                    <a:lumMod val="75000"/>
                  </a:schemeClr>
                </a:solidFill>
              </a:rPr>
              <a:t> на Президента на Република България</a:t>
            </a: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0" algn="just" fontAlgn="base"/>
            <a:r>
              <a:rPr lang="bg-BG" b="1" dirty="0" smtClean="0">
                <a:solidFill>
                  <a:schemeClr val="tx2">
                    <a:lumMod val="75000"/>
                  </a:schemeClr>
                </a:solidFill>
              </a:rPr>
              <a:t>народни представители</a:t>
            </a: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0" algn="just" fontAlgn="base"/>
            <a:r>
              <a:rPr lang="bg-BG" b="1" dirty="0" smtClean="0">
                <a:solidFill>
                  <a:schemeClr val="tx2">
                    <a:lumMod val="75000"/>
                  </a:schemeClr>
                </a:solidFill>
              </a:rPr>
              <a:t>председатели и членове на управителни съвети на БНБ, НСИ, НОИ</a:t>
            </a: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0" algn="just" fontAlgn="base"/>
            <a:r>
              <a:rPr lang="bg-BG" b="1" dirty="0" smtClean="0">
                <a:solidFill>
                  <a:schemeClr val="tx2">
                    <a:lumMod val="75000"/>
                  </a:schemeClr>
                </a:solidFill>
              </a:rPr>
              <a:t>мениджъри на стратегически за страната компании, като Булгаргаз ЕАД, Кинтекс ЕАД, ЕлБи Булгарикум ЕАД и други</a:t>
            </a: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снимки 70\ИИИ–снимки–70\Obrazovanie_i_nauka_Cover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8578236" cy="5703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user\Desktop\cover_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476672"/>
            <a:ext cx="4230014" cy="59746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снимки 70\ИИкИ-70г\публикации\fileva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8310067" cy="57643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снимки 70\ИИИ–снимки–70\Djender neravenstva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8594820" cy="5838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user\Desktop\снимки 70\ИИкИ-70г\публикации\za_detsata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548680"/>
            <a:ext cx="4120162" cy="5842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https://www.book.store.bg/prdimg/47372/novoto-kejnsianstvo-mikroikonomicheski-osnovi-i-vryzka-s-makroikonomicheskata-politika-doc-d-r-alla-kirov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9" y="764710"/>
            <a:ext cx="3912169" cy="55302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снимки 70\ИИкИ-70г\публикации\book3_bg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2"/>
            <a:ext cx="8207375" cy="5902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  <a:alpha val="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er\Desktop\снимки 70\ИИкИ-70г\публикации\P1bezrabotitsata_v_bg.tif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404664"/>
            <a:ext cx="4271163" cy="60569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191940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6724" y="188640"/>
            <a:ext cx="4910552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снимки 70\ИИкИ-70г\публикации\byudg_defitsit.tif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332656"/>
            <a:ext cx="4380708" cy="6212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  <a:alpha val="11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sz="3100" b="1" dirty="0" smtClean="0"/>
              <a:t/>
            </a:r>
            <a:br>
              <a:rPr lang="bg-BG" sz="3100" b="1" dirty="0" smtClean="0"/>
            </a:br>
            <a:r>
              <a:rPr lang="bg-BG" sz="3100" b="1" dirty="0" smtClean="0"/>
              <a:t/>
            </a:r>
            <a:br>
              <a:rPr lang="bg-BG" sz="3100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>
              <a:buNone/>
            </a:pPr>
            <a:r>
              <a:rPr lang="bg-BG" b="1" dirty="0" smtClean="0"/>
              <a:t>	</a:t>
            </a:r>
          </a:p>
          <a:p>
            <a:pPr>
              <a:buNone/>
            </a:pPr>
            <a:r>
              <a:rPr lang="bg-BG" b="1" dirty="0" smtClean="0"/>
              <a:t>	</a:t>
            </a:r>
            <a:r>
              <a:rPr lang="bg-BG" sz="3600" b="1" dirty="0" smtClean="0">
                <a:solidFill>
                  <a:schemeClr val="accent1">
                    <a:lumMod val="50000"/>
                  </a:schemeClr>
                </a:solidFill>
              </a:rPr>
              <a:t>Орден “Стара планина” втора степен за изключително големите заслуги към Република България в областта на икономическите науки и във връзка с изтичането на втория му мандат като член на Управителния съвет на БНБ</a:t>
            </a:r>
            <a:endParaRPr lang="bg-BG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снимки 70\ИИкИ-70г\публикации\ikon_sravn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32656"/>
            <a:ext cx="4359818" cy="6190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user\Desktop\снимки 70\ИИкИ-70г\публикации\S50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404664"/>
            <a:ext cx="4287747" cy="62010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снимки 70\книги-корици\IMG_754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404664"/>
            <a:ext cx="4608576" cy="6144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user\Desktop\снимки 70\книги-корици\IMG_754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60648"/>
            <a:ext cx="4788006" cy="63820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снимки 70\ИИкИ-70г\публикации\2015_EM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60648"/>
            <a:ext cx="4480560" cy="63687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user\Desktop\снимки 70\ИИкИ-70г\публикации\vesko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8666988" cy="59331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снимки 70\IMG_758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404664"/>
            <a:ext cx="4608576" cy="6144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снимки 70\ИИкИ-70г\публикации\book1_bg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0688"/>
            <a:ext cx="8113014" cy="56715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снимки 70\ИИкИ-70г\публикации\cover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8512698" cy="56685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ser\Desktop\снимки 70\ИИкИ-70г\публикации\P1-publichnite_drugestva.tif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32656"/>
            <a:ext cx="4422164" cy="62711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er\Desktop\снимки 70\ИИкИ-70г\други\GM-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404664"/>
            <a:ext cx="4107180" cy="624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снимки 70\ИИкИ-70г\публикации\book2_bg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692696"/>
            <a:ext cx="8004048" cy="56067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user\Desktop\снимки 70\ИИкИ-70г\публикации\yavor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572500" cy="6029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esktop\снимки 70\ИИкИ-70г\публикации\Inovativ.National Economic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404664"/>
            <a:ext cx="4392113" cy="61557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user\Desktop\снимки 70\ИИкИ-70г\публикации\Znanieto Cover 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812865" cy="61225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user\Desktop\снимки 70\ИИкИ-70г\публикации\pavlinka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676640" cy="6104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снимки 70\ИИкИ-70г\публикации\Cover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0688"/>
            <a:ext cx="8052789" cy="54866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er\Desktop\снимки 70\ИИкИ-70г\публикации\P1-chugdestranni_preki_investitsii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260648"/>
            <a:ext cx="4486878" cy="63628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esktop\снимки 70\ИИкИ-70г\публикации\mestni_finansi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332656"/>
            <a:ext cx="4394606" cy="62367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user\Desktop\снимки 70\ИИкИ-70г\публикации\P1-sots-ikon_razlichiya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88640"/>
            <a:ext cx="4551593" cy="64546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снимки 70\ИИкИ-70г\публикации\darina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32656"/>
            <a:ext cx="4410817" cy="62462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g-BG" sz="3200" b="1" cap="all" dirty="0" smtClean="0">
                <a:solidFill>
                  <a:schemeClr val="tx2">
                    <a:lumMod val="75000"/>
                  </a:schemeClr>
                </a:solidFill>
              </a:rPr>
              <a:t>Учени от Института работят във водещи международни институции:</a:t>
            </a:r>
            <a:endParaRPr lang="en-US" sz="3200" b="1" cap="al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bg-BG" sz="39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bg-BG" sz="3900" b="1" dirty="0" smtClean="0">
                <a:solidFill>
                  <a:schemeClr val="tx2">
                    <a:lumMod val="75000"/>
                  </a:schemeClr>
                </a:solidFill>
              </a:rPr>
              <a:t>Икономическа комисия за Европа при ООН </a:t>
            </a:r>
          </a:p>
          <a:p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Организация на ООН за </a:t>
            </a:r>
            <a:r>
              <a:rPr lang="ru-RU" sz="4000" b="1" dirty="0" err="1" smtClean="0">
                <a:solidFill>
                  <a:schemeClr val="tx2">
                    <a:lumMod val="75000"/>
                  </a:schemeClr>
                </a:solidFill>
              </a:rPr>
              <a:t>индустриално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 развитие</a:t>
            </a:r>
            <a:endParaRPr lang="bg-BG" sz="39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bg-BG" sz="3900" b="1" dirty="0" smtClean="0">
                <a:solidFill>
                  <a:schemeClr val="tx2">
                    <a:lumMod val="75000"/>
                  </a:schemeClr>
                </a:solidFill>
              </a:rPr>
              <a:t>Международен институт по демография при ООН </a:t>
            </a:r>
          </a:p>
          <a:p>
            <a:r>
              <a:rPr lang="bg-BG" sz="3900" b="1" dirty="0" smtClean="0">
                <a:solidFill>
                  <a:schemeClr val="tx2">
                    <a:lumMod val="75000"/>
                  </a:schemeClr>
                </a:solidFill>
              </a:rPr>
              <a:t>Световна банка </a:t>
            </a:r>
          </a:p>
          <a:p>
            <a:r>
              <a:rPr lang="bg-BG" sz="3900" b="1" dirty="0" smtClean="0">
                <a:solidFill>
                  <a:schemeClr val="tx2">
                    <a:lumMod val="75000"/>
                  </a:schemeClr>
                </a:solidFill>
              </a:rPr>
              <a:t>Международен валутен фонд </a:t>
            </a:r>
          </a:p>
          <a:p>
            <a:r>
              <a:rPr lang="bg-BG" sz="3900" b="1" dirty="0" smtClean="0">
                <a:solidFill>
                  <a:schemeClr val="tx2">
                    <a:lumMod val="75000"/>
                  </a:schemeClr>
                </a:solidFill>
              </a:rPr>
              <a:t>Европейска комисия</a:t>
            </a:r>
            <a:endParaRPr lang="en-US" sz="39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user\Desktop\снимки 70\ИИкИ-70г\публикации\prod_prestr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3" y="332650"/>
            <a:ext cx="4422164" cy="62711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user\Desktop\снимки 70\ИИкИ-70г\публикации\prod_resursi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548680"/>
            <a:ext cx="4228020" cy="5995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user\Desktop\снимки 70\книги-корици\IMG_755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404664"/>
            <a:ext cx="4608576" cy="6144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user\Desktop\снимки 70\IMG_20191011_11122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60648"/>
            <a:ext cx="4788006" cy="63820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user\Desktop\снимки 70\IMG_20191011_11150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32656"/>
            <a:ext cx="4788006" cy="63820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user\Desktop\снимки 70\IMG_20191011_11151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0" y="404660"/>
            <a:ext cx="4720091" cy="62915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user\Desktop\снимки 70\ИИкИ-70г\публикации\agrobiznes.tif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404664"/>
            <a:ext cx="4359128" cy="6181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user\Desktop\снимки 70\ИИкИ-70г\публикации\P1-zemedeli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404664"/>
            <a:ext cx="4335878" cy="61487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Desktop\снимки 70\ИИкИ-70г\публикации\P1-agrarnata_struktura.tif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0" y="260644"/>
            <a:ext cx="4443735" cy="6301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снимки 70\книги-корици\IMG_755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404664"/>
            <a:ext cx="4608576" cy="6144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2104</TotalTime>
  <Words>559</Words>
  <Application>Microsoft Office PowerPoint</Application>
  <PresentationFormat>On-screen Show (4:3)</PresentationFormat>
  <Paragraphs>130</Paragraphs>
  <Slides>182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182</vt:i4>
      </vt:variant>
    </vt:vector>
  </HeadingPairs>
  <TitlesOfParts>
    <vt:vector size="183" baseType="lpstr">
      <vt:lpstr>Office Theme</vt:lpstr>
      <vt:lpstr>   70 години ИНСТИТУТ ЗА ИКОНОМИЧЕСКИ ИЗСЛЕДВАНИЯ</vt:lpstr>
      <vt:lpstr>Slide 2</vt:lpstr>
      <vt:lpstr> Първият директор на Института е  акад. Иван Стефанов – 1949 г. </vt:lpstr>
      <vt:lpstr>Директори на Института</vt:lpstr>
      <vt:lpstr>Slide 5</vt:lpstr>
      <vt:lpstr>  Институтът за икономически изследвания на БАН участва в управлението на страната чрез експерти на високи държавни позиции: </vt:lpstr>
      <vt:lpstr>   </vt:lpstr>
      <vt:lpstr>Slide 8</vt:lpstr>
      <vt:lpstr>Учени от Института работят във водещи международни институции:</vt:lpstr>
      <vt:lpstr>Slide 10</vt:lpstr>
      <vt:lpstr>   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 Национална научна програма: ЗДРАВОСЛОВНИ ХРАНИ ЗА СИЛНА БИОИКОНОМИКА И КАЧЕСТВО НА ЖИВОТ </vt:lpstr>
      <vt:lpstr>Slide 33</vt:lpstr>
      <vt:lpstr>Slide 34</vt:lpstr>
      <vt:lpstr>Slide 35</vt:lpstr>
      <vt:lpstr>  EU Programme - INTERREG – IPA: Иновативни инициативи за сътрудничество в пограничния регион  </vt:lpstr>
      <vt:lpstr>EU Programme - INTERREG – IPA: БЪЛГАРСКО - МАКЕДОНСКО ТРАНСГРАНИЧНО СЪТРУДНИЧЕСТВО ЗА ИЗГРАЖДАНЕ НА КАПАЦИТЕТ ЗА КОНКУРЕНТОСПОСОБНОСТ И ИНОВАЦИИ</vt:lpstr>
      <vt:lpstr>Двустранен българо-руски проект: Развитие на селското стопанство и продоволствената безопасност на примера на Република Коми и Република България</vt:lpstr>
      <vt:lpstr>Slide 39</vt:lpstr>
      <vt:lpstr>  Двустранно сътрудничество на БАН и МАНИ </vt:lpstr>
      <vt:lpstr>Slide 41</vt:lpstr>
      <vt:lpstr>Двустранно сътрудничество на БАН и РАН: България и Румъния: страни членки на ЕС, част от глобалната икономика</vt:lpstr>
      <vt:lpstr>Slide 43</vt:lpstr>
      <vt:lpstr>Българо-швейцарска изследователска програма: Миграция и транснационализъм между швейцария и България: Оценяване на социалното неравенство и регионалните различия в контекста на променящи се политики </vt:lpstr>
      <vt:lpstr>Двустранен българо-френски проект: АНАЛИЗ НА ВЪНШНОТО ОГРАНИЧЕНИЕ НА МАЛКА ДЪРЖАВА-КАНДИДАТ ЗА ЕВРОПЕЙСКИЯ СЪЮЗ: СЛУЧАЯТ НА БЪЛГАРИЯ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 Спечелени конкурси по съвместната програма "Подпомагане на млади учени" на БАН и МОН </vt:lpstr>
      <vt:lpstr>        Награди за високи  научни постижения</vt:lpstr>
      <vt:lpstr>Почетен знак на БАН “Марин Дринов” на лента за принос в областта на икономическата теория и икономическите изследвания</vt:lpstr>
      <vt:lpstr>Slide 103</vt:lpstr>
      <vt:lpstr> Академична награда „Проф. Станчо Чолаков”, ИУ - Варна</vt:lpstr>
      <vt:lpstr>Slide 105</vt:lpstr>
      <vt:lpstr>Награда на БАН за високи научни постижения</vt:lpstr>
      <vt:lpstr>Slide 107</vt:lpstr>
      <vt:lpstr>Награда на СУБ за високи научни постижения</vt:lpstr>
      <vt:lpstr>Slide 109</vt:lpstr>
      <vt:lpstr>Награда на СУБ за научни постижения в дисертация</vt:lpstr>
      <vt:lpstr>Награди за млади учени</vt:lpstr>
      <vt:lpstr>Slide 112</vt:lpstr>
      <vt:lpstr>Slide 113</vt:lpstr>
      <vt:lpstr>Slide 114</vt:lpstr>
      <vt:lpstr>Slide 115</vt:lpstr>
      <vt:lpstr>Slide 116</vt:lpstr>
      <vt:lpstr> Първата и най-пълна икономическа енциклопедия, издадена след 1990 г. в България </vt:lpstr>
      <vt:lpstr>Книги и сборници с доклади от научни конференции на Института 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Обучение на докторанти</vt:lpstr>
      <vt:lpstr>Проекти по ОПРЧР - “Подкрепа за развитието на докторанти,  пост-докторанти, специализанти и млади учени” 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</vt:vector>
  </TitlesOfParts>
  <Company>IKI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352</cp:revision>
  <dcterms:created xsi:type="dcterms:W3CDTF">2019-10-04T10:22:56Z</dcterms:created>
  <dcterms:modified xsi:type="dcterms:W3CDTF">2019-10-28T17:14:10Z</dcterms:modified>
</cp:coreProperties>
</file>