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86" r:id="rId6"/>
    <p:sldId id="273" r:id="rId7"/>
    <p:sldId id="274" r:id="rId8"/>
    <p:sldId id="277" r:id="rId9"/>
    <p:sldId id="275" r:id="rId10"/>
    <p:sldId id="276" r:id="rId11"/>
    <p:sldId id="278" r:id="rId12"/>
    <p:sldId id="279" r:id="rId13"/>
    <p:sldId id="306" r:id="rId14"/>
    <p:sldId id="297" r:id="rId15"/>
    <p:sldId id="294" r:id="rId16"/>
    <p:sldId id="298" r:id="rId17"/>
    <p:sldId id="272" r:id="rId18"/>
    <p:sldId id="266" r:id="rId19"/>
    <p:sldId id="267" r:id="rId20"/>
    <p:sldId id="261" r:id="rId21"/>
    <p:sldId id="303" r:id="rId22"/>
    <p:sldId id="285" r:id="rId23"/>
    <p:sldId id="310" r:id="rId24"/>
    <p:sldId id="311" r:id="rId25"/>
    <p:sldId id="307" r:id="rId26"/>
    <p:sldId id="295" r:id="rId27"/>
    <p:sldId id="308" r:id="rId28"/>
    <p:sldId id="290" r:id="rId29"/>
    <p:sldId id="291" r:id="rId30"/>
    <p:sldId id="292" r:id="rId31"/>
    <p:sldId id="289" r:id="rId32"/>
    <p:sldId id="300" r:id="rId33"/>
    <p:sldId id="301" r:id="rId34"/>
    <p:sldId id="309" r:id="rId35"/>
    <p:sldId id="296" r:id="rId36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C9FD-69A3-D726-46D3-EC2EF22A1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36FA2-921E-1E1B-76C6-830724CA6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89B32-8C42-76B9-BFD3-5DB7B86C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64B5C-B82A-3B3C-1321-CA10F135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7EFB0-C0B8-020D-56AE-E6B89718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34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FB7A-1EF9-A84D-A7E3-74314C1F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6BE64-E7BD-62F7-5789-52BC803F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23929-E59E-AE63-7F89-E8207C66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3917-2773-A343-2558-747C00AF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2A305-2209-3820-C37C-1037EF64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45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0AB0D-BEC7-26E5-5C13-745D19A92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72774-810F-97A3-05C8-A61E32ED1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8E9A-C728-11F5-A877-A47049C0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1AB2-4DB3-2B82-5597-8A593201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835B-AF63-4C06-2E05-6A38EAE7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986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3FCC-F62A-5D12-4E73-8ED23070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8BF9F-7CCA-2DCE-BC36-7A5CEDC5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3D8EF-5BF8-5A4A-E332-B38CB51A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18CB1-7A1B-1863-2198-A367832D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6355-A126-DB02-2938-30A46FA5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607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74FB-8BE8-57F5-215D-F7BA9A3C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E6BF0-ED8C-DEC8-3473-D73B671E6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39F4-8EF6-18EC-72E6-9B73290B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AEB1-0BBF-198E-CE9A-3D627AFA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38A69-FE65-ACA9-1BE5-DF554443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80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74CC-98B1-0DC6-C933-7D841AB6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CF73-07F9-8AE6-73D4-4AB2828DE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F06BC-4CBE-177E-C8EF-733A270F3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8C8CC-6AF7-37EE-EA27-F793349F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5F180-F527-04E0-05B9-CE03EC75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98282-2CA8-969E-64EE-E5791A76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043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9BDE-85EE-8D0C-91B6-D5057C92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198F-66E7-5E6E-D97F-07691CE60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FD37C-FD3D-0A91-5F42-BDF3531D7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BED58-4A70-B21A-0E47-0EDC6C41F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8BC08-8D92-1051-95A5-5CF42238D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FD1A-4509-6AC9-1627-1AEA9283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A22EC-3982-D761-BF05-924706DD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E1568-F2A5-A9B2-92CA-43E5283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918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8CF5-36B3-0F82-7045-0704B1E4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90D04-77CE-7A46-60E9-86007339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39E94-34C9-869B-6EE6-7FC106B9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CAA3-175E-2DC5-B19C-C8E41770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842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146BA-C050-C9DF-47A9-52E6BD8D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4EACD-30D7-EEEF-D57D-3C3EFAF6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0C39-3E29-14C9-BA22-5B308B4D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004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BC8C-6215-5874-647E-507FA4D2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2DC4-BFE9-5396-769B-9528C70E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FEDD0-2B21-778A-545F-C661B9D98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F7670-540D-7085-4F2F-3A536C95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1C55C-09AE-9AA8-0FAE-C57F25FE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1257-B359-EBF2-30B8-199A3B1E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653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B10-70F1-FB9B-AD80-1FEF3556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B30B7-69C3-FFFB-E1D0-AD9168351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47267-AA8B-17A2-0182-9A77B188B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A8F12-F143-1223-65F7-675AFC9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D2D22-35D8-4678-00A1-8F56EC79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C12DC-B400-6F9A-D37F-19CD5DAD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44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7361E-B63D-F092-E344-AE430918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6DA56-A16B-C0E3-1425-7B20D803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83255-EE42-3DC7-6C1C-932C08467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C917-FB74-4DCB-BB48-DA68B082652B}" type="datetimeFigureOut">
              <a:rPr lang="bg-BG" smtClean="0"/>
              <a:t>20.3.2025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1A4C-344B-A60A-B5A2-C2BE0E7AA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0C8C-F155-05B3-E5CD-53856F74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32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E76C-61F4-2249-989F-DD9740FFE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Ползите от зеления преход за местните власти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BBE26-FA9B-DA9D-81C3-6CA4C27AB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  <a:p>
            <a:r>
              <a:rPr lang="bg-BG" dirty="0"/>
              <a:t>Даниела Бобева</a:t>
            </a:r>
          </a:p>
          <a:p>
            <a:r>
              <a:rPr lang="bg-BG" dirty="0"/>
              <a:t>Институт за икономически изследвания - БАН</a:t>
            </a:r>
          </a:p>
        </p:txBody>
      </p:sp>
    </p:spTree>
    <p:extLst>
      <p:ext uri="{BB962C8B-B14F-4D97-AF65-F5344CB8AC3E}">
        <p14:creationId xmlns:p14="http://schemas.microsoft.com/office/powerpoint/2010/main" val="407853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703A-140E-8988-A76B-20C2D0053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Дял на енергията от възобновяеми източници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1CB748-B2A0-B3D7-665A-989E600E8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413999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0868-BB40-A5A4-9BAD-F9933CF206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bg-BG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Дял на енергията за отопление от крайното енергийно потребление на домакинствата</a:t>
            </a:r>
            <a:endParaRPr lang="bg-BG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DFC7E0-F048-EE48-19D1-46DECD1D5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17700"/>
            <a:ext cx="105156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1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D398-182B-0F41-77DA-83528C054E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bg-BG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Дял на населението, което не успява да поддържа жилището си топло</a:t>
            </a:r>
            <a:br>
              <a:rPr lang="bg-BG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32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A6651B-CA65-D5AE-E5F0-6042902C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599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91535-191D-3638-110B-4BDF6BDF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571500"/>
            <a:ext cx="89027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D8B1D-322A-445E-7E2A-147A92F55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Ролята на общините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1B0507-4E4B-9586-2656-80DB20BDB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bg-BG" dirty="0"/>
          </a:p>
          <a:p>
            <a:r>
              <a:rPr lang="bg-BG" dirty="0"/>
              <a:t>Рисковете: стартова дивергенция, </a:t>
            </a:r>
          </a:p>
          <a:p>
            <a:r>
              <a:rPr lang="bg-BG" dirty="0"/>
              <a:t>нови рискове, свързани със самия преход </a:t>
            </a:r>
          </a:p>
        </p:txBody>
      </p:sp>
    </p:spTree>
    <p:extLst>
      <p:ext uri="{BB962C8B-B14F-4D97-AF65-F5344CB8AC3E}">
        <p14:creationId xmlns:p14="http://schemas.microsoft.com/office/powerpoint/2010/main" val="158222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066C1E-F48A-CB66-E965-744616A1D7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g-BG" dirty="0"/>
              <a:t>Има ли баланс?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BFEDD-D517-E356-1659-EAD6E7F0F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bg-BG" sz="3200" dirty="0"/>
              <a:t>Ползи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D797DF-9936-5C69-A83A-26BB18646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bg-BG" sz="3200" dirty="0"/>
              <a:t>Отговорности- Преки/непреки</a:t>
            </a:r>
            <a:r>
              <a:rPr lang="bg-BG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A00635-18CE-2CBF-E154-4FF6B039D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5561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epo"/>
              </a:rPr>
              <a:t>Над 70% от </a:t>
            </a:r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законодателството на ЕС е насочено към общините.</a:t>
            </a:r>
          </a:p>
          <a:p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70% от мерките за смекчаване на промените в климата засягат местните власти. </a:t>
            </a:r>
          </a:p>
          <a:p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90% от мерките за адаптация трябва да се прилагат от общините. </a:t>
            </a:r>
          </a:p>
          <a:p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Да ангажират всеки човек</a:t>
            </a:r>
            <a:r>
              <a:rPr lang="ru-RU" dirty="0">
                <a:solidFill>
                  <a:srgbClr val="000000"/>
                </a:solidFill>
                <a:latin typeface="Repo"/>
              </a:rPr>
              <a:t>, диалог с бизнеса</a:t>
            </a:r>
          </a:p>
          <a:p>
            <a:r>
              <a:rPr lang="ru-RU" dirty="0">
                <a:solidFill>
                  <a:srgbClr val="000000"/>
                </a:solidFill>
                <a:latin typeface="Repo"/>
              </a:rPr>
              <a:t>Общественото мнение, Зелените организации и граждански </a:t>
            </a:r>
            <a:r>
              <a:rPr lang="bg-BG" noProof="0" dirty="0">
                <a:solidFill>
                  <a:srgbClr val="000000"/>
                </a:solidFill>
                <a:latin typeface="Repo"/>
              </a:rPr>
              <a:t>сдружения</a:t>
            </a:r>
          </a:p>
          <a:p>
            <a:r>
              <a:rPr lang="bg-BG" dirty="0">
                <a:solidFill>
                  <a:srgbClr val="000000"/>
                </a:solidFill>
                <a:latin typeface="Repo"/>
              </a:rPr>
              <a:t>П</a:t>
            </a:r>
            <a:r>
              <a:rPr lang="bg-BG" noProof="0" dirty="0" err="1">
                <a:solidFill>
                  <a:srgbClr val="000000"/>
                </a:solidFill>
                <a:latin typeface="Repo"/>
              </a:rPr>
              <a:t>одготовка</a:t>
            </a:r>
            <a:r>
              <a:rPr lang="bg-BG" noProof="0" dirty="0">
                <a:solidFill>
                  <a:srgbClr val="000000"/>
                </a:solidFill>
                <a:latin typeface="Repo"/>
              </a:rPr>
              <a:t> на проекти</a:t>
            </a:r>
          </a:p>
          <a:p>
            <a:r>
              <a:rPr lang="bg-BG" dirty="0">
                <a:solidFill>
                  <a:srgbClr val="000000"/>
                </a:solidFill>
                <a:latin typeface="Repo"/>
              </a:rPr>
              <a:t>Зарядни станции</a:t>
            </a:r>
            <a:endParaRPr lang="bg-BG" noProof="0" dirty="0">
              <a:solidFill>
                <a:srgbClr val="000000"/>
              </a:solidFill>
              <a:latin typeface="Repo"/>
            </a:endParaRPr>
          </a:p>
          <a:p>
            <a:r>
              <a:rPr lang="bg-BG" noProof="0" dirty="0">
                <a:solidFill>
                  <a:srgbClr val="000000"/>
                </a:solidFill>
                <a:latin typeface="Repo"/>
              </a:rPr>
              <a:t> Справяне с рисковете от самия зелен преход  </a:t>
            </a:r>
            <a:endParaRPr lang="bg-BG" noProof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01148C-BBE9-04DD-A2E2-B5711AAB91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dirty="0"/>
              <a:t>Безпрецедентно голям ресурс за общините </a:t>
            </a:r>
          </a:p>
          <a:p>
            <a:r>
              <a:rPr lang="bg-BG" dirty="0"/>
              <a:t>Разкрити работни места?</a:t>
            </a:r>
          </a:p>
          <a:p>
            <a:r>
              <a:rPr lang="bg-BG" dirty="0"/>
              <a:t>Доходи ?</a:t>
            </a:r>
          </a:p>
          <a:p>
            <a:r>
              <a:rPr lang="bg-BG" dirty="0"/>
              <a:t>Енергийна ефективност</a:t>
            </a:r>
          </a:p>
          <a:p>
            <a:r>
              <a:rPr lang="bg-BG" dirty="0"/>
              <a:t>По малко емисии, по-чист въздух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epo"/>
              </a:rPr>
              <a:t>Чист транспорт</a:t>
            </a:r>
          </a:p>
          <a:p>
            <a:r>
              <a:rPr lang="bg-BG" noProof="0" dirty="0">
                <a:solidFill>
                  <a:srgbClr val="000000"/>
                </a:solidFill>
                <a:latin typeface="Repo"/>
              </a:rPr>
              <a:t>Ресурсна осигуреност: Р</a:t>
            </a:r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ециклиране на отпадъците и използването им като ресурс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566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4B6293-83CE-8209-0F5C-12587DB828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Може ли НПВУ да направи прехода справедлив за общините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A1E7B9-45E1-D5AD-0C06-66EE95EC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965325"/>
            <a:ext cx="10515600" cy="4351338"/>
          </a:xfrm>
        </p:spPr>
        <p:txBody>
          <a:bodyPr>
            <a:normAutofit/>
          </a:bodyPr>
          <a:lstStyle/>
          <a:p>
            <a:r>
              <a:rPr lang="bg-BG" noProof="0" dirty="0"/>
              <a:t>„Планът за възстановяване и устойчивост е инструмент, който насърчава сближаването на различните региони </a:t>
            </a:r>
            <a:r>
              <a:rPr lang="ru-RU" dirty="0"/>
              <a:t>в държавата». </a:t>
            </a:r>
          </a:p>
          <a:p>
            <a:r>
              <a:rPr lang="ru-RU" dirty="0"/>
              <a:t>В контекста на България това е от особена важност, </a:t>
            </a:r>
            <a:r>
              <a:rPr lang="bg-BG" noProof="0" dirty="0"/>
              <a:t>защото 5 от 6-те региона на ниво NUTS-2 с най-ниско БВП в Европа са в България</a:t>
            </a:r>
          </a:p>
          <a:p>
            <a:r>
              <a:rPr lang="bg-BG" noProof="0" dirty="0"/>
              <a:t>Интервенциите за подпомагане на индустрията в изоставащи региони се очаква да се част от </a:t>
            </a:r>
            <a:r>
              <a:rPr lang="bg-BG" noProof="0" dirty="0" err="1"/>
              <a:t>инструментариу</a:t>
            </a:r>
            <a:r>
              <a:rPr lang="ru-RU" dirty="0" err="1"/>
              <a:t>ма</a:t>
            </a:r>
            <a:r>
              <a:rPr lang="ru-RU" dirty="0"/>
              <a:t> на държавата и </a:t>
            </a:r>
            <a:r>
              <a:rPr lang="ru-RU" dirty="0" err="1"/>
              <a:t>общините</a:t>
            </a:r>
            <a:r>
              <a:rPr lang="ru-RU" dirty="0"/>
              <a:t> за противодействие на </a:t>
            </a:r>
            <a:r>
              <a:rPr lang="ru-RU" dirty="0" err="1"/>
              <a:t>икономическите</a:t>
            </a:r>
            <a:r>
              <a:rPr lang="ru-RU" dirty="0"/>
              <a:t> </a:t>
            </a:r>
            <a:r>
              <a:rPr lang="ru-RU" dirty="0" err="1"/>
              <a:t>дисбаланси</a:t>
            </a:r>
            <a:r>
              <a:rPr lang="ru-RU" dirty="0"/>
              <a:t> по региони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83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7F9B-20EF-EFB3-5AA3-99B4FD13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2.В.2 </a:t>
            </a:r>
            <a:r>
              <a:rPr lang="ru-RU" dirty="0" err="1"/>
              <a:t>Местно</a:t>
            </a:r>
            <a:r>
              <a:rPr lang="ru-RU" dirty="0"/>
              <a:t> развитие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ECA0-7DA2-756C-C9BF-99D04DCA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Цел: </a:t>
            </a:r>
            <a:r>
              <a:rPr lang="bg-BG" noProof="0" dirty="0"/>
              <a:t>Основната цел на компонента е осигуряване на предпоставки за повишаването на конкурентоспособността и устойчивото развитие на регионите на страната, както и насърчаването на местното развитие. Реформи и/или инвестиции: - Нов регионален подход с пряко въвличане на местните общности в управлението на средствата от европейските фондове и инструменти; - Продължаване на реформата във водния сектор</a:t>
            </a:r>
          </a:p>
          <a:p>
            <a:r>
              <a:rPr lang="bg-BG" noProof="0" dirty="0"/>
              <a:t>Програма за изграждане/доизграждане/реконструкция на водоснабдителни и канализационни системи, вкл. и пречиствателни станции за отпадъчни води за агломерациите между 2 000 и 10 000 </a:t>
            </a:r>
            <a:r>
              <a:rPr lang="bg-BG" noProof="0" dirty="0" err="1"/>
              <a:t>е.ж</a:t>
            </a:r>
            <a:r>
              <a:rPr lang="bg-BG" noProof="0" dirty="0"/>
              <a:t>.; - Цифровизация за комплексно управление, контрол и ефективно използване на водите. Оценка на разходите: Индикативните разчети за разходите, необходими за реализация на целите на компонента, възлизат на общо 527.7 милиона лева, от които 412.6 милиона лева са за сметка на Механизма за възстановяване и устойчивост и 115.1 милиона лева са национално съфинансиране.</a:t>
            </a:r>
          </a:p>
        </p:txBody>
      </p:sp>
    </p:spTree>
    <p:extLst>
      <p:ext uri="{BB962C8B-B14F-4D97-AF65-F5344CB8AC3E}">
        <p14:creationId xmlns:p14="http://schemas.microsoft.com/office/powerpoint/2010/main" val="330932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B0F1-EEBA-72C5-F59B-80B6DC2006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 err="1"/>
              <a:t>Допълняемост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8BF9-DBB6-6477-DF60-A2883EE1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noProof="0" dirty="0" err="1"/>
              <a:t>Допълняемост</a:t>
            </a:r>
            <a:r>
              <a:rPr lang="bg-BG" noProof="0" dirty="0"/>
              <a:t> и </a:t>
            </a:r>
            <a:r>
              <a:rPr lang="bg-BG" noProof="0" dirty="0" err="1"/>
              <a:t>демаркация</a:t>
            </a:r>
            <a:r>
              <a:rPr lang="bg-BG" noProof="0" dirty="0"/>
              <a:t> с инструментите на Кохезионната политика Проектите от Плана се допълват с интервенциите на Кохезионната политика за устойчиво управление и използване на природните ресурси, позволяващо задоволяване на нуждите на икономиката при запазване на екологичната устойчивост. Ще се подкрепя въвеждането на нисковъглеродни, ресурсно и енергоефективни технологии в предприятията, разработване и внедряване на иновации в областта на кръговата икономика, мерки за енергийна ефективност, използване на енергия от възобновяеми източници за собствено потребление в предприятията. Предвиждат се мерки за енергийна ефективност в жилищните и обществени сгради на територията на градски общини в страната</a:t>
            </a:r>
          </a:p>
        </p:txBody>
      </p:sp>
    </p:spTree>
    <p:extLst>
      <p:ext uri="{BB962C8B-B14F-4D97-AF65-F5344CB8AC3E}">
        <p14:creationId xmlns:p14="http://schemas.microsoft.com/office/powerpoint/2010/main" val="24990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C485-75A9-CB62-C258-459469108F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Достатъчни ла са предвидените в НПВУ реформи и пари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06F2-267C-752D-DA6B-D390959E6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Реформа 3: Реформа за устойчива </a:t>
            </a:r>
            <a:r>
              <a:rPr lang="ru-RU" dirty="0" err="1"/>
              <a:t>градска</a:t>
            </a:r>
            <a:r>
              <a:rPr lang="ru-RU" dirty="0"/>
              <a:t> </a:t>
            </a:r>
            <a:r>
              <a:rPr lang="ru-RU" dirty="0" err="1"/>
              <a:t>мобилност</a:t>
            </a:r>
            <a:endParaRPr lang="ru-RU" dirty="0"/>
          </a:p>
          <a:p>
            <a:r>
              <a:rPr lang="ru-RU" dirty="0" err="1"/>
              <a:t>Интегрирани</a:t>
            </a:r>
            <a:r>
              <a:rPr lang="ru-RU" dirty="0"/>
              <a:t> </a:t>
            </a:r>
            <a:r>
              <a:rPr lang="ru-RU" dirty="0" err="1"/>
              <a:t>териториални</a:t>
            </a:r>
            <a:r>
              <a:rPr lang="ru-RU" dirty="0"/>
              <a:t> стратегии (ИТС) за развитие на райони за </a:t>
            </a:r>
            <a:r>
              <a:rPr lang="ru-RU" dirty="0" err="1"/>
              <a:t>планиране</a:t>
            </a:r>
            <a:r>
              <a:rPr lang="ru-RU" dirty="0"/>
              <a:t> от </a:t>
            </a:r>
            <a:r>
              <a:rPr lang="ru-RU" dirty="0" err="1"/>
              <a:t>ниво</a:t>
            </a:r>
            <a:r>
              <a:rPr lang="ru-RU" dirty="0"/>
              <a:t> NUTS 2, </a:t>
            </a:r>
            <a:r>
              <a:rPr lang="ru-RU" dirty="0" err="1"/>
              <a:t>включващи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на устойчива </a:t>
            </a:r>
            <a:r>
              <a:rPr lang="ru-RU" dirty="0" err="1"/>
              <a:t>градска</a:t>
            </a:r>
            <a:r>
              <a:rPr lang="ru-RU" dirty="0"/>
              <a:t> </a:t>
            </a:r>
            <a:r>
              <a:rPr lang="ru-RU" dirty="0" err="1"/>
              <a:t>мобилност</a:t>
            </a:r>
            <a:r>
              <a:rPr lang="ru-RU" dirty="0"/>
              <a:t>; </a:t>
            </a:r>
            <a:r>
              <a:rPr lang="ru-RU" dirty="0" err="1"/>
              <a:t>приети</a:t>
            </a:r>
            <a:r>
              <a:rPr lang="ru-RU" dirty="0"/>
              <a:t> </a:t>
            </a:r>
            <a:r>
              <a:rPr lang="ru-RU" dirty="0" err="1"/>
              <a:t>Планове</a:t>
            </a:r>
            <a:r>
              <a:rPr lang="ru-RU" dirty="0"/>
              <a:t> за </a:t>
            </a:r>
            <a:r>
              <a:rPr lang="ru-RU" dirty="0" err="1"/>
              <a:t>интегрирано</a:t>
            </a:r>
            <a:r>
              <a:rPr lang="ru-RU" dirty="0"/>
              <a:t> развитие на </a:t>
            </a:r>
            <a:r>
              <a:rPr lang="ru-RU" dirty="0" err="1"/>
              <a:t>общините</a:t>
            </a:r>
            <a:r>
              <a:rPr lang="ru-RU" dirty="0"/>
              <a:t> с </a:t>
            </a:r>
            <a:r>
              <a:rPr lang="ru-RU" dirty="0" err="1"/>
              <a:t>включени</a:t>
            </a:r>
            <a:r>
              <a:rPr lang="ru-RU" dirty="0"/>
              <a:t> </a:t>
            </a:r>
            <a:r>
              <a:rPr lang="ru-RU" dirty="0" err="1"/>
              <a:t>планове</a:t>
            </a:r>
            <a:r>
              <a:rPr lang="ru-RU" dirty="0"/>
              <a:t> за устойчива </a:t>
            </a:r>
            <a:r>
              <a:rPr lang="ru-RU" dirty="0" err="1"/>
              <a:t>градска</a:t>
            </a:r>
            <a:r>
              <a:rPr lang="ru-RU" dirty="0"/>
              <a:t> </a:t>
            </a:r>
            <a:r>
              <a:rPr lang="ru-RU" dirty="0" err="1"/>
              <a:t>мобилност</a:t>
            </a:r>
            <a:r>
              <a:rPr lang="ru-RU" dirty="0"/>
              <a:t> в </a:t>
            </a:r>
            <a:r>
              <a:rPr lang="ru-RU" dirty="0" err="1"/>
              <a:t>тях</a:t>
            </a:r>
            <a:r>
              <a:rPr lang="ru-RU" dirty="0"/>
              <a:t> (Q3/2022)</a:t>
            </a:r>
          </a:p>
          <a:p>
            <a:r>
              <a:rPr lang="ru-RU" dirty="0"/>
              <a:t>ИТС на </a:t>
            </a:r>
            <a:r>
              <a:rPr lang="ru-RU" dirty="0" err="1"/>
              <a:t>районите</a:t>
            </a:r>
            <a:r>
              <a:rPr lang="ru-RU" dirty="0"/>
              <a:t> за </a:t>
            </a:r>
            <a:r>
              <a:rPr lang="ru-RU" dirty="0" err="1"/>
              <a:t>планиране</a:t>
            </a:r>
            <a:r>
              <a:rPr lang="ru-RU" dirty="0"/>
              <a:t> от </a:t>
            </a:r>
            <a:r>
              <a:rPr lang="ru-RU" dirty="0" err="1"/>
              <a:t>ниво</a:t>
            </a:r>
            <a:r>
              <a:rPr lang="ru-RU" dirty="0"/>
              <a:t> NUTS 2 определят целите и </a:t>
            </a:r>
            <a:r>
              <a:rPr lang="ru-RU" dirty="0" err="1"/>
              <a:t>приоритетите</a:t>
            </a:r>
            <a:r>
              <a:rPr lang="ru-RU" dirty="0"/>
              <a:t> за развитие на </a:t>
            </a:r>
            <a:r>
              <a:rPr lang="ru-RU" dirty="0" err="1"/>
              <a:t>всеки</a:t>
            </a:r>
            <a:r>
              <a:rPr lang="ru-RU" dirty="0"/>
              <a:t> от </a:t>
            </a:r>
            <a:r>
              <a:rPr lang="ru-RU" dirty="0" err="1"/>
              <a:t>шестте</a:t>
            </a:r>
            <a:r>
              <a:rPr lang="ru-RU" dirty="0"/>
              <a:t> региона в страната, както и мерките, </a:t>
            </a:r>
            <a:r>
              <a:rPr lang="ru-RU" dirty="0" err="1"/>
              <a:t>необходими</a:t>
            </a:r>
            <a:r>
              <a:rPr lang="ru-RU" dirty="0"/>
              <a:t> за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изпълнение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756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6A0C-F03B-3DEF-DCB7-79F9A971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g-BG" dirty="0"/>
              <a:t>Какво е всъщност нашият Зелен преход?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D35C-DFEA-82C8-2D17-A99BC9E4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Изпълнява ли България ангажиментите си за зеления преход</a:t>
            </a:r>
          </a:p>
          <a:p>
            <a:r>
              <a:rPr lang="bg-BG" dirty="0"/>
              <a:t>Въглеродните емисии на големите емитенти </a:t>
            </a:r>
          </a:p>
          <a:p>
            <a:r>
              <a:rPr lang="bg-BG" dirty="0"/>
              <a:t>Проблемите с докладването</a:t>
            </a:r>
          </a:p>
          <a:p>
            <a:r>
              <a:rPr lang="bg-BG" dirty="0"/>
              <a:t>Ще изпълни ли НПВУ – своята роля</a:t>
            </a:r>
          </a:p>
          <a:p>
            <a:r>
              <a:rPr lang="bg-BG" dirty="0"/>
              <a:t>Зелен преход и кохезия </a:t>
            </a:r>
          </a:p>
          <a:p>
            <a:r>
              <a:rPr lang="bg-BG" dirty="0"/>
              <a:t>Отказваме ли се от зеления преход ?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397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4464-7DAD-0780-11A3-5FFBFFC8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Финансово изпълнение на НПВУ </a:t>
            </a:r>
            <a:r>
              <a:rPr lang="en-US" dirty="0"/>
              <a:t>(</a:t>
            </a:r>
            <a:r>
              <a:rPr lang="bg-BG" dirty="0" err="1"/>
              <a:t>лв</a:t>
            </a:r>
            <a:r>
              <a:rPr lang="en-US" dirty="0"/>
              <a:t>) </a:t>
            </a:r>
            <a:r>
              <a:rPr lang="bg-BG" dirty="0"/>
              <a:t>ИСУН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F2E809B-138C-B69D-8FA6-C432E3863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006272"/>
              </p:ext>
            </p:extLst>
          </p:nvPr>
        </p:nvGraphicFramePr>
        <p:xfrm>
          <a:off x="838200" y="1460500"/>
          <a:ext cx="10515598" cy="5219712"/>
        </p:xfrm>
        <a:graphic>
          <a:graphicData uri="http://schemas.openxmlformats.org/drawingml/2006/table">
            <a:tbl>
              <a:tblPr/>
              <a:tblGrid>
                <a:gridCol w="1753893">
                  <a:extLst>
                    <a:ext uri="{9D8B030D-6E8A-4147-A177-3AD203B41FA5}">
                      <a16:colId xmlns:a16="http://schemas.microsoft.com/office/drawing/2014/main" val="177906774"/>
                    </a:ext>
                  </a:extLst>
                </a:gridCol>
                <a:gridCol w="1753893">
                  <a:extLst>
                    <a:ext uri="{9D8B030D-6E8A-4147-A177-3AD203B41FA5}">
                      <a16:colId xmlns:a16="http://schemas.microsoft.com/office/drawing/2014/main" val="574243402"/>
                    </a:ext>
                  </a:extLst>
                </a:gridCol>
                <a:gridCol w="1753893">
                  <a:extLst>
                    <a:ext uri="{9D8B030D-6E8A-4147-A177-3AD203B41FA5}">
                      <a16:colId xmlns:a16="http://schemas.microsoft.com/office/drawing/2014/main" val="3371718803"/>
                    </a:ext>
                  </a:extLst>
                </a:gridCol>
                <a:gridCol w="1753893">
                  <a:extLst>
                    <a:ext uri="{9D8B030D-6E8A-4147-A177-3AD203B41FA5}">
                      <a16:colId xmlns:a16="http://schemas.microsoft.com/office/drawing/2014/main" val="465621359"/>
                    </a:ext>
                  </a:extLst>
                </a:gridCol>
                <a:gridCol w="1753893">
                  <a:extLst>
                    <a:ext uri="{9D8B030D-6E8A-4147-A177-3AD203B41FA5}">
                      <a16:colId xmlns:a16="http://schemas.microsoft.com/office/drawing/2014/main" val="3451242985"/>
                    </a:ext>
                  </a:extLst>
                </a:gridCol>
                <a:gridCol w="1746133">
                  <a:extLst>
                    <a:ext uri="{9D8B030D-6E8A-4147-A177-3AD203B41FA5}">
                      <a16:colId xmlns:a16="http://schemas.microsoft.com/office/drawing/2014/main" val="3476979451"/>
                    </a:ext>
                  </a:extLst>
                </a:gridCol>
              </a:tblGrid>
              <a:tr h="652464">
                <a:tc gridSpan="6">
                  <a:txBody>
                    <a:bodyPr/>
                    <a:lstStyle/>
                    <a:p>
                      <a:pPr algn="l" fontAlgn="b"/>
                      <a:endParaRPr lang="bg-B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39623"/>
                  </a:ext>
                </a:extLst>
              </a:tr>
              <a:tr h="652464">
                <a:tc rowSpan="2">
                  <a:txBody>
                    <a:bodyPr/>
                    <a:lstStyle/>
                    <a:p>
                      <a:pPr algn="l" fontAlgn="t"/>
                      <a:r>
                        <a:rPr lang="bg-BG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Година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Бюджет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Договорени средства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Реално изплатени суми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28949"/>
                  </a:ext>
                </a:extLst>
              </a:tr>
              <a:tr h="65246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Общо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% на изпълнение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Общо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% на изпълнение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103581"/>
                  </a:ext>
                </a:extLst>
              </a:tr>
              <a:tr h="65246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15,620,531,000.00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1,325,679,560.08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82,293,297.85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41553"/>
                  </a:ext>
                </a:extLst>
              </a:tr>
              <a:tr h="65246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15,620,531,000.00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5,852,287,230.53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37.47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411,652,469.17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365137"/>
                  </a:ext>
                </a:extLst>
              </a:tr>
              <a:tr h="65246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15,620,531,000.00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9,507,099,796.49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60.86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1,508,273,188.71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610719"/>
                  </a:ext>
                </a:extLst>
              </a:tr>
              <a:tr h="65246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0" i="0" u="none" strike="noStrike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15,620,531,000.00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10,342,082,975.44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1,953,089,425.97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75424"/>
                  </a:ext>
                </a:extLst>
              </a:tr>
              <a:tr h="652464">
                <a:tc>
                  <a:txBody>
                    <a:bodyPr/>
                    <a:lstStyle/>
                    <a:p>
                      <a:pPr algn="l" fontAlgn="b"/>
                      <a:r>
                        <a:rPr lang="bg-BG" sz="1400" b="1" i="1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Общо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1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15,620,531,000.00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1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10,342,082,975.44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1,953,089,425.97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400" b="1" i="1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12.50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44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81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4EAF-2FBE-E029-9F3F-DBD71262D1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Някои от приключилите по НПВУ схеми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19B7-C719-1448-ADFB-310475DC8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за изграждане/доизграждане/реконструкция на водоснабдителни и канализационни системи, вкл. и пречиствателни станции за отпадъчни води за агломерациите между 5 000 и 10 000 еквивалент жители</a:t>
            </a:r>
          </a:p>
          <a:p>
            <a:r>
              <a:rPr lang="bg-BG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Екологосъобразна мобилност</a:t>
            </a:r>
          </a:p>
          <a:p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ЗА ЕНЕРГИЙНО ЕФЕКТИВНИ СИСТЕМИ ЗА УЛИЧНО ОСВЕТЛЕНИЕ</a:t>
            </a:r>
          </a:p>
          <a:p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управление на инвестицията по Програма за публична подкрепа за развитието на индустриални райони, паркове и подобни територии и за привличане на инвестиции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 НА МЛАДЕЖКИ ЦЕНТРОВЕ (в градове, които не 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областни</a:t>
            </a:r>
            <a:r>
              <a:rPr lang="ru-RU" dirty="0"/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525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CC9E-F22E-F3BB-C878-D282D7EC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g-BG" dirty="0"/>
              <a:t>До сега НПВУ не съдейства достатъчно за постигане кохезионните цели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A30EE1-196B-304F-2002-58C5C2893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548448"/>
              </p:ext>
            </p:extLst>
          </p:nvPr>
        </p:nvGraphicFramePr>
        <p:xfrm>
          <a:off x="1346200" y="1905000"/>
          <a:ext cx="9829798" cy="4894569"/>
        </p:xfrm>
        <a:graphic>
          <a:graphicData uri="http://schemas.openxmlformats.org/drawingml/2006/table">
            <a:tbl>
              <a:tblPr firstRow="1" firstCol="1" bandRow="1"/>
              <a:tblGrid>
                <a:gridCol w="2563947">
                  <a:extLst>
                    <a:ext uri="{9D8B030D-6E8A-4147-A177-3AD203B41FA5}">
                      <a16:colId xmlns:a16="http://schemas.microsoft.com/office/drawing/2014/main" val="2046071678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1059259245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3949449525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3277069126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2418725969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950153142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3143303438"/>
                    </a:ext>
                  </a:extLst>
                </a:gridCol>
                <a:gridCol w="853979">
                  <a:extLst>
                    <a:ext uri="{9D8B030D-6E8A-4147-A177-3AD203B41FA5}">
                      <a16:colId xmlns:a16="http://schemas.microsoft.com/office/drawing/2014/main" val="3926932501"/>
                    </a:ext>
                  </a:extLst>
                </a:gridCol>
                <a:gridCol w="854986">
                  <a:extLst>
                    <a:ext uri="{9D8B030D-6E8A-4147-A177-3AD203B41FA5}">
                      <a16:colId xmlns:a16="http://schemas.microsoft.com/office/drawing/2014/main" val="3037953116"/>
                    </a:ext>
                  </a:extLst>
                </a:gridCol>
                <a:gridCol w="854986">
                  <a:extLst>
                    <a:ext uri="{9D8B030D-6E8A-4147-A177-3AD203B41FA5}">
                      <a16:colId xmlns:a16="http://schemas.microsoft.com/office/drawing/2014/main" val="1934112869"/>
                    </a:ext>
                  </a:extLst>
                </a:gridCol>
              </a:tblGrid>
              <a:tr h="125349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Приоритет/процедура по НПВУ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проекти на МСП по региони</a:t>
                      </a:r>
                      <a:endParaRPr lang="bg-BG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за страната </a:t>
                      </a:r>
                      <a:endParaRPr lang="bg-BG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25967"/>
                  </a:ext>
                </a:extLst>
              </a:tr>
              <a:tr h="44177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СЦР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ЮИР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ЮЗР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ЮЦР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БФП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/млн.лв/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</a:t>
                      </a: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/млн.лв/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98470"/>
                  </a:ext>
                </a:extLst>
              </a:tr>
              <a:tr h="740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Интелигентна индустрия</a:t>
                      </a: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кръгова икономика, ВЕИ, технологична модернизация, ИКТ, индустриални зони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1 362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3 428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766,99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1 456,72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138196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137,44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225,10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191,46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248,57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326,08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328,07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833001"/>
                  </a:ext>
                </a:extLst>
              </a:tr>
              <a:tr h="740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Нисковъглеродна икономика</a:t>
                      </a: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Енергийно обновяване на сгради в сферата на производството, търговията и услугите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57,69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995772"/>
                  </a:ext>
                </a:extLst>
              </a:tr>
              <a:tr h="1253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027488"/>
                  </a:ext>
                </a:extLst>
              </a:tr>
              <a:tr h="615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 земеделие</a:t>
                      </a: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Инвестиции в технологична и екологична модернизация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315,02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630,05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129360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81,47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125,36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79,83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127,16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143,72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594526"/>
                  </a:ext>
                </a:extLst>
              </a:tr>
              <a:tr h="740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Научни изследвания и иновации</a:t>
                      </a: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Подкрепа за иновативни МСП, отличени с Печат за високи постижения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34,08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48, 68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881070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1 143,38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2 193,14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89396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Общ брой проекти за региона: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1 577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5 050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685800"/>
                  </a:ext>
                </a:extLst>
              </a:tr>
              <a:tr h="26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 инвестиции за региона /млн. лв./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226,53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355,82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279,4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388,81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454,97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487,61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2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80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9DFF3-B20A-3345-9F18-6AEB4E5F2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1" y="0"/>
            <a:ext cx="1139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6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1DA3F-9615-74B0-0D67-46B065412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18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1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2017F-9904-3B21-EBD7-8960BD8E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876300"/>
            <a:ext cx="8521699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3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A6B1-EC2F-2D2A-2C2B-2C88774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Ефектите от зеления преход за общините </a:t>
            </a:r>
            <a:r>
              <a:rPr lang="bg-BG" dirty="0">
                <a:highlight>
                  <a:srgbClr val="FFFF00"/>
                </a:highlight>
              </a:rPr>
              <a:t>до сега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B347-75F1-AFD8-E0B9-A1DB12242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2024 г. Доклад на </a:t>
            </a:r>
            <a:r>
              <a:rPr lang="bg-BG" noProof="0" dirty="0"/>
              <a:t>Съвета на Европейските общини и региони (СЕОР)</a:t>
            </a:r>
          </a:p>
          <a:p>
            <a:r>
              <a:rPr lang="bg-BG" noProof="0" dirty="0"/>
              <a:t>51% от местните и регионални власти и 58% от членовете на CEОР гледат положително на въздействието на зеленото законодателство: увеличени инвестиции във възобновяеми енергийни източници, създаване на работни места, по-ниски сметки за отопление чрез подобрена енергийна ефективност и подобряване на биологичното разнообразие и качеството на въздуха</a:t>
            </a:r>
          </a:p>
          <a:p>
            <a:pPr marL="0" indent="0">
              <a:buNone/>
            </a:pPr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958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DE9B-E67E-022D-CB27-F195E3A720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>
                <a:solidFill>
                  <a:srgbClr val="FF0000"/>
                </a:solidFill>
              </a:rPr>
              <a:t>Къде сме и докъде ще стигнем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B8E0-F724-9C28-E17B-7C0829F3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В страната се извършва зелен преход при ограничени външни ресурси </a:t>
            </a:r>
            <a:r>
              <a:rPr lang="en-US" dirty="0"/>
              <a:t>(</a:t>
            </a:r>
            <a:r>
              <a:rPr lang="bg-BG" dirty="0" err="1"/>
              <a:t>неизползване</a:t>
            </a:r>
            <a:r>
              <a:rPr lang="en-US" dirty="0"/>
              <a:t>)</a:t>
            </a:r>
            <a:r>
              <a:rPr lang="bg-BG" dirty="0"/>
              <a:t> и политическа нестабилност, която ограничава възможностите за радикални политически решения и дългосрочни инвестиции. Данните не потвърждават тезата, че страната изостава в процеса на декарбонизация</a:t>
            </a:r>
          </a:p>
          <a:p>
            <a:r>
              <a:rPr lang="bg-BG" dirty="0"/>
              <a:t>Самият зелен преход създава възможности, но и рискове. Правната рамка се нуждае от промени!</a:t>
            </a:r>
          </a:p>
          <a:p>
            <a:r>
              <a:rPr lang="bg-BG" dirty="0"/>
              <a:t>Грешките в самия НПВУ и трудностите при изпълнение на условията отграничават и без това очаквания слаб ефект.</a:t>
            </a:r>
          </a:p>
          <a:p>
            <a:r>
              <a:rPr lang="bg-BG" dirty="0"/>
              <a:t>  НПВУ досега не подпомага съществено кохезията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102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13A8B-B005-DAF4-99E4-8CA57DB5E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bg-BG" dirty="0"/>
              <a:t>Отказваме ли се от Зеления преход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6CB28E-D2EE-F097-C299-E927B5B1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bg-BG" sz="3600" dirty="0"/>
          </a:p>
          <a:p>
            <a:r>
              <a:rPr lang="bg-BG" sz="3600" dirty="0"/>
              <a:t>Новите инициативи - зелени и индустриални  </a:t>
            </a:r>
          </a:p>
        </p:txBody>
      </p:sp>
    </p:spTree>
    <p:extLst>
      <p:ext uri="{BB962C8B-B14F-4D97-AF65-F5344CB8AC3E}">
        <p14:creationId xmlns:p14="http://schemas.microsoft.com/office/powerpoint/2010/main" val="239444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072C-6DB8-6B93-10B1-8BA3C99A83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bg-BG" dirty="0">
                <a:solidFill>
                  <a:srgbClr val="FF0000"/>
                </a:solidFill>
              </a:rPr>
              <a:t>Какво предстои: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План/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готовност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за 2030 за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финансиране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отбраната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5268-E2EB-0D78-5B27-06B7C5E9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Очаква се позитивен ефект върху икономиката и конкурентоспособността, нови работни места </a:t>
            </a:r>
          </a:p>
          <a:p>
            <a:r>
              <a:rPr lang="bg-BG" dirty="0"/>
              <a:t>Създаване на нови предприятия, нови производствени линии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bg-BG" b="0" i="0" dirty="0">
                <a:effectLst/>
                <a:latin typeface="arial" panose="020B0604020202020204" pitchFamily="34" charset="0"/>
              </a:rPr>
              <a:t>Изключване от фискалните правила </a:t>
            </a:r>
            <a:r>
              <a:rPr lang="en-US" b="0" i="0" dirty="0">
                <a:effectLst/>
                <a:latin typeface="arial" panose="020B0604020202020204" pitchFamily="34" charset="0"/>
              </a:rPr>
              <a:t>(</a:t>
            </a:r>
            <a:r>
              <a:rPr lang="bg-BG" b="0" i="0" dirty="0">
                <a:effectLst/>
                <a:latin typeface="arial" panose="020B0604020202020204" pitchFamily="34" charset="0"/>
              </a:rPr>
              <a:t>с </a:t>
            </a:r>
            <a:r>
              <a:rPr lang="en-US" b="0" i="0" dirty="0">
                <a:effectLst/>
                <a:latin typeface="arial" panose="020B0604020202020204" pitchFamily="34" charset="0"/>
              </a:rPr>
              <a:t>1.5% </a:t>
            </a:r>
            <a:r>
              <a:rPr lang="bg-BG" b="0" i="0" dirty="0">
                <a:effectLst/>
                <a:latin typeface="arial" panose="020B0604020202020204" pitchFamily="34" charset="0"/>
              </a:rPr>
              <a:t>от БВП ако нараснат разходите за отбрана – още 650 млрд. фискално пространство</a:t>
            </a:r>
            <a:r>
              <a:rPr lang="en-US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bg-BG" b="0" i="0" dirty="0">
                <a:effectLst/>
                <a:latin typeface="arial" panose="020B0604020202020204" pitchFamily="34" charset="0"/>
              </a:rPr>
              <a:t>Допълнителен кредитен инструмент от 1</a:t>
            </a:r>
            <a:r>
              <a:rPr lang="en-US" b="0" i="0" dirty="0">
                <a:effectLst/>
                <a:latin typeface="arial" panose="020B0604020202020204" pitchFamily="34" charset="0"/>
              </a:rPr>
              <a:t>50 </a:t>
            </a:r>
            <a:r>
              <a:rPr lang="bg-BG" b="0" i="0" dirty="0">
                <a:effectLst/>
                <a:latin typeface="arial" panose="020B0604020202020204" pitchFamily="34" charset="0"/>
              </a:rPr>
              <a:t>млрд. евро за инвестиции а не за 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bg-BG" b="0" i="0" dirty="0">
                <a:effectLst/>
                <a:latin typeface="arial" panose="020B0604020202020204" pitchFamily="34" charset="0"/>
              </a:rPr>
              <a:t>покупка на външни оръжия ракети </a:t>
            </a:r>
            <a:r>
              <a:rPr lang="bg-BG" b="0" i="0" dirty="0" err="1">
                <a:effectLst/>
                <a:latin typeface="arial" panose="020B0604020202020204" pitchFamily="34" charset="0"/>
              </a:rPr>
              <a:t>дронове</a:t>
            </a:r>
            <a:r>
              <a:rPr lang="bg-BG" b="0" i="0" dirty="0">
                <a:effectLst/>
                <a:latin typeface="arial" panose="020B0604020202020204" pitchFamily="34" charset="0"/>
              </a:rPr>
              <a:t>, </a:t>
            </a:r>
            <a:r>
              <a:rPr lang="bg-BG" b="0" i="0" dirty="0" err="1">
                <a:effectLst/>
                <a:latin typeface="arial" panose="020B0604020202020204" pitchFamily="34" charset="0"/>
              </a:rPr>
              <a:t>кибер</a:t>
            </a:r>
            <a:r>
              <a:rPr lang="bg-BG" b="0" i="0" dirty="0">
                <a:effectLst/>
                <a:latin typeface="arial" panose="020B0604020202020204" pitchFamily="34" charset="0"/>
              </a:rPr>
              <a:t> сигурност.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</a:rPr>
              <a:t>Необходимост от разработване на Национален план.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99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DFE7A4-23B8-C6BD-DE65-BB255F967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bg-BG" dirty="0"/>
              <a:t>Очакванията за ролята на зеления преход за кохезията и регионалното развитие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EA118E-2DE6-5501-E15C-5BCCE4D24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bg-BG" sz="6600" dirty="0">
                <a:solidFill>
                  <a:srgbClr val="FFFF00"/>
                </a:solidFill>
              </a:rPr>
              <a:t>Концептуални несъвършенства </a:t>
            </a:r>
            <a:endParaRPr lang="bg-B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71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473-4AC4-045E-9195-8671FCCDC6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accent1">
                    <a:lumMod val="50000"/>
                  </a:schemeClr>
                </a:solidFill>
              </a:rPr>
              <a:t>Нашата не/готовност: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7BE6-7704-6D61-BEE4-DB2197911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УКАЗАНИЯ НА МИНИСТЪРА НА ОТБРАНАТА ПО ОТБРАНИТЕЛНАТА ПОЛИТИКА 2022-2025 «</a:t>
            </a:r>
            <a:r>
              <a:rPr lang="bg-BG" noProof="0" dirty="0"/>
              <a:t>Поради необходимостта от ускорено превъоръжаване и модернизация, което налага по-висок ръст на капиталовите разходи, допуска се съотношението между трите направления на разходите за периода 2024 - 2025 г. да са 60:20:20, като 20% от общите разходи за отбрана да бъдат планирани за придобиване на ново или </a:t>
            </a:r>
            <a:r>
              <a:rPr lang="bg-BG" noProof="0" dirty="0">
                <a:highlight>
                  <a:srgbClr val="FFFF00"/>
                </a:highlight>
              </a:rPr>
              <a:t>използвано</a:t>
            </a:r>
            <a:r>
              <a:rPr lang="bg-BG" noProof="0" dirty="0"/>
              <a:t> оперативно съвместимо основно въоръжение и техника»</a:t>
            </a:r>
          </a:p>
          <a:p>
            <a:r>
              <a:rPr lang="bg-BG" noProof="0" dirty="0"/>
              <a:t> </a:t>
            </a:r>
            <a:r>
              <a:rPr lang="ru-RU" dirty="0"/>
              <a:t>СТРАТЕГИЯ ЗА РАЗВИТИЕ НА БЪЛГАРСКАТА ОТБРАНИТЕЛНОТЕХНОЛОГИЧНА ИНДУСТРИАЛНА БАЗА от 2012: приоритет на закупуването на  оборудване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3479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74CA-3E7F-669A-82C6-A3B0FE8E40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br>
              <a:rPr lang="bg-BG" sz="4000" dirty="0"/>
            </a:br>
            <a:r>
              <a:rPr lang="bg-BG" sz="4000" b="1" dirty="0">
                <a:solidFill>
                  <a:srgbClr val="FF0000"/>
                </a:solidFill>
              </a:rPr>
              <a:t>Какво предстои: </a:t>
            </a:r>
            <a:r>
              <a:rPr lang="bg-BG" sz="4000" b="1" dirty="0">
                <a:solidFill>
                  <a:srgbClr val="FF0000"/>
                </a:solidFill>
                <a:latin typeface="+mj-lt"/>
              </a:rPr>
              <a:t>План за действие за </a:t>
            </a:r>
            <a:r>
              <a:rPr lang="ru-RU" sz="4000" b="1" i="0" dirty="0">
                <a:solidFill>
                  <a:srgbClr val="FF0000"/>
                </a:solidFill>
                <a:effectLst/>
                <a:latin typeface="+mj-lt"/>
              </a:rPr>
              <a:t>стоманодобивната и металургичната промишленост </a:t>
            </a:r>
            <a:br>
              <a:rPr lang="bg-BG" dirty="0">
                <a:latin typeface="+mj-lt"/>
              </a:rPr>
            </a:br>
            <a:r>
              <a:rPr lang="bg-B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69DB-83C1-ECE0-6F68-D9986C0B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b="1" noProof="0" dirty="0">
                <a:latin typeface="+mj-lt"/>
              </a:rPr>
              <a:t>Осигуряване на евтина енергия </a:t>
            </a:r>
            <a:r>
              <a:rPr lang="ru-RU" b="1" dirty="0">
                <a:latin typeface="+mj-lt"/>
              </a:rPr>
              <a:t>за тези сектори</a:t>
            </a:r>
            <a:r>
              <a:rPr lang="bg-BG" noProof="0" dirty="0">
                <a:latin typeface="+mj-lt"/>
              </a:rPr>
              <a:t>: отстъпки в енергийните данъци, намаляване на тарифите в мрежите, подкрепа за използването на водород от възобновяеми източници и нисковъглероден водород</a:t>
            </a:r>
          </a:p>
          <a:p>
            <a:pPr marL="0" indent="0">
              <a:buNone/>
            </a:pPr>
            <a:r>
              <a:rPr lang="bg-BG" b="1" dirty="0">
                <a:latin typeface="+mj-lt"/>
              </a:rPr>
              <a:t>Защита от външни конкуренти</a:t>
            </a:r>
            <a:r>
              <a:rPr lang="bg-BG" dirty="0">
                <a:latin typeface="+mj-lt"/>
              </a:rPr>
              <a:t>: зелени критерии, контрол върху произхода и др. </a:t>
            </a:r>
          </a:p>
          <a:p>
            <a:pPr marL="0" indent="0">
              <a:buNone/>
            </a:pPr>
            <a:r>
              <a:rPr lang="bg-BG" b="1" dirty="0">
                <a:latin typeface="+mj-lt"/>
              </a:rPr>
              <a:t>Рециклиране</a:t>
            </a:r>
            <a:r>
              <a:rPr lang="bg-BG" dirty="0">
                <a:latin typeface="+mj-lt"/>
              </a:rPr>
              <a:t>: ще се въведат цели на рециклираната стомана и  алуминий; повече продукти като строителни материали и електроника ще имат 5 за рециклиране. Въвеждане на изисквания и ограничения към металния скрап, за да се гарантира достатъчно наличност </a:t>
            </a:r>
          </a:p>
          <a:p>
            <a:pPr marL="0" indent="0">
              <a:buNone/>
            </a:pPr>
            <a:r>
              <a:rPr lang="bg-BG" b="1" dirty="0">
                <a:latin typeface="+mj-lt"/>
              </a:rPr>
              <a:t>Закон за ускоряване на промишлената декарбоницзация</a:t>
            </a:r>
            <a:r>
              <a:rPr lang="bg-BG" dirty="0">
                <a:latin typeface="+mj-lt"/>
              </a:rPr>
              <a:t>:  150 млрд евро през Фонд за научни изследвания в областта на въглищата и стоманата 2026-2027ще се насочат към Пакта за чиста промишеност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>
                <a:solidFill>
                  <a:srgbClr val="111111"/>
                </a:solidFill>
                <a:effectLst/>
                <a:latin typeface="+mj-lt"/>
              </a:rPr>
              <a:t>На </a:t>
            </a:r>
            <a:r>
              <a:rPr lang="bg-BG" b="0" i="0" noProof="0" dirty="0">
                <a:solidFill>
                  <a:srgbClr val="111111"/>
                </a:solidFill>
                <a:effectLst/>
                <a:latin typeface="+mj-lt"/>
              </a:rPr>
              <a:t>етапа на разрастване Комисията се насочва към 100 милиарда евро чрез Банката за промишлена декарбонизация, като използва Фонда за иновации и други източници, като през 2025 г. ще бъде проведен пилотен търг на стойност 1 милиард евро, съсредоточен върху декарбонизацията и електрифицирането </a:t>
            </a:r>
            <a:r>
              <a:rPr lang="ru-RU" b="0" i="0" dirty="0">
                <a:solidFill>
                  <a:srgbClr val="111111"/>
                </a:solidFill>
                <a:effectLst/>
                <a:latin typeface="+mj-lt"/>
              </a:rPr>
              <a:t>на </a:t>
            </a:r>
            <a:r>
              <a:rPr lang="bg-BG" b="0" i="0" noProof="0" dirty="0">
                <a:solidFill>
                  <a:srgbClr val="111111"/>
                </a:solidFill>
                <a:effectLst/>
                <a:latin typeface="+mj-lt"/>
              </a:rPr>
              <a:t>ключови промишлени процеси</a:t>
            </a:r>
            <a:endParaRPr lang="bg-BG" dirty="0">
              <a:latin typeface="+mj-lt"/>
            </a:endParaRPr>
          </a:p>
          <a:p>
            <a:pPr marL="0" indent="0">
              <a:buNone/>
            </a:pPr>
            <a:r>
              <a:rPr lang="bg-BG" noProof="0" dirty="0">
                <a:latin typeface="+mj-lt"/>
              </a:rPr>
              <a:t>Ще бъдат подкрепени 500 предприятия в 22 страни от ЕС вкл. България </a:t>
            </a:r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506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982E-CB01-4467-CC5F-C9B095B0BE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Какво предстои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2DB6-8142-EE37-2620-6DAA7485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Рамката за държавна помощ за чиста енергия/</a:t>
            </a:r>
            <a:r>
              <a:rPr lang="en-US" dirty="0"/>
              <a:t>Clean Industry State Aid Framework (CISAF) </a:t>
            </a:r>
            <a:r>
              <a:rPr lang="bg-BG" dirty="0"/>
              <a:t>замества досегашната Временна рамка за кризи и преход/</a:t>
            </a:r>
            <a:r>
              <a:rPr lang="en-US" dirty="0"/>
              <a:t>Temporary Crisis and Transitional Framework (TCTF) </a:t>
            </a:r>
            <a:r>
              <a:rPr lang="bg-BG" dirty="0"/>
              <a:t>което ще даде възможност на държавите да разходват средства за индустриална декарбонизация и възобновяема енергия при преференциални правила за държавна помощ</a:t>
            </a:r>
          </a:p>
          <a:p>
            <a:r>
              <a:rPr lang="bg-BG" dirty="0"/>
              <a:t>Ревизират се европейските правила за обществени поръчки като се включват неценови критерии като се включват критерии за устойчивостта </a:t>
            </a:r>
          </a:p>
        </p:txBody>
      </p:sp>
    </p:spTree>
    <p:extLst>
      <p:ext uri="{BB962C8B-B14F-4D97-AF65-F5344CB8AC3E}">
        <p14:creationId xmlns:p14="http://schemas.microsoft.com/office/powerpoint/2010/main" val="2825991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2CB6-61CA-2B24-A05D-7BEF6B8378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/>
              <a:t>Какво предстои: </a:t>
            </a:r>
            <a:r>
              <a:rPr lang="en-US" dirty="0"/>
              <a:t>The Clean Industrial Deal: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FDF19-4E95-A25C-A34E-97701819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Замества се зеления пакт с новия пакт </a:t>
            </a:r>
          </a:p>
          <a:p>
            <a:r>
              <a:rPr lang="bg-BG" dirty="0"/>
              <a:t>Към зеления преход се добавят промените за засилване на европейската конкурентоспособност </a:t>
            </a:r>
          </a:p>
          <a:p>
            <a:r>
              <a:rPr lang="bg-BG" dirty="0"/>
              <a:t>Еманципация на индустриалния сектор: </a:t>
            </a:r>
            <a:r>
              <a:rPr lang="en-US" dirty="0"/>
              <a:t>Europe’s industrial base is central to our identity and essential for our competitiveness</a:t>
            </a:r>
            <a:endParaRPr lang="bg-BG" dirty="0"/>
          </a:p>
          <a:p>
            <a:r>
              <a:rPr lang="bg-BG" dirty="0"/>
              <a:t>Трудният брак или брак по сметка между действията за климата и конкурентоспособността</a:t>
            </a:r>
          </a:p>
          <a:p>
            <a:r>
              <a:rPr lang="bg-BG" dirty="0"/>
              <a:t>Възможно ли е да се постигне междинната цел към</a:t>
            </a:r>
            <a:r>
              <a:rPr lang="en-US" dirty="0"/>
              <a:t> 2040 </a:t>
            </a:r>
            <a:r>
              <a:rPr lang="bg-BG" dirty="0"/>
              <a:t>намаляване с </a:t>
            </a:r>
            <a:r>
              <a:rPr lang="en-US" dirty="0"/>
              <a:t>90% </a:t>
            </a:r>
            <a:r>
              <a:rPr lang="bg-BG" dirty="0"/>
              <a:t>на нетните газови емисии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441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70B2-1DE5-681B-9470-3C50E7A31C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bg-BG" sz="3600" dirty="0"/>
              <a:t>Добрите новини: Промени в правната рамка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E18C-5831-BC94-9788-8903415B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Предложение за директива за изменение на CSRD и CSDDD;</a:t>
            </a:r>
          </a:p>
          <a:p>
            <a:r>
              <a:rPr lang="ru-RU" dirty="0"/>
              <a:t>Предложение, с което се отлага прилагането на всички изисквания за докладване в ОКСР за</a:t>
            </a:r>
            <a:r>
              <a:rPr lang="en-US" dirty="0"/>
              <a:t> </a:t>
            </a:r>
            <a:r>
              <a:rPr lang="ru-RU" dirty="0"/>
              <a:t>дружества, които трябва да отчетат през 2026 г. и 2027 г. </a:t>
            </a:r>
            <a:endParaRPr lang="en-US" dirty="0"/>
          </a:p>
          <a:p>
            <a:r>
              <a:rPr lang="ru-RU" dirty="0"/>
              <a:t>Проект на делегиран акт за изменение на оповестяванията на таксономията и таксономията "Климат" и</a:t>
            </a:r>
            <a:r>
              <a:rPr lang="en-US" dirty="0"/>
              <a:t> </a:t>
            </a:r>
            <a:r>
              <a:rPr lang="bg-BG" noProof="0" dirty="0"/>
              <a:t>Делегирани актове в областта на околната среда, подлежащи на обществена консултация</a:t>
            </a:r>
            <a:r>
              <a:rPr lang="ru-RU" dirty="0"/>
              <a:t>.</a:t>
            </a:r>
          </a:p>
          <a:p>
            <a:r>
              <a:rPr lang="ru-RU" dirty="0"/>
              <a:t>Предложение за регламент за изменение на Регламента за механизма за корекция на въглеродните емисии на границите</a:t>
            </a:r>
          </a:p>
          <a:p>
            <a:r>
              <a:rPr lang="ru-RU" dirty="0"/>
              <a:t>Предложение за регламент за изменение на Регламента за InvestEu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1583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1AAED6-5CD5-7E30-4ECC-7930980BEE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bg-BG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Местните власти не са изпълнители на решенията на ЕС: </a:t>
            </a:r>
            <a:br>
              <a:rPr lang="bg-BG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трябва да се третират като партньори в реализирането на прехода</a:t>
            </a: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6E8B2D-6F29-726D-1C2C-7EB26148D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Пет ключови препоръки: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Да се удовлетворят регионалните потребности при изпълнението на Зеления преход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Интензивен диалог с местните власти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Увеличаване на финансирането, което да се опрости и да се предоставя по-пряко финансиране, а не през сложни процедури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Равнопоставеност на общините в прехода и особено най-уязвимите региони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Засилване на регионалното сътрудничество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3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E44E-8FF8-0D23-766E-5A0A872377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bg-BG" dirty="0"/>
              <a:t>Зеленият преход ще намали </a:t>
            </a:r>
            <a:br>
              <a:rPr lang="bg-BG" dirty="0"/>
            </a:br>
            <a:r>
              <a:rPr lang="bg-BG" dirty="0"/>
              <a:t>регионалните различия???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7719-AF48-36D7-C87A-1571ACDB2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noProof="0" dirty="0"/>
              <a:t>„ Инвестициите в МСП, съфинансирани от НПВУ, имат и важни регионални измерения.</a:t>
            </a:r>
          </a:p>
          <a:p>
            <a:r>
              <a:rPr lang="bg-BG" noProof="0" dirty="0"/>
              <a:t>С оглед на политиката на сближаване на ЕС и целите за справедлив преход, очакванията са, че и Механизма за възстановяване и устойчивост, в частност НПВУ, </a:t>
            </a:r>
            <a:r>
              <a:rPr lang="bg-BG" noProof="0" dirty="0">
                <a:highlight>
                  <a:srgbClr val="00FF00"/>
                </a:highlight>
              </a:rPr>
              <a:t>ще допринесе както за зелената трансформация, така и за регионалната кохезия и до намаляване на социално-икономическите различия между регионите на различни териториални нива.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9690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29AD-5286-D8E2-B918-63AEE922C7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Зеленият преход ще увеличи работните места в по-слабо развитите региони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0211-1EEE-9874-03A4-DA2D995D2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i="1" dirty="0"/>
              <a:t>Европейската асоциация на общините: </a:t>
            </a:r>
            <a:r>
              <a:rPr lang="en-US" i="1" dirty="0"/>
              <a:t>Municipalities will have a key role to play. We, municipalities, can ensure the achievement of EU’s ambitious objectives, leaving no one behind. But we need staff and resources to take collective actions.</a:t>
            </a:r>
            <a:endParaRPr lang="bg-BG" i="1" dirty="0"/>
          </a:p>
          <a:p>
            <a:r>
              <a:rPr lang="ru-RU" dirty="0"/>
              <a:t>Зеленият преход </a:t>
            </a:r>
            <a:r>
              <a:rPr lang="bg-BG" noProof="0" dirty="0"/>
              <a:t>има различни проявления в отделните региони, поради разнородната им икономическа структура и специфичните доминиращи фактори на производство </a:t>
            </a:r>
          </a:p>
          <a:p>
            <a:r>
              <a:rPr lang="bg-BG" noProof="0" dirty="0"/>
              <a:t>Принципът: повече средства за по-слабите и по засегнатите  </a:t>
            </a:r>
            <a:r>
              <a:rPr lang="ru-RU" dirty="0"/>
              <a:t>региони ? Решава ли проблема със стартовата дивергенция?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369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1DF8D2-C0E8-68D0-7875-9EDB22FBA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dirty="0"/>
              <a:t>Какъв зелен преход прави България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A224DA0-257D-7EE3-D9A3-1227BC61B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bg-BG" dirty="0"/>
          </a:p>
          <a:p>
            <a:r>
              <a:rPr lang="bg-BG" dirty="0"/>
              <a:t>Изпълняваме ли ангажиментите и плановете</a:t>
            </a:r>
          </a:p>
        </p:txBody>
      </p:sp>
    </p:spTree>
    <p:extLst>
      <p:ext uri="{BB962C8B-B14F-4D97-AF65-F5344CB8AC3E}">
        <p14:creationId xmlns:p14="http://schemas.microsoft.com/office/powerpoint/2010/main" val="116251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9F07-796C-BC82-F6CC-FEDC6BA31B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r"/>
            <a:r>
              <a:rPr lang="bg-BG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Емисии на парникови газове</a:t>
            </a:r>
            <a:endParaRPr lang="bg-BG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89D780-E0B9-DE77-E201-1E4C0E888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2000"/>
            <a:ext cx="10515599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89F7-EC0A-E2D1-CAD8-4C8406C163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ru-RU" dirty="0"/>
              <a:t>Емисии на парникови газове от сектор Енергетика</a:t>
            </a:r>
            <a:endParaRPr lang="bg-B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8344A3-B7AC-9CE2-5192-9CD51DA23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5800"/>
            <a:ext cx="105155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4F4A-8205-262D-1B73-D9CF44BD13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Загуби, свързани с климата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7D6C1-80AF-8CF0-6A0F-226FF55FE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900"/>
            <a:ext cx="10515599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7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9886</TotalTime>
  <Words>2105</Words>
  <Application>Microsoft Office PowerPoint</Application>
  <PresentationFormat>Widescreen</PresentationFormat>
  <Paragraphs>275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Repo</vt:lpstr>
      <vt:lpstr>Times New Roman</vt:lpstr>
      <vt:lpstr>Office Theme</vt:lpstr>
      <vt:lpstr>Ползите от зеления преход за местните власти</vt:lpstr>
      <vt:lpstr>Какво е всъщност нашият Зелен преход? </vt:lpstr>
      <vt:lpstr>Очакванията за ролята на зеления преход за кохезията и регионалното развитие </vt:lpstr>
      <vt:lpstr>Зеленият преход ще намали  регионалните различия??? </vt:lpstr>
      <vt:lpstr>Зеленият преход ще увеличи работните места в по-слабо развитите региони ???</vt:lpstr>
      <vt:lpstr>Какъв зелен преход прави България </vt:lpstr>
      <vt:lpstr>Емисии на парникови газове</vt:lpstr>
      <vt:lpstr>Емисии на парникови газове от сектор Енергетика</vt:lpstr>
      <vt:lpstr>Загуби, свързани с климата </vt:lpstr>
      <vt:lpstr>Дял на енергията от възобновяеми източници</vt:lpstr>
      <vt:lpstr>Дял на енергията за отопление от крайното енергийно потребление на домакинствата</vt:lpstr>
      <vt:lpstr>Дял на населението, което не успява да поддържа жилището си топло </vt:lpstr>
      <vt:lpstr>PowerPoint Presentation</vt:lpstr>
      <vt:lpstr>Ролята на общините </vt:lpstr>
      <vt:lpstr>Има ли баланс? </vt:lpstr>
      <vt:lpstr>Може ли НПВУ да направи прехода справедлив за общините </vt:lpstr>
      <vt:lpstr>2.В.2 Местно развитие</vt:lpstr>
      <vt:lpstr>Допълняемост</vt:lpstr>
      <vt:lpstr>Достатъчни ла са предвидените в НПВУ реформи и пари </vt:lpstr>
      <vt:lpstr>Финансово изпълнение на НПВУ (лв) ИСУН</vt:lpstr>
      <vt:lpstr>Някои от приключилите по НПВУ схеми</vt:lpstr>
      <vt:lpstr>До сега НПВУ не съдейства достатъчно за постигане кохезионните цели  </vt:lpstr>
      <vt:lpstr>PowerPoint Presentation</vt:lpstr>
      <vt:lpstr>PowerPoint Presentation</vt:lpstr>
      <vt:lpstr>PowerPoint Presentation</vt:lpstr>
      <vt:lpstr>Ефектите от зеления преход за общините до сега </vt:lpstr>
      <vt:lpstr>Къде сме и докъде ще стигнем</vt:lpstr>
      <vt:lpstr>Отказваме ли се от Зеления преход </vt:lpstr>
      <vt:lpstr>Какво предстои:План/готовност за 2030 за финансиране на отбраната</vt:lpstr>
      <vt:lpstr>Нашата не/готовност:</vt:lpstr>
      <vt:lpstr> Какво предстои: План за действие за стоманодобивната и металургичната промишленост   </vt:lpstr>
      <vt:lpstr>Какво предстои </vt:lpstr>
      <vt:lpstr>Какво предстои: The Clean Industrial Deal:</vt:lpstr>
      <vt:lpstr>Добрите новини: Промени в правната рамка </vt:lpstr>
      <vt:lpstr>   Местните власти не са изпълнители на решенията на ЕС:   те трябва да се третират като партньори в реализирането на прехода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Bobeva</dc:creator>
  <cp:lastModifiedBy>Daniela Bobeva</cp:lastModifiedBy>
  <cp:revision>97</cp:revision>
  <cp:lastPrinted>2025-03-27T04:53:21Z</cp:lastPrinted>
  <dcterms:created xsi:type="dcterms:W3CDTF">2025-03-20T08:38:15Z</dcterms:created>
  <dcterms:modified xsi:type="dcterms:W3CDTF">2025-03-27T05:24:26Z</dcterms:modified>
</cp:coreProperties>
</file>