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1"/>
  </p:sldMasterIdLst>
  <p:sldIdLst>
    <p:sldId id="256" r:id="rId2"/>
    <p:sldId id="257" r:id="rId3"/>
    <p:sldId id="262" r:id="rId4"/>
    <p:sldId id="267" r:id="rId5"/>
    <p:sldId id="264" r:id="rId6"/>
    <p:sldId id="259" r:id="rId7"/>
    <p:sldId id="266" r:id="rId8"/>
    <p:sldId id="265" r:id="rId9"/>
    <p:sldId id="260" r:id="rId10"/>
    <p:sldId id="269" r:id="rId11"/>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120" y="6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370692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2171048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13221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3234747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35390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3861984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1989360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224220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3544546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B3032C-58D8-49B5-9EDE-38A7B48C5FF8}" type="datetimeFigureOut">
              <a:rPr lang="bg-BG" smtClean="0"/>
              <a:t>23.6.2023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1493592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AB3032C-58D8-49B5-9EDE-38A7B48C5FF8}" type="datetimeFigureOut">
              <a:rPr lang="bg-BG" smtClean="0"/>
              <a:t>23.6.2023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1287554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AB3032C-58D8-49B5-9EDE-38A7B48C5FF8}" type="datetimeFigureOut">
              <a:rPr lang="bg-BG" smtClean="0"/>
              <a:t>23.6.2023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261944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AB3032C-58D8-49B5-9EDE-38A7B48C5FF8}" type="datetimeFigureOut">
              <a:rPr lang="bg-BG" smtClean="0"/>
              <a:t>23.6.2023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610326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B3032C-58D8-49B5-9EDE-38A7B48C5FF8}" type="datetimeFigureOut">
              <a:rPr lang="bg-BG" smtClean="0"/>
              <a:t>23.6.2023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2193406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B3032C-58D8-49B5-9EDE-38A7B48C5FF8}" type="datetimeFigureOut">
              <a:rPr lang="bg-BG" smtClean="0"/>
              <a:t>23.6.2023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1923965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AB3032C-58D8-49B5-9EDE-38A7B48C5FF8}" type="datetimeFigureOut">
              <a:rPr lang="bg-BG" smtClean="0"/>
              <a:t>23.6.2023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006895AA-7AA9-46D6-8920-26CE8EE378BF}" type="slidenum">
              <a:rPr lang="bg-BG" smtClean="0"/>
              <a:t>‹#›</a:t>
            </a:fld>
            <a:endParaRPr lang="bg-BG"/>
          </a:p>
        </p:txBody>
      </p:sp>
    </p:spTree>
    <p:extLst>
      <p:ext uri="{BB962C8B-B14F-4D97-AF65-F5344CB8AC3E}">
        <p14:creationId xmlns:p14="http://schemas.microsoft.com/office/powerpoint/2010/main" val="1026092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B3032C-58D8-49B5-9EDE-38A7B48C5FF8}" type="datetimeFigureOut">
              <a:rPr lang="bg-BG" smtClean="0"/>
              <a:t>23.6.2023 г.</a:t>
            </a:fld>
            <a:endParaRPr lang="bg-BG"/>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bg-BG"/>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06895AA-7AA9-46D6-8920-26CE8EE378BF}" type="slidenum">
              <a:rPr lang="bg-BG" smtClean="0"/>
              <a:t>‹#›</a:t>
            </a:fld>
            <a:endParaRPr lang="bg-BG"/>
          </a:p>
        </p:txBody>
      </p:sp>
    </p:spTree>
    <p:extLst>
      <p:ext uri="{BB962C8B-B14F-4D97-AF65-F5344CB8AC3E}">
        <p14:creationId xmlns:p14="http://schemas.microsoft.com/office/powerpoint/2010/main" val="142825405"/>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 id="2147483882" r:id="rId13"/>
    <p:sldLayoutId id="2147483883" r:id="rId14"/>
    <p:sldLayoutId id="2147483884" r:id="rId15"/>
    <p:sldLayoutId id="21474838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567543"/>
            <a:ext cx="7766936" cy="2483293"/>
          </a:xfrm>
        </p:spPr>
        <p:txBody>
          <a:bodyPr>
            <a:normAutofit/>
          </a:bodyPr>
          <a:lstStyle/>
          <a:p>
            <a:r>
              <a:rPr lang="en-US" sz="4400" b="1" dirty="0" smtClean="0"/>
              <a:t>Trade relations between Bulgaria and China</a:t>
            </a:r>
            <a:br>
              <a:rPr lang="en-US" sz="4400" b="1" dirty="0" smtClean="0"/>
            </a:br>
            <a:endParaRPr lang="bg-BG" sz="4400" b="1" dirty="0"/>
          </a:p>
        </p:txBody>
      </p:sp>
      <p:sp>
        <p:nvSpPr>
          <p:cNvPr id="3" name="Subtitle 2"/>
          <p:cNvSpPr>
            <a:spLocks noGrp="1"/>
          </p:cNvSpPr>
          <p:nvPr>
            <p:ph type="subTitle" idx="1"/>
          </p:nvPr>
        </p:nvSpPr>
        <p:spPr>
          <a:xfrm>
            <a:off x="1507067" y="4050833"/>
            <a:ext cx="7766936" cy="1370253"/>
          </a:xfrm>
        </p:spPr>
        <p:txBody>
          <a:bodyPr>
            <a:noAutofit/>
          </a:bodyPr>
          <a:lstStyle/>
          <a:p>
            <a:r>
              <a:rPr lang="en-US" sz="2000" b="1" dirty="0" smtClean="0">
                <a:solidFill>
                  <a:schemeClr val="tx1"/>
                </a:solidFill>
              </a:rPr>
              <a:t>Bulgaria – China trade and investment relations</a:t>
            </a:r>
          </a:p>
          <a:p>
            <a:r>
              <a:rPr lang="en-US" sz="2000" b="1" dirty="0" smtClean="0">
                <a:solidFill>
                  <a:schemeClr val="tx1"/>
                </a:solidFill>
              </a:rPr>
              <a:t>23.06.2023 </a:t>
            </a:r>
          </a:p>
          <a:p>
            <a:r>
              <a:rPr lang="en-US" sz="2000" b="1" dirty="0" smtClean="0">
                <a:solidFill>
                  <a:schemeClr val="tx1"/>
                </a:solidFill>
              </a:rPr>
              <a:t>Economic Research Institute at Bulgarian Academy of Sciences (ERI BAS)</a:t>
            </a:r>
            <a:endParaRPr lang="bg-BG" sz="2000" b="1" dirty="0" smtClean="0">
              <a:solidFill>
                <a:schemeClr val="tx1"/>
              </a:solidFill>
            </a:endParaRPr>
          </a:p>
          <a:p>
            <a:endParaRPr lang="bg-BG" sz="2000" dirty="0"/>
          </a:p>
        </p:txBody>
      </p:sp>
    </p:spTree>
    <p:extLst>
      <p:ext uri="{BB962C8B-B14F-4D97-AF65-F5344CB8AC3E}">
        <p14:creationId xmlns:p14="http://schemas.microsoft.com/office/powerpoint/2010/main" val="33437576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bg-BG" dirty="0"/>
          </a:p>
        </p:txBody>
      </p:sp>
      <p:sp>
        <p:nvSpPr>
          <p:cNvPr id="3" name="Content Placeholder 2"/>
          <p:cNvSpPr>
            <a:spLocks noGrp="1"/>
          </p:cNvSpPr>
          <p:nvPr>
            <p:ph idx="1"/>
          </p:nvPr>
        </p:nvSpPr>
        <p:spPr/>
        <p:txBody>
          <a:bodyPr>
            <a:normAutofit/>
          </a:bodyPr>
          <a:lstStyle/>
          <a:p>
            <a:r>
              <a:rPr lang="en-US" dirty="0">
                <a:latin typeface="+mj-lt"/>
                <a:cs typeface="Times New Roman" panose="02020603050405020304" pitchFamily="18" charset="0"/>
              </a:rPr>
              <a:t>The drop in transport prices and the devaluation of the Yuan (CNY) with 18% strengthen the prerequisites for China to increase its exports to Bulgaria. Bulgarian companies must be supported in their export policies toward China, since Bulgarian goods are  less competitive compared with Chinese goods. </a:t>
            </a:r>
          </a:p>
          <a:p>
            <a:r>
              <a:rPr lang="en-US" dirty="0" smtClean="0">
                <a:latin typeface="+mj-lt"/>
                <a:cs typeface="Times New Roman" panose="02020603050405020304" pitchFamily="18" charset="0"/>
              </a:rPr>
              <a:t>The </a:t>
            </a:r>
            <a:r>
              <a:rPr lang="en-US" dirty="0">
                <a:latin typeface="+mj-lt"/>
                <a:cs typeface="Times New Roman" panose="02020603050405020304" pitchFamily="18" charset="0"/>
              </a:rPr>
              <a:t>trade relations between Bulgaria and China are characterized by a curious paradox. On the one hand, they show stability and consistency, regardless of changes of governments in power, but on the other hand, in economic and trade terms, Bulgaria behaves the most distantly in relation to stimulate and increase the trade with China. </a:t>
            </a:r>
          </a:p>
        </p:txBody>
      </p:sp>
    </p:spTree>
    <p:extLst>
      <p:ext uri="{BB962C8B-B14F-4D97-AF65-F5344CB8AC3E}">
        <p14:creationId xmlns:p14="http://schemas.microsoft.com/office/powerpoint/2010/main" val="1767920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Bulgaria-China Trade Relations</a:t>
            </a:r>
            <a:endParaRPr lang="bg-BG" dirty="0"/>
          </a:p>
        </p:txBody>
      </p:sp>
      <p:sp>
        <p:nvSpPr>
          <p:cNvPr id="3" name="Content Placeholder 2"/>
          <p:cNvSpPr>
            <a:spLocks noGrp="1"/>
          </p:cNvSpPr>
          <p:nvPr>
            <p:ph idx="1"/>
          </p:nvPr>
        </p:nvSpPr>
        <p:spPr/>
        <p:txBody>
          <a:bodyPr>
            <a:normAutofit lnSpcReduction="10000"/>
          </a:bodyPr>
          <a:lstStyle/>
          <a:p>
            <a:r>
              <a:rPr lang="bg-BG" dirty="0"/>
              <a:t>The development of </a:t>
            </a:r>
            <a:r>
              <a:rPr lang="bg-BG" dirty="0" smtClean="0"/>
              <a:t>trade </a:t>
            </a:r>
            <a:r>
              <a:rPr lang="bg-BG" dirty="0"/>
              <a:t>and economic relations between </a:t>
            </a:r>
            <a:r>
              <a:rPr lang="bg-BG" dirty="0" smtClean="0"/>
              <a:t>Bulgaria and China </a:t>
            </a:r>
            <a:r>
              <a:rPr lang="en-US" dirty="0" smtClean="0"/>
              <a:t>are</a:t>
            </a:r>
            <a:r>
              <a:rPr lang="bg-BG" dirty="0" smtClean="0"/>
              <a:t> </a:t>
            </a:r>
            <a:r>
              <a:rPr lang="bg-BG" dirty="0"/>
              <a:t>considered in the context of Bulgaria's </a:t>
            </a:r>
            <a:r>
              <a:rPr lang="bg-BG" dirty="0" smtClean="0"/>
              <a:t>membership </a:t>
            </a:r>
            <a:r>
              <a:rPr lang="bg-BG" dirty="0"/>
              <a:t>in the European </a:t>
            </a:r>
            <a:r>
              <a:rPr lang="bg-BG" dirty="0" smtClean="0"/>
              <a:t>Union</a:t>
            </a:r>
            <a:r>
              <a:rPr lang="en-US" dirty="0" smtClean="0"/>
              <a:t>,</a:t>
            </a:r>
          </a:p>
          <a:p>
            <a:r>
              <a:rPr lang="bg-BG" dirty="0" smtClean="0"/>
              <a:t>and </a:t>
            </a:r>
            <a:r>
              <a:rPr lang="bg-BG" dirty="0"/>
              <a:t>the fact that China is a </a:t>
            </a:r>
            <a:r>
              <a:rPr lang="en-US" dirty="0" smtClean="0"/>
              <a:t>EU </a:t>
            </a:r>
            <a:r>
              <a:rPr lang="bg-BG" dirty="0" smtClean="0"/>
              <a:t>strategic partner, </a:t>
            </a:r>
            <a:endParaRPr lang="en-US" dirty="0" smtClean="0"/>
          </a:p>
          <a:p>
            <a:r>
              <a:rPr lang="bg-BG" dirty="0" smtClean="0"/>
              <a:t>as </a:t>
            </a:r>
            <a:r>
              <a:rPr lang="bg-BG" dirty="0"/>
              <a:t>well as within the framework of the Cooperation Initiative between China and the countries of Central and Eastern Europe launched by the Chinese government in </a:t>
            </a:r>
            <a:r>
              <a:rPr lang="bg-BG" dirty="0" smtClean="0"/>
              <a:t>2011</a:t>
            </a:r>
            <a:r>
              <a:rPr lang="en-US" dirty="0" smtClean="0"/>
              <a:t>,</a:t>
            </a:r>
          </a:p>
          <a:p>
            <a:r>
              <a:rPr lang="bg-BG" dirty="0" smtClean="0"/>
              <a:t>and </a:t>
            </a:r>
            <a:r>
              <a:rPr lang="bg-BG" dirty="0"/>
              <a:t>the Belt and Road Initiative launched by Chinese President Xi Jinping in autumn 2013</a:t>
            </a:r>
            <a:r>
              <a:rPr lang="bg-BG" dirty="0" smtClean="0"/>
              <a:t>.</a:t>
            </a:r>
            <a:r>
              <a:rPr lang="en-US" dirty="0" smtClean="0"/>
              <a:t> (Now “14+1”).</a:t>
            </a:r>
          </a:p>
          <a:p>
            <a:r>
              <a:rPr lang="bg-BG" dirty="0" smtClean="0"/>
              <a:t>The EU is China's largest trading partner. China and the EU hold annual Summits. On December 30, 2020, the EU and China announced the conclusion in principle of negotiations on the EU-China Comprehensive Agreement on Investment (negotiations started in 2013).</a:t>
            </a:r>
          </a:p>
          <a:p>
            <a:endParaRPr lang="en-US" dirty="0" smtClean="0"/>
          </a:p>
          <a:p>
            <a:endParaRPr lang="bg-BG" dirty="0"/>
          </a:p>
        </p:txBody>
      </p:sp>
    </p:spTree>
    <p:extLst>
      <p:ext uri="{BB962C8B-B14F-4D97-AF65-F5344CB8AC3E}">
        <p14:creationId xmlns:p14="http://schemas.microsoft.com/office/powerpoint/2010/main" val="5877828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206137"/>
          </a:xfrm>
        </p:spPr>
        <p:txBody>
          <a:bodyPr>
            <a:normAutofit/>
          </a:bodyPr>
          <a:lstStyle/>
          <a:p>
            <a:pPr algn="just"/>
            <a:r>
              <a:rPr lang="en-US" sz="2000" dirty="0" smtClean="0"/>
              <a:t>Main achievements of the book "Bulgaria-China trade and investment relations“ </a:t>
            </a:r>
            <a:endParaRPr lang="bg-BG" sz="2000" i="1" dirty="0"/>
          </a:p>
        </p:txBody>
      </p:sp>
      <p:sp>
        <p:nvSpPr>
          <p:cNvPr id="3" name="Content Placeholder 2"/>
          <p:cNvSpPr>
            <a:spLocks noGrp="1"/>
          </p:cNvSpPr>
          <p:nvPr>
            <p:ph idx="1"/>
          </p:nvPr>
        </p:nvSpPr>
        <p:spPr>
          <a:xfrm>
            <a:off x="677334" y="1815737"/>
            <a:ext cx="8596668" cy="4225625"/>
          </a:xfrm>
        </p:spPr>
        <p:txBody>
          <a:bodyPr>
            <a:noAutofit/>
          </a:bodyPr>
          <a:lstStyle/>
          <a:p>
            <a:r>
              <a:rPr lang="en-US" dirty="0" smtClean="0"/>
              <a:t>Have been revealed</a:t>
            </a:r>
            <a:r>
              <a:rPr lang="bg-BG" dirty="0" smtClean="0"/>
              <a:t> </a:t>
            </a:r>
            <a:r>
              <a:rPr lang="en-US" dirty="0" smtClean="0"/>
              <a:t>China economic and trade reforms carried out over the past 40 years, which have elevated China to the 2nd world economic power and a leading exporter of goods in the international trade market. </a:t>
            </a:r>
          </a:p>
          <a:p>
            <a:r>
              <a:rPr lang="en-US" dirty="0" smtClean="0"/>
              <a:t>Have been evaluated the trade relations of China with the main trading partners</a:t>
            </a:r>
            <a:r>
              <a:rPr lang="en-US" dirty="0"/>
              <a:t>,</a:t>
            </a:r>
            <a:r>
              <a:rPr lang="en-US" dirty="0" smtClean="0"/>
              <a:t> the EU and the USA, as well as the contradictions and trade perspective between the trade partners with the rise of protectionism in the international trade and economic relations.</a:t>
            </a:r>
          </a:p>
          <a:p>
            <a:r>
              <a:rPr lang="en-US" dirty="0" smtClean="0"/>
              <a:t>The reasons for the weak growth of Bulgaria-China trade have been underlined, as well as the potential for trade between Bulgaria and China has been identified. </a:t>
            </a:r>
          </a:p>
        </p:txBody>
      </p:sp>
    </p:spTree>
    <p:extLst>
      <p:ext uri="{BB962C8B-B14F-4D97-AF65-F5344CB8AC3E}">
        <p14:creationId xmlns:p14="http://schemas.microsoft.com/office/powerpoint/2010/main" val="3637230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153886"/>
          </a:xfrm>
        </p:spPr>
        <p:txBody>
          <a:bodyPr>
            <a:normAutofit/>
          </a:bodyPr>
          <a:lstStyle/>
          <a:p>
            <a:r>
              <a:rPr lang="en-US" sz="2000" dirty="0">
                <a:solidFill>
                  <a:srgbClr val="4F81BD"/>
                </a:solidFill>
              </a:rPr>
              <a:t>Main achievements of the book "Bulgaria-China trade and investment </a:t>
            </a:r>
            <a:r>
              <a:rPr lang="en-US" sz="2000" dirty="0" smtClean="0">
                <a:solidFill>
                  <a:srgbClr val="4F81BD"/>
                </a:solidFill>
              </a:rPr>
              <a:t>relations“. </a:t>
            </a:r>
            <a:endParaRPr lang="bg-BG" dirty="0"/>
          </a:p>
        </p:txBody>
      </p:sp>
      <p:sp>
        <p:nvSpPr>
          <p:cNvPr id="3" name="Content Placeholder 2"/>
          <p:cNvSpPr>
            <a:spLocks noGrp="1"/>
          </p:cNvSpPr>
          <p:nvPr>
            <p:ph idx="1"/>
          </p:nvPr>
        </p:nvSpPr>
        <p:spPr>
          <a:xfrm>
            <a:off x="677334" y="1763486"/>
            <a:ext cx="8596668" cy="4781005"/>
          </a:xfrm>
        </p:spPr>
        <p:txBody>
          <a:bodyPr>
            <a:noAutofit/>
          </a:bodyPr>
          <a:lstStyle/>
          <a:p>
            <a:r>
              <a:rPr lang="en-US" sz="1600" dirty="0"/>
              <a:t>On the basis of empirical data obtained from “field research”, real conclusions have been drawn about the investment activity of China in Bulgaria, and valuable scientific and practical recommendations have been given. </a:t>
            </a:r>
            <a:endParaRPr lang="en-US" sz="1600" dirty="0" smtClean="0"/>
          </a:p>
          <a:p>
            <a:r>
              <a:rPr lang="en-US" sz="1600" dirty="0" smtClean="0"/>
              <a:t>Empirical </a:t>
            </a:r>
            <a:r>
              <a:rPr lang="en-US" sz="1600" dirty="0"/>
              <a:t>research shows significant resilience of Chinese companies - despite various difficulties they show enviable flexibility and this gives a prospect for expanding </a:t>
            </a:r>
            <a:r>
              <a:rPr lang="en-US" sz="1600" dirty="0" smtClean="0"/>
              <a:t>their </a:t>
            </a:r>
            <a:r>
              <a:rPr lang="en-US" sz="1600" dirty="0"/>
              <a:t>activity </a:t>
            </a:r>
            <a:r>
              <a:rPr lang="en-US" sz="1600" dirty="0" smtClean="0"/>
              <a:t>in </a:t>
            </a:r>
            <a:r>
              <a:rPr lang="en-US" sz="1600" dirty="0"/>
              <a:t>Bulgaria.</a:t>
            </a:r>
          </a:p>
          <a:p>
            <a:r>
              <a:rPr lang="en-US" sz="1600" dirty="0"/>
              <a:t>The experience of the first Chinese investors in Bulgaria, the failure of large projects and the passive Bulgarian state policy limit the possibilities of attracting new promising Chinese investments. The data shows that even the most skeptical European countries have more FDI from </a:t>
            </a:r>
            <a:r>
              <a:rPr lang="en-US" sz="1600" dirty="0" smtClean="0"/>
              <a:t>China, </a:t>
            </a:r>
            <a:r>
              <a:rPr lang="en-US" sz="1600" dirty="0"/>
              <a:t>as a relative share of their total investment compared to Bulgaria. </a:t>
            </a:r>
            <a:r>
              <a:rPr lang="en-US" sz="1600" dirty="0" smtClean="0"/>
              <a:t>The </a:t>
            </a:r>
            <a:r>
              <a:rPr lang="en-US" sz="1600" dirty="0"/>
              <a:t>potential for growth of FDI from China in Bulgaria is significant. </a:t>
            </a:r>
          </a:p>
          <a:p>
            <a:r>
              <a:rPr lang="en-US" sz="1600" dirty="0"/>
              <a:t>The </a:t>
            </a:r>
            <a:r>
              <a:rPr lang="en-US" sz="1600" dirty="0" smtClean="0"/>
              <a:t>thesis is confirmed that </a:t>
            </a:r>
            <a:r>
              <a:rPr lang="en-US" sz="1600" dirty="0"/>
              <a:t>with its targeted economic policy, China manages to regulate both incoming and outgoing trade flows and investments from the country, and this is achieved with the help of various instruments - the direct impact on state-owned companies, financial and non-financial incentives, legislative restrictions and political influence.</a:t>
            </a:r>
          </a:p>
          <a:p>
            <a:endParaRPr lang="bg-BG" sz="1600" dirty="0"/>
          </a:p>
        </p:txBody>
      </p:sp>
    </p:spTree>
    <p:extLst>
      <p:ext uri="{BB962C8B-B14F-4D97-AF65-F5344CB8AC3E}">
        <p14:creationId xmlns:p14="http://schemas.microsoft.com/office/powerpoint/2010/main" val="30260436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 between Bulgaria and China 2021-2023</a:t>
            </a:r>
            <a:endParaRPr lang="bg-BG" dirty="0"/>
          </a:p>
        </p:txBody>
      </p:sp>
      <p:sp>
        <p:nvSpPr>
          <p:cNvPr id="3" name="Content Placeholder 2"/>
          <p:cNvSpPr>
            <a:spLocks noGrp="1"/>
          </p:cNvSpPr>
          <p:nvPr>
            <p:ph idx="1"/>
          </p:nvPr>
        </p:nvSpPr>
        <p:spPr/>
        <p:txBody>
          <a:bodyPr>
            <a:normAutofit/>
          </a:bodyPr>
          <a:lstStyle/>
          <a:p>
            <a:r>
              <a:rPr lang="en-US" dirty="0">
                <a:cs typeface="Times New Roman" panose="02020603050405020304" pitchFamily="18" charset="0"/>
              </a:rPr>
              <a:t>In the period 2020-2021, Bulgaria's FOB exports to China increased by 21.7%, and </a:t>
            </a:r>
            <a:r>
              <a:rPr lang="en-US" dirty="0" smtClean="0">
                <a:cs typeface="Times New Roman" panose="02020603050405020304" pitchFamily="18" charset="0"/>
              </a:rPr>
              <a:t>imports </a:t>
            </a:r>
            <a:r>
              <a:rPr lang="en-US" dirty="0">
                <a:cs typeface="Times New Roman" panose="02020603050405020304" pitchFamily="18" charset="0"/>
              </a:rPr>
              <a:t>CIF </a:t>
            </a:r>
            <a:r>
              <a:rPr lang="en-US" dirty="0" smtClean="0">
                <a:cs typeface="Times New Roman" panose="02020603050405020304" pitchFamily="18" charset="0"/>
              </a:rPr>
              <a:t>by </a:t>
            </a:r>
            <a:r>
              <a:rPr lang="en-US" dirty="0">
                <a:cs typeface="Times New Roman" panose="02020603050405020304" pitchFamily="18" charset="0"/>
              </a:rPr>
              <a:t>35.7%.</a:t>
            </a:r>
          </a:p>
          <a:p>
            <a:r>
              <a:rPr lang="en-US" dirty="0" smtClean="0">
                <a:cs typeface="Times New Roman" panose="02020603050405020304" pitchFamily="18" charset="0"/>
              </a:rPr>
              <a:t>Imports </a:t>
            </a:r>
            <a:r>
              <a:rPr lang="en-US" dirty="0">
                <a:cs typeface="Times New Roman" panose="02020603050405020304" pitchFamily="18" charset="0"/>
              </a:rPr>
              <a:t>from China have grown by nearly 56%, and exports from Bulgaria have collapsed by 47%. The negative trade balance with China </a:t>
            </a:r>
            <a:r>
              <a:rPr lang="en-US" dirty="0" smtClean="0">
                <a:cs typeface="Times New Roman" panose="02020603050405020304" pitchFamily="18" charset="0"/>
              </a:rPr>
              <a:t>was </a:t>
            </a:r>
            <a:r>
              <a:rPr lang="en-US" dirty="0">
                <a:cs typeface="Times New Roman" panose="02020603050405020304" pitchFamily="18" charset="0"/>
              </a:rPr>
              <a:t>3.5 billion. </a:t>
            </a:r>
            <a:r>
              <a:rPr lang="en-US" dirty="0" smtClean="0">
                <a:cs typeface="Times New Roman" panose="02020603050405020304" pitchFamily="18" charset="0"/>
              </a:rPr>
              <a:t>The </a:t>
            </a:r>
            <a:r>
              <a:rPr lang="en-US" dirty="0">
                <a:cs typeface="Times New Roman" panose="02020603050405020304" pitchFamily="18" charset="0"/>
              </a:rPr>
              <a:t>negative trade balance FOB/CIF amounts to 64.1% between Bulgaria and China (according to </a:t>
            </a:r>
            <a:r>
              <a:rPr lang="en-US" dirty="0" smtClean="0">
                <a:cs typeface="Times New Roman" panose="02020603050405020304" pitchFamily="18" charset="0"/>
              </a:rPr>
              <a:t>NSI data).</a:t>
            </a:r>
          </a:p>
          <a:p>
            <a:r>
              <a:rPr lang="en-US" dirty="0">
                <a:cs typeface="Times New Roman" panose="02020603050405020304" pitchFamily="18" charset="0"/>
              </a:rPr>
              <a:t>China is the third largest market for the export of Bulgarian goods outside the European Union in 2022 and in the top 10 of our trading partners in the world. </a:t>
            </a:r>
            <a:r>
              <a:rPr lang="en-US" dirty="0" smtClean="0">
                <a:cs typeface="Times New Roman" panose="02020603050405020304" pitchFamily="18" charset="0"/>
              </a:rPr>
              <a:t>Trade </a:t>
            </a:r>
            <a:r>
              <a:rPr lang="en-US" dirty="0">
                <a:cs typeface="Times New Roman" panose="02020603050405020304" pitchFamily="18" charset="0"/>
              </a:rPr>
              <a:t>between the two countries has been growing steadily and reached $4.2 billion last </a:t>
            </a:r>
            <a:r>
              <a:rPr lang="en-US" dirty="0" smtClean="0">
                <a:cs typeface="Times New Roman" panose="02020603050405020304" pitchFamily="18" charset="0"/>
              </a:rPr>
              <a:t>year (Ministry of Economy)</a:t>
            </a:r>
          </a:p>
          <a:p>
            <a:r>
              <a:rPr lang="bg-BG" dirty="0" smtClean="0"/>
              <a:t>Still</a:t>
            </a:r>
            <a:r>
              <a:rPr lang="bg-BG" dirty="0"/>
              <a:t>, there is a persistent asymmetry in the relationship: Bulgaria has a large trade deficit with China that shows no sign of </a:t>
            </a:r>
            <a:r>
              <a:rPr lang="bg-BG" dirty="0" smtClean="0"/>
              <a:t>shrinking</a:t>
            </a:r>
            <a:r>
              <a:rPr lang="en-US" dirty="0" smtClean="0"/>
              <a:t>.</a:t>
            </a:r>
            <a:endParaRPr lang="bg-BG" dirty="0" smtClean="0">
              <a:cs typeface="Times New Roman" panose="02020603050405020304" pitchFamily="18" charset="0"/>
            </a:endParaRPr>
          </a:p>
          <a:p>
            <a:endParaRPr lang="bg-B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16188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3623"/>
          </a:xfrm>
        </p:spPr>
        <p:txBody>
          <a:bodyPr>
            <a:noAutofit/>
          </a:bodyPr>
          <a:lstStyle/>
          <a:p>
            <a:r>
              <a:rPr lang="en-US" sz="1800" dirty="0" smtClean="0"/>
              <a:t>Exports, imports and trade balance of Bulgaria with China in the period January - April 2022 and 2023 (Millions EUR) </a:t>
            </a:r>
            <a:r>
              <a:rPr lang="en-US" sz="1800" b="1" i="1" dirty="0" smtClean="0"/>
              <a:t>Source: NSI</a:t>
            </a:r>
            <a:r>
              <a:rPr lang="bg-BG" sz="1800" b="1" i="1" dirty="0" smtClean="0"/>
              <a:t/>
            </a:r>
            <a:br>
              <a:rPr lang="bg-BG" sz="1800" b="1" i="1" dirty="0" smtClean="0"/>
            </a:br>
            <a:endParaRPr lang="bg-BG" sz="1800" b="1"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48915481"/>
              </p:ext>
            </p:extLst>
          </p:nvPr>
        </p:nvGraphicFramePr>
        <p:xfrm>
          <a:off x="838200" y="1825625"/>
          <a:ext cx="9464040" cy="3990249"/>
        </p:xfrm>
        <a:graphic>
          <a:graphicData uri="http://schemas.openxmlformats.org/drawingml/2006/table">
            <a:tbl>
              <a:tblPr firstRow="1" bandRow="1">
                <a:tableStyleId>{5940675A-B579-460E-94D1-54222C63F5DA}</a:tableStyleId>
              </a:tblPr>
              <a:tblGrid>
                <a:gridCol w="1051560">
                  <a:extLst>
                    <a:ext uri="{9D8B030D-6E8A-4147-A177-3AD203B41FA5}">
                      <a16:colId xmlns:a16="http://schemas.microsoft.com/office/drawing/2014/main" val="2931774446"/>
                    </a:ext>
                  </a:extLst>
                </a:gridCol>
                <a:gridCol w="1051560">
                  <a:extLst>
                    <a:ext uri="{9D8B030D-6E8A-4147-A177-3AD203B41FA5}">
                      <a16:colId xmlns:a16="http://schemas.microsoft.com/office/drawing/2014/main" val="1579979076"/>
                    </a:ext>
                  </a:extLst>
                </a:gridCol>
                <a:gridCol w="1051560">
                  <a:extLst>
                    <a:ext uri="{9D8B030D-6E8A-4147-A177-3AD203B41FA5}">
                      <a16:colId xmlns:a16="http://schemas.microsoft.com/office/drawing/2014/main" val="2894946017"/>
                    </a:ext>
                  </a:extLst>
                </a:gridCol>
                <a:gridCol w="1051560">
                  <a:extLst>
                    <a:ext uri="{9D8B030D-6E8A-4147-A177-3AD203B41FA5}">
                      <a16:colId xmlns:a16="http://schemas.microsoft.com/office/drawing/2014/main" val="15440221"/>
                    </a:ext>
                  </a:extLst>
                </a:gridCol>
                <a:gridCol w="1051560">
                  <a:extLst>
                    <a:ext uri="{9D8B030D-6E8A-4147-A177-3AD203B41FA5}">
                      <a16:colId xmlns:a16="http://schemas.microsoft.com/office/drawing/2014/main" val="3848342012"/>
                    </a:ext>
                  </a:extLst>
                </a:gridCol>
                <a:gridCol w="1051560">
                  <a:extLst>
                    <a:ext uri="{9D8B030D-6E8A-4147-A177-3AD203B41FA5}">
                      <a16:colId xmlns:a16="http://schemas.microsoft.com/office/drawing/2014/main" val="1339920582"/>
                    </a:ext>
                  </a:extLst>
                </a:gridCol>
                <a:gridCol w="1051560">
                  <a:extLst>
                    <a:ext uri="{9D8B030D-6E8A-4147-A177-3AD203B41FA5}">
                      <a16:colId xmlns:a16="http://schemas.microsoft.com/office/drawing/2014/main" val="3998449159"/>
                    </a:ext>
                  </a:extLst>
                </a:gridCol>
                <a:gridCol w="1051560">
                  <a:extLst>
                    <a:ext uri="{9D8B030D-6E8A-4147-A177-3AD203B41FA5}">
                      <a16:colId xmlns:a16="http://schemas.microsoft.com/office/drawing/2014/main" val="3026344337"/>
                    </a:ext>
                  </a:extLst>
                </a:gridCol>
                <a:gridCol w="1051560">
                  <a:extLst>
                    <a:ext uri="{9D8B030D-6E8A-4147-A177-3AD203B41FA5}">
                      <a16:colId xmlns:a16="http://schemas.microsoft.com/office/drawing/2014/main" val="138554076"/>
                    </a:ext>
                  </a:extLst>
                </a:gridCol>
              </a:tblGrid>
              <a:tr h="370840">
                <a:tc>
                  <a:txBody>
                    <a:bodyPr/>
                    <a:lstStyle/>
                    <a:p>
                      <a:endParaRPr lang="bg-BG" dirty="0">
                        <a:latin typeface="Times New Roman" panose="02020603050405020304" pitchFamily="18" charset="0"/>
                        <a:cs typeface="Times New Roman" panose="02020603050405020304" pitchFamily="18" charset="0"/>
                      </a:endParaRPr>
                    </a:p>
                  </a:txBody>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anose="02020603050405020304" pitchFamily="18" charset="0"/>
                          <a:cs typeface="Times New Roman" panose="02020603050405020304" pitchFamily="18" charset="0"/>
                        </a:rPr>
                        <a:t>Export FOB</a:t>
                      </a:r>
                      <a:endParaRPr lang="bg-BG" dirty="0" smtClean="0">
                        <a:latin typeface="Times New Roman" panose="02020603050405020304" pitchFamily="18" charset="0"/>
                        <a:cs typeface="Times New Roman" panose="02020603050405020304" pitchFamily="18" charset="0"/>
                      </a:endParaRPr>
                    </a:p>
                    <a:p>
                      <a:endParaRPr lang="bg-BG" dirty="0">
                        <a:latin typeface="Times New Roman" panose="02020603050405020304" pitchFamily="18" charset="0"/>
                        <a:cs typeface="Times New Roman" panose="02020603050405020304" pitchFamily="18" charset="0"/>
                      </a:endParaRPr>
                    </a:p>
                  </a:txBody>
                  <a:tcPr/>
                </a:tc>
                <a:tc hMerge="1">
                  <a:txBody>
                    <a:bodyPr/>
                    <a:lstStyle/>
                    <a:p>
                      <a:endParaRPr lang="bg-BG" dirty="0"/>
                    </a:p>
                  </a:txBody>
                  <a:tcPr/>
                </a:tc>
                <a:tc hMerge="1">
                  <a:txBody>
                    <a:bodyPr/>
                    <a:lstStyle/>
                    <a:p>
                      <a:endParaRPr lang="bg-BG" dirty="0"/>
                    </a:p>
                  </a:txBody>
                  <a:tcPr/>
                </a:tc>
                <a:tc gridSpan="3">
                  <a:txBody>
                    <a:bodyPr/>
                    <a:lstStyle/>
                    <a:p>
                      <a:r>
                        <a:rPr lang="en-US" dirty="0" smtClean="0">
                          <a:latin typeface="Times New Roman" panose="02020603050405020304" pitchFamily="18" charset="0"/>
                          <a:cs typeface="Times New Roman" panose="02020603050405020304" pitchFamily="18" charset="0"/>
                        </a:rPr>
                        <a:t>Import CIF</a:t>
                      </a:r>
                      <a:endParaRPr lang="bg-BG" dirty="0">
                        <a:latin typeface="Times New Roman" panose="02020603050405020304" pitchFamily="18" charset="0"/>
                        <a:cs typeface="Times New Roman" panose="02020603050405020304" pitchFamily="18" charset="0"/>
                      </a:endParaRPr>
                    </a:p>
                  </a:txBody>
                  <a:tcPr/>
                </a:tc>
                <a:tc hMerge="1">
                  <a:txBody>
                    <a:bodyPr/>
                    <a:lstStyle/>
                    <a:p>
                      <a:endParaRPr lang="bg-BG" dirty="0"/>
                    </a:p>
                  </a:txBody>
                  <a:tcPr/>
                </a:tc>
                <a:tc hMerge="1">
                  <a:txBody>
                    <a:bodyPr/>
                    <a:lstStyle/>
                    <a:p>
                      <a:endParaRPr lang="bg-BG" dirty="0"/>
                    </a:p>
                  </a:txBody>
                  <a:tcPr/>
                </a:tc>
                <a:tc gridSpan="2">
                  <a:txBody>
                    <a:bodyPr/>
                    <a:lstStyle/>
                    <a:p>
                      <a:r>
                        <a:rPr lang="en-US" dirty="0" smtClean="0">
                          <a:latin typeface="Times New Roman" panose="02020603050405020304" pitchFamily="18" charset="0"/>
                          <a:cs typeface="Times New Roman" panose="02020603050405020304" pitchFamily="18" charset="0"/>
                        </a:rPr>
                        <a:t>Trade balance - FOB/CIF</a:t>
                      </a:r>
                      <a:endParaRPr lang="bg-BG" dirty="0">
                        <a:latin typeface="Times New Roman" panose="02020603050405020304" pitchFamily="18" charset="0"/>
                        <a:cs typeface="Times New Roman" panose="02020603050405020304" pitchFamily="18" charset="0"/>
                      </a:endParaRPr>
                    </a:p>
                  </a:txBody>
                  <a:tcPr/>
                </a:tc>
                <a:tc hMerge="1">
                  <a:txBody>
                    <a:bodyPr/>
                    <a:lstStyle/>
                    <a:p>
                      <a:endParaRPr lang="bg-BG" dirty="0"/>
                    </a:p>
                  </a:txBody>
                  <a:tcPr/>
                </a:tc>
                <a:extLst>
                  <a:ext uri="{0D108BD9-81ED-4DB2-BD59-A6C34878D82A}">
                    <a16:rowId xmlns:a16="http://schemas.microsoft.com/office/drawing/2014/main" val="181012071"/>
                  </a:ext>
                </a:extLst>
              </a:tr>
              <a:tr h="370840">
                <a:tc>
                  <a:txBody>
                    <a:bodyPr/>
                    <a:lstStyle/>
                    <a:p>
                      <a:endParaRPr lang="bg-BG" dirty="0">
                        <a:latin typeface="Times New Roman" panose="02020603050405020304" pitchFamily="18" charset="0"/>
                        <a:cs typeface="Times New Roman" panose="02020603050405020304" pitchFamily="18" charset="0"/>
                      </a:endParaRPr>
                    </a:p>
                  </a:txBody>
                  <a:tcPr/>
                </a:tc>
                <a:tc>
                  <a:txBody>
                    <a:bodyPr/>
                    <a:lstStyle/>
                    <a:p>
                      <a:pPr algn="ctr" fontAlgn="ctr"/>
                      <a:r>
                        <a:rPr lang="bg-BG" sz="1600" u="none" strike="noStrike" dirty="0">
                          <a:effectLst/>
                          <a:latin typeface="Times New Roman" panose="02020603050405020304" pitchFamily="18" charset="0"/>
                          <a:cs typeface="Times New Roman" panose="02020603050405020304" pitchFamily="18" charset="0"/>
                        </a:rPr>
                        <a:t>2022</a:t>
                      </a:r>
                      <a:endParaRPr lang="bg-BG"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bg-BG" sz="1600" u="none" strike="noStrike" dirty="0">
                          <a:effectLst/>
                          <a:latin typeface="Times New Roman" panose="02020603050405020304" pitchFamily="18" charset="0"/>
                          <a:cs typeface="Times New Roman" panose="02020603050405020304" pitchFamily="18" charset="0"/>
                        </a:rPr>
                        <a:t>2023</a:t>
                      </a:r>
                      <a:endParaRPr lang="bg-BG"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r>
                        <a:rPr lang="en-US" dirty="0" smtClean="0">
                          <a:latin typeface="Times New Roman" panose="02020603050405020304" pitchFamily="18" charset="0"/>
                          <a:cs typeface="Times New Roman" panose="02020603050405020304" pitchFamily="18" charset="0"/>
                        </a:rPr>
                        <a:t>change compared to the same period of the last year - %</a:t>
                      </a:r>
                      <a:endParaRPr lang="bg-BG" dirty="0">
                        <a:latin typeface="Times New Roman" panose="02020603050405020304" pitchFamily="18" charset="0"/>
                        <a:cs typeface="Times New Roman" panose="02020603050405020304" pitchFamily="18" charset="0"/>
                      </a:endParaRPr>
                    </a:p>
                  </a:txBody>
                  <a:tcPr/>
                </a:tc>
                <a:tc>
                  <a:txBody>
                    <a:bodyPr/>
                    <a:lstStyle/>
                    <a:p>
                      <a:pPr algn="ctr" fontAlgn="ctr"/>
                      <a:r>
                        <a:rPr lang="bg-BG" sz="1600" u="none" strike="noStrike" dirty="0">
                          <a:effectLst/>
                          <a:latin typeface="Times New Roman" panose="02020603050405020304" pitchFamily="18" charset="0"/>
                          <a:cs typeface="Times New Roman" panose="02020603050405020304" pitchFamily="18" charset="0"/>
                        </a:rPr>
                        <a:t>2022</a:t>
                      </a:r>
                      <a:endParaRPr lang="bg-BG"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bg-BG" sz="1600" u="none" strike="noStrike" dirty="0">
                          <a:effectLst/>
                          <a:latin typeface="Times New Roman" panose="02020603050405020304" pitchFamily="18" charset="0"/>
                          <a:cs typeface="Times New Roman" panose="02020603050405020304" pitchFamily="18" charset="0"/>
                        </a:rPr>
                        <a:t>2023</a:t>
                      </a:r>
                      <a:endParaRPr lang="bg-BG"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r>
                        <a:rPr lang="en-US" dirty="0" smtClean="0">
                          <a:latin typeface="Times New Roman" panose="02020603050405020304" pitchFamily="18" charset="0"/>
                          <a:cs typeface="Times New Roman" panose="02020603050405020304" pitchFamily="18" charset="0"/>
                        </a:rPr>
                        <a:t>change compared to the same period of the last year - %</a:t>
                      </a:r>
                      <a:endParaRPr lang="bg-BG" dirty="0">
                        <a:latin typeface="Times New Roman" panose="02020603050405020304" pitchFamily="18" charset="0"/>
                        <a:cs typeface="Times New Roman" panose="02020603050405020304" pitchFamily="18" charset="0"/>
                      </a:endParaRPr>
                    </a:p>
                  </a:txBody>
                  <a:tcPr/>
                </a:tc>
                <a:tc>
                  <a:txBody>
                    <a:bodyPr/>
                    <a:lstStyle/>
                    <a:p>
                      <a:pPr algn="ctr" fontAlgn="ctr"/>
                      <a:r>
                        <a:rPr lang="bg-BG" sz="1600" u="none" strike="noStrike" dirty="0">
                          <a:effectLst/>
                          <a:latin typeface="Times New Roman" panose="02020603050405020304" pitchFamily="18" charset="0"/>
                          <a:cs typeface="Times New Roman" panose="02020603050405020304" pitchFamily="18" charset="0"/>
                        </a:rPr>
                        <a:t>2022</a:t>
                      </a:r>
                      <a:endParaRPr lang="bg-BG"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bg-BG" sz="1600" u="none" strike="noStrike" dirty="0">
                          <a:effectLst/>
                          <a:latin typeface="Times New Roman" panose="02020603050405020304" pitchFamily="18" charset="0"/>
                          <a:cs typeface="Times New Roman" panose="02020603050405020304" pitchFamily="18" charset="0"/>
                        </a:rPr>
                        <a:t>2023</a:t>
                      </a:r>
                      <a:endParaRPr lang="bg-BG" sz="16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713084368"/>
                  </a:ext>
                </a:extLst>
              </a:tr>
              <a:tr h="370840">
                <a:tc>
                  <a:txBody>
                    <a:bodyPr/>
                    <a:lstStyle/>
                    <a:p>
                      <a:r>
                        <a:rPr lang="en-US" dirty="0" smtClean="0">
                          <a:latin typeface="Times New Roman" panose="02020603050405020304" pitchFamily="18" charset="0"/>
                          <a:cs typeface="Times New Roman" panose="02020603050405020304" pitchFamily="18" charset="0"/>
                        </a:rPr>
                        <a:t>Non</a:t>
                      </a:r>
                      <a:r>
                        <a:rPr lang="en-US" baseline="0" dirty="0" smtClean="0">
                          <a:latin typeface="Times New Roman" panose="02020603050405020304" pitchFamily="18" charset="0"/>
                          <a:cs typeface="Times New Roman" panose="02020603050405020304" pitchFamily="18" charset="0"/>
                        </a:rPr>
                        <a:t> EU countries</a:t>
                      </a:r>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4884,8</a:t>
                      </a:r>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5536,5</a:t>
                      </a:r>
                      <a:endParaRPr lang="bg-BG" dirty="0">
                        <a:latin typeface="Times New Roman" panose="02020603050405020304" pitchFamily="18" charset="0"/>
                        <a:cs typeface="Times New Roman" panose="02020603050405020304" pitchFamily="18" charset="0"/>
                      </a:endParaRPr>
                    </a:p>
                  </a:txBody>
                  <a:tcPr/>
                </a:tc>
                <a:tc>
                  <a:txBody>
                    <a:bodyPr/>
                    <a:lstStyle/>
                    <a:p>
                      <a:r>
                        <a:rPr lang="en-US" u="none" dirty="0" smtClean="0">
                          <a:latin typeface="Times New Roman" panose="02020603050405020304" pitchFamily="18" charset="0"/>
                          <a:cs typeface="Times New Roman" panose="02020603050405020304" pitchFamily="18" charset="0"/>
                        </a:rPr>
                        <a:t>13.3</a:t>
                      </a:r>
                      <a:endParaRPr lang="bg-BG" u="none"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7332,2</a:t>
                      </a:r>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6750,2</a:t>
                      </a:r>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-7,9</a:t>
                      </a:r>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-2447,4</a:t>
                      </a:r>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-1213,6</a:t>
                      </a:r>
                      <a:endParaRPr lang="bg-BG"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812300560"/>
                  </a:ext>
                </a:extLst>
              </a:tr>
              <a:tr h="6984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latin typeface="Times New Roman" panose="02020603050405020304" pitchFamily="18" charset="0"/>
                          <a:cs typeface="Times New Roman" panose="02020603050405020304" pitchFamily="18" charset="0"/>
                        </a:rPr>
                        <a:t>China</a:t>
                      </a:r>
                      <a:endParaRPr lang="bg-BG" b="1" dirty="0" smtClean="0">
                        <a:latin typeface="Times New Roman" panose="02020603050405020304" pitchFamily="18" charset="0"/>
                        <a:cs typeface="Times New Roman" panose="02020603050405020304" pitchFamily="18" charset="0"/>
                      </a:endParaRPr>
                    </a:p>
                    <a:p>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244,1</a:t>
                      </a:r>
                      <a:endParaRPr lang="bg-BG" dirty="0" smtClean="0">
                        <a:latin typeface="Times New Roman" panose="02020603050405020304" pitchFamily="18" charset="0"/>
                        <a:cs typeface="Times New Roman" panose="02020603050405020304" pitchFamily="18" charset="0"/>
                      </a:endParaRPr>
                    </a:p>
                    <a:p>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360,8</a:t>
                      </a:r>
                      <a:endParaRPr lang="bg-BG" dirty="0">
                        <a:latin typeface="Times New Roman" panose="02020603050405020304" pitchFamily="18" charset="0"/>
                        <a:cs typeface="Times New Roman" panose="02020603050405020304" pitchFamily="18" charset="0"/>
                      </a:endParaRPr>
                    </a:p>
                  </a:txBody>
                  <a:tcPr/>
                </a:tc>
                <a:tc>
                  <a:txBody>
                    <a:bodyPr/>
                    <a:lstStyle/>
                    <a:p>
                      <a:r>
                        <a:rPr lang="bg-BG" u="sng" dirty="0" smtClean="0">
                          <a:latin typeface="Times New Roman" panose="02020603050405020304" pitchFamily="18" charset="0"/>
                          <a:cs typeface="Times New Roman" panose="02020603050405020304" pitchFamily="18" charset="0"/>
                        </a:rPr>
                        <a:t>47,8</a:t>
                      </a:r>
                      <a:endParaRPr lang="bg-BG" u="sn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954,4</a:t>
                      </a:r>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848,8</a:t>
                      </a:r>
                      <a:endParaRPr lang="bg-BG" dirty="0">
                        <a:latin typeface="Times New Roman" panose="02020603050405020304" pitchFamily="18" charset="0"/>
                        <a:cs typeface="Times New Roman" panose="02020603050405020304" pitchFamily="18" charset="0"/>
                      </a:endParaRPr>
                    </a:p>
                  </a:txBody>
                  <a:tcPr/>
                </a:tc>
                <a:tc>
                  <a:txBody>
                    <a:bodyPr/>
                    <a:lstStyle/>
                    <a:p>
                      <a:r>
                        <a:rPr lang="bg-BG" u="sng" dirty="0" smtClean="0">
                          <a:latin typeface="Times New Roman" panose="02020603050405020304" pitchFamily="18" charset="0"/>
                          <a:cs typeface="Times New Roman" panose="02020603050405020304" pitchFamily="18" charset="0"/>
                        </a:rPr>
                        <a:t>-11,1</a:t>
                      </a:r>
                      <a:endParaRPr lang="bg-BG" u="sn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-710,3</a:t>
                      </a:r>
                      <a:endParaRPr lang="bg-BG"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-488,0</a:t>
                      </a:r>
                      <a:endParaRPr lang="bg-BG"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52063740"/>
                  </a:ext>
                </a:extLst>
              </a:tr>
            </a:tbl>
          </a:graphicData>
        </a:graphic>
      </p:graphicFrame>
    </p:spTree>
    <p:extLst>
      <p:ext uri="{BB962C8B-B14F-4D97-AF65-F5344CB8AC3E}">
        <p14:creationId xmlns:p14="http://schemas.microsoft.com/office/powerpoint/2010/main" val="1630501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Leading commodity groups in trade of Bulgaria with China in 2022 </a:t>
            </a:r>
            <a:endParaRPr lang="bg-BG"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31346466"/>
              </p:ext>
            </p:extLst>
          </p:nvPr>
        </p:nvGraphicFramePr>
        <p:xfrm>
          <a:off x="838200" y="1711233"/>
          <a:ext cx="9154888" cy="6004560"/>
        </p:xfrm>
        <a:graphic>
          <a:graphicData uri="http://schemas.openxmlformats.org/drawingml/2006/table">
            <a:tbl>
              <a:tblPr firstRow="1" bandRow="1">
                <a:tableStyleId>{5940675A-B579-460E-94D1-54222C63F5DA}</a:tableStyleId>
              </a:tblPr>
              <a:tblGrid>
                <a:gridCol w="2288722">
                  <a:extLst>
                    <a:ext uri="{9D8B030D-6E8A-4147-A177-3AD203B41FA5}">
                      <a16:colId xmlns:a16="http://schemas.microsoft.com/office/drawing/2014/main" val="3866135539"/>
                    </a:ext>
                  </a:extLst>
                </a:gridCol>
                <a:gridCol w="2288722">
                  <a:extLst>
                    <a:ext uri="{9D8B030D-6E8A-4147-A177-3AD203B41FA5}">
                      <a16:colId xmlns:a16="http://schemas.microsoft.com/office/drawing/2014/main" val="1113395913"/>
                    </a:ext>
                  </a:extLst>
                </a:gridCol>
                <a:gridCol w="2288722">
                  <a:extLst>
                    <a:ext uri="{9D8B030D-6E8A-4147-A177-3AD203B41FA5}">
                      <a16:colId xmlns:a16="http://schemas.microsoft.com/office/drawing/2014/main" val="1159441038"/>
                    </a:ext>
                  </a:extLst>
                </a:gridCol>
                <a:gridCol w="2288722">
                  <a:extLst>
                    <a:ext uri="{9D8B030D-6E8A-4147-A177-3AD203B41FA5}">
                      <a16:colId xmlns:a16="http://schemas.microsoft.com/office/drawing/2014/main" val="2756043"/>
                    </a:ext>
                  </a:extLst>
                </a:gridCol>
              </a:tblGrid>
              <a:tr h="1183080">
                <a:tc>
                  <a:txBody>
                    <a:bodyPr/>
                    <a:lstStyle/>
                    <a:p>
                      <a:r>
                        <a:rPr lang="en-US" sz="1600" b="1" dirty="0" smtClean="0">
                          <a:latin typeface="Times New Roman" panose="02020603050405020304" pitchFamily="18" charset="0"/>
                          <a:cs typeface="Times New Roman" panose="02020603050405020304" pitchFamily="18" charset="0"/>
                        </a:rPr>
                        <a:t>Export FOB from Bulgaria</a:t>
                      </a:r>
                    </a:p>
                    <a:p>
                      <a:endParaRPr lang="en-US" sz="1600" b="1" dirty="0" smtClean="0">
                        <a:latin typeface="Times New Roman" panose="02020603050405020304" pitchFamily="18" charset="0"/>
                        <a:cs typeface="Times New Roman" panose="02020603050405020304" pitchFamily="18" charset="0"/>
                      </a:endParaRPr>
                    </a:p>
                    <a:p>
                      <a:endParaRPr lang="en-US" sz="1600" b="1" dirty="0" smtClean="0">
                        <a:latin typeface="Times New Roman" panose="02020603050405020304" pitchFamily="18" charset="0"/>
                        <a:cs typeface="Times New Roman" panose="02020603050405020304" pitchFamily="18" charset="0"/>
                      </a:endParaRPr>
                    </a:p>
                    <a:p>
                      <a:endParaRPr lang="en-US" sz="1600" b="1" dirty="0" smtClean="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Times New Roman" panose="02020603050405020304" pitchFamily="18" charset="0"/>
                          <a:cs typeface="Times New Roman" panose="02020603050405020304" pitchFamily="18" charset="0"/>
                        </a:rPr>
                        <a:t>% of exports</a:t>
                      </a:r>
                    </a:p>
                    <a:p>
                      <a:endParaRPr lang="bg-BG" sz="1600" b="1"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Times New Roman" panose="02020603050405020304" pitchFamily="18" charset="0"/>
                          <a:cs typeface="Times New Roman" panose="02020603050405020304" pitchFamily="18" charset="0"/>
                        </a:rPr>
                        <a:t>Import CIF from China</a:t>
                      </a:r>
                    </a:p>
                    <a:p>
                      <a:endParaRPr lang="bg-BG" sz="1600" b="1"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Times New Roman" panose="02020603050405020304" pitchFamily="18" charset="0"/>
                          <a:cs typeface="Times New Roman" panose="02020603050405020304" pitchFamily="18" charset="0"/>
                        </a:rPr>
                        <a:t>% of imports</a:t>
                      </a:r>
                      <a:endParaRPr lang="bg-BG" sz="1600" b="1" dirty="0" smtClean="0">
                        <a:latin typeface="Times New Roman" panose="02020603050405020304" pitchFamily="18" charset="0"/>
                        <a:cs typeface="Times New Roman" panose="02020603050405020304" pitchFamily="18" charset="0"/>
                      </a:endParaRPr>
                    </a:p>
                    <a:p>
                      <a:endParaRPr lang="bg-BG" sz="16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703484253"/>
                  </a:ext>
                </a:extLst>
              </a:tr>
              <a:tr h="965143">
                <a:tc>
                  <a:txBody>
                    <a:bodyPr/>
                    <a:lstStyle/>
                    <a:p>
                      <a:r>
                        <a:rPr lang="en-US" sz="1600" dirty="0" smtClean="0">
                          <a:latin typeface="Times New Roman" panose="02020603050405020304" pitchFamily="18" charset="0"/>
                          <a:cs typeface="Times New Roman" panose="02020603050405020304" pitchFamily="18" charset="0"/>
                        </a:rPr>
                        <a:t>Pomace and other solid residues resulting from the extraction of vegetable fats or oils</a:t>
                      </a:r>
                      <a:endParaRPr lang="bg-BG" sz="1600" dirty="0">
                        <a:latin typeface="Times New Roman" panose="02020603050405020304" pitchFamily="18" charset="0"/>
                        <a:cs typeface="Times New Roman" panose="02020603050405020304" pitchFamily="18" charset="0"/>
                      </a:endParaRPr>
                    </a:p>
                  </a:txBody>
                  <a:tcPr/>
                </a:tc>
                <a:tc>
                  <a:txBody>
                    <a:bodyPr/>
                    <a:lstStyle/>
                    <a:p>
                      <a:r>
                        <a:rPr lang="bg-BG" sz="1600" kern="1200" dirty="0" smtClean="0">
                          <a:effectLst/>
                          <a:latin typeface="Times New Roman" panose="02020603050405020304" pitchFamily="18" charset="0"/>
                          <a:cs typeface="Times New Roman" panose="02020603050405020304" pitchFamily="18" charset="0"/>
                        </a:rPr>
                        <a:t>21.7</a:t>
                      </a:r>
                      <a:endParaRPr lang="bg-BG"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Diodes, transistors and similar semiconductor devices</a:t>
                      </a:r>
                    </a:p>
                    <a:p>
                      <a:endParaRPr lang="en-US" sz="1600" dirty="0" smtClean="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anose="02020603050405020304" pitchFamily="18" charset="0"/>
                          <a:cs typeface="Times New Roman" panose="02020603050405020304" pitchFamily="18" charset="0"/>
                        </a:rPr>
                        <a:t>7.1</a:t>
                      </a:r>
                      <a:endParaRPr lang="bg-BG" sz="1600" dirty="0" smtClean="0">
                        <a:latin typeface="Times New Roman" panose="02020603050405020304" pitchFamily="18" charset="0"/>
                        <a:cs typeface="Times New Roman" panose="02020603050405020304" pitchFamily="18" charset="0"/>
                      </a:endParaRPr>
                    </a:p>
                    <a:p>
                      <a:endParaRPr lang="bg-BG"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09097605"/>
                  </a:ext>
                </a:extLst>
              </a:tr>
              <a:tr h="747208">
                <a:tc>
                  <a:txBody>
                    <a:bodyPr/>
                    <a:lstStyle/>
                    <a:p>
                      <a:r>
                        <a:rPr lang="en-US" sz="1600" dirty="0" smtClean="0">
                          <a:latin typeface="Times New Roman" panose="02020603050405020304" pitchFamily="18" charset="0"/>
                          <a:cs typeface="Times New Roman" panose="02020603050405020304" pitchFamily="18" charset="0"/>
                        </a:rPr>
                        <a:t>Copper ores and their concentrates</a:t>
                      </a:r>
                      <a:endParaRPr lang="bg-BG" sz="1600" dirty="0">
                        <a:latin typeface="Times New Roman" panose="02020603050405020304" pitchFamily="18" charset="0"/>
                        <a:cs typeface="Times New Roman" panose="02020603050405020304" pitchFamily="18" charset="0"/>
                      </a:endParaRPr>
                    </a:p>
                  </a:txBody>
                  <a:tcPr/>
                </a:tc>
                <a:tc>
                  <a:txBody>
                    <a:bodyPr/>
                    <a:lstStyle/>
                    <a:p>
                      <a:r>
                        <a:rPr lang="bg-BG" sz="1600" kern="1200" dirty="0" smtClean="0">
                          <a:effectLst/>
                          <a:latin typeface="Times New Roman" panose="02020603050405020304" pitchFamily="18" charset="0"/>
                          <a:cs typeface="Times New Roman" panose="02020603050405020304" pitchFamily="18" charset="0"/>
                        </a:rPr>
                        <a:t>21.2</a:t>
                      </a:r>
                      <a:endParaRPr lang="bg-BG"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Vehicle parts and accessories</a:t>
                      </a:r>
                    </a:p>
                    <a:p>
                      <a:endParaRPr lang="en-US" sz="1600" dirty="0" smtClean="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anose="02020603050405020304" pitchFamily="18" charset="0"/>
                          <a:cs typeface="Times New Roman" panose="02020603050405020304" pitchFamily="18" charset="0"/>
                        </a:rPr>
                        <a:t>5.4</a:t>
                      </a:r>
                      <a:endParaRPr lang="bg-BG" sz="1600" dirty="0" smtClean="0">
                        <a:latin typeface="Times New Roman" panose="02020603050405020304" pitchFamily="18" charset="0"/>
                        <a:cs typeface="Times New Roman" panose="02020603050405020304" pitchFamily="18" charset="0"/>
                      </a:endParaRPr>
                    </a:p>
                    <a:p>
                      <a:endParaRPr lang="bg-BG"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61658414"/>
                  </a:ext>
                </a:extLst>
              </a:tr>
              <a:tr h="529272">
                <a:tc>
                  <a:txBody>
                    <a:bodyPr/>
                    <a:lstStyle/>
                    <a:p>
                      <a:r>
                        <a:rPr lang="en-US" sz="1600" dirty="0" smtClean="0">
                          <a:latin typeface="Times New Roman" panose="02020603050405020304" pitchFamily="18" charset="0"/>
                          <a:cs typeface="Times New Roman" panose="02020603050405020304" pitchFamily="18" charset="0"/>
                        </a:rPr>
                        <a:t>Refined copper and copper alloys</a:t>
                      </a:r>
                      <a:endParaRPr lang="bg-BG" sz="1600" dirty="0">
                        <a:latin typeface="Times New Roman" panose="02020603050405020304" pitchFamily="18" charset="0"/>
                        <a:cs typeface="Times New Roman" panose="02020603050405020304" pitchFamily="18" charset="0"/>
                      </a:endParaRPr>
                    </a:p>
                  </a:txBody>
                  <a:tcPr/>
                </a:tc>
                <a:tc>
                  <a:txBody>
                    <a:bodyPr/>
                    <a:lstStyle/>
                    <a:p>
                      <a:r>
                        <a:rPr lang="bg-BG" sz="1600" dirty="0">
                          <a:effectLst/>
                          <a:latin typeface="Times New Roman" panose="02020603050405020304" pitchFamily="18" charset="0"/>
                          <a:cs typeface="Times New Roman" panose="02020603050405020304" pitchFamily="18" charset="0"/>
                        </a:rPr>
                        <a:t/>
                      </a:r>
                      <a:br>
                        <a:rPr lang="bg-BG" sz="1600" dirty="0">
                          <a:effectLst/>
                          <a:latin typeface="Times New Roman" panose="02020603050405020304" pitchFamily="18" charset="0"/>
                          <a:cs typeface="Times New Roman" panose="02020603050405020304" pitchFamily="18" charset="0"/>
                        </a:rPr>
                      </a:br>
                      <a:r>
                        <a:rPr lang="bg-BG" sz="1600" dirty="0">
                          <a:effectLst/>
                          <a:latin typeface="Times New Roman" panose="02020603050405020304" pitchFamily="18" charset="0"/>
                          <a:cs typeface="Times New Roman" panose="02020603050405020304" pitchFamily="18" charset="0"/>
                        </a:rPr>
                        <a:t>16.5</a:t>
                      </a:r>
                    </a:p>
                  </a:txBody>
                  <a:tcPr anchor="ctr"/>
                </a:tc>
                <a:tc>
                  <a:txBody>
                    <a:bodyPr/>
                    <a:lstStyle/>
                    <a:p>
                      <a:r>
                        <a:rPr lang="en-US" sz="1600" dirty="0" smtClean="0">
                          <a:latin typeface="Times New Roman" panose="02020603050405020304" pitchFamily="18" charset="0"/>
                          <a:cs typeface="Times New Roman" panose="02020603050405020304" pitchFamily="18" charset="0"/>
                        </a:rPr>
                        <a:t>Air conditioning machines and apparatus</a:t>
                      </a:r>
                      <a:endParaRPr lang="bg-BG"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3,1</a:t>
                      </a:r>
                      <a:endParaRPr lang="bg-BG"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60572841"/>
                  </a:ext>
                </a:extLst>
              </a:tr>
              <a:tr h="529272">
                <a:tc>
                  <a:txBody>
                    <a:bodyPr/>
                    <a:lstStyle/>
                    <a:p>
                      <a:r>
                        <a:rPr lang="en-US" sz="1600" dirty="0" smtClean="0">
                          <a:latin typeface="Times New Roman" panose="02020603050405020304" pitchFamily="18" charset="0"/>
                          <a:cs typeface="Times New Roman" panose="02020603050405020304" pitchFamily="18" charset="0"/>
                        </a:rPr>
                        <a:t>Corn</a:t>
                      </a:r>
                      <a:endParaRPr lang="bg-BG" sz="1600" dirty="0">
                        <a:latin typeface="Times New Roman" panose="02020603050405020304" pitchFamily="18" charset="0"/>
                        <a:cs typeface="Times New Roman" panose="02020603050405020304" pitchFamily="18" charset="0"/>
                      </a:endParaRPr>
                    </a:p>
                  </a:txBody>
                  <a:tcPr/>
                </a:tc>
                <a:tc>
                  <a:txBody>
                    <a:bodyPr/>
                    <a:lstStyle/>
                    <a:p>
                      <a:r>
                        <a:rPr lang="bg-BG" sz="1600" dirty="0">
                          <a:effectLst/>
                          <a:latin typeface="Times New Roman" panose="02020603050405020304" pitchFamily="18" charset="0"/>
                          <a:cs typeface="Times New Roman" panose="02020603050405020304" pitchFamily="18" charset="0"/>
                        </a:rPr>
                        <a:t/>
                      </a:r>
                      <a:br>
                        <a:rPr lang="bg-BG" sz="1600" dirty="0">
                          <a:effectLst/>
                          <a:latin typeface="Times New Roman" panose="02020603050405020304" pitchFamily="18" charset="0"/>
                          <a:cs typeface="Times New Roman" panose="02020603050405020304" pitchFamily="18" charset="0"/>
                        </a:rPr>
                      </a:br>
                      <a:r>
                        <a:rPr lang="bg-BG" sz="1600" dirty="0">
                          <a:effectLst/>
                          <a:latin typeface="Times New Roman" panose="02020603050405020304" pitchFamily="18" charset="0"/>
                          <a:cs typeface="Times New Roman" panose="02020603050405020304" pitchFamily="18" charset="0"/>
                        </a:rPr>
                        <a:t>5.4</a:t>
                      </a:r>
                    </a:p>
                  </a:txBody>
                  <a:tcPr anchor="ctr"/>
                </a:tc>
                <a:tc>
                  <a:txBody>
                    <a:bodyPr/>
                    <a:lstStyle/>
                    <a:p>
                      <a:r>
                        <a:rPr lang="en-US" sz="1600" dirty="0" smtClean="0">
                          <a:latin typeface="Times New Roman" panose="02020603050405020304" pitchFamily="18" charset="0"/>
                          <a:cs typeface="Times New Roman" panose="02020603050405020304" pitchFamily="18" charset="0"/>
                        </a:rPr>
                        <a:t>Lighting</a:t>
                      </a:r>
                    </a:p>
                    <a:p>
                      <a:endParaRPr lang="en-US" sz="1600" dirty="0" smtClean="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anose="02020603050405020304" pitchFamily="18" charset="0"/>
                          <a:cs typeface="Times New Roman" panose="02020603050405020304" pitchFamily="18" charset="0"/>
                        </a:rPr>
                        <a:t>3.0</a:t>
                      </a:r>
                      <a:endParaRPr lang="bg-BG" sz="1600" dirty="0" smtClean="0">
                        <a:latin typeface="Times New Roman" panose="02020603050405020304" pitchFamily="18" charset="0"/>
                        <a:cs typeface="Times New Roman" panose="02020603050405020304" pitchFamily="18" charset="0"/>
                      </a:endParaRPr>
                    </a:p>
                    <a:p>
                      <a:endParaRPr lang="bg-BG"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0022604"/>
                  </a:ext>
                </a:extLst>
              </a:tr>
              <a:tr h="965143">
                <a:tc>
                  <a:txBody>
                    <a:bodyPr/>
                    <a:lstStyle/>
                    <a:p>
                      <a:r>
                        <a:rPr lang="en-US" sz="1600" dirty="0" smtClean="0">
                          <a:latin typeface="Times New Roman" panose="02020603050405020304" pitchFamily="18" charset="0"/>
                          <a:cs typeface="Times New Roman" panose="02020603050405020304" pitchFamily="18" charset="0"/>
                        </a:rPr>
                        <a:t>Integrated circuits and electronic micro-assemblies</a:t>
                      </a:r>
                      <a:endParaRPr lang="bg-BG"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4,2</a:t>
                      </a:r>
                      <a:endParaRPr lang="bg-BG" sz="1600" dirty="0">
                        <a:latin typeface="Times New Roman" panose="02020603050405020304" pitchFamily="18" charset="0"/>
                        <a:cs typeface="Times New Roman" panose="02020603050405020304" pitchFamily="18" charset="0"/>
                      </a:endParaRPr>
                    </a:p>
                  </a:txBody>
                  <a:tcPr/>
                </a:tc>
                <a:tc>
                  <a:txBody>
                    <a:bodyPr/>
                    <a:lstStyle/>
                    <a:p>
                      <a:r>
                        <a:rPr lang="en-US" sz="1600" dirty="0" smtClean="0">
                          <a:latin typeface="Times New Roman" panose="02020603050405020304" pitchFamily="18" charset="0"/>
                          <a:cs typeface="Times New Roman" panose="02020603050405020304" pitchFamily="18" charset="0"/>
                        </a:rPr>
                        <a:t>Animal or vegetable fats and oils and their fractions</a:t>
                      </a:r>
                    </a:p>
                    <a:p>
                      <a:endParaRPr lang="en-US" sz="1600" dirty="0" smtClean="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anose="02020603050405020304" pitchFamily="18" charset="0"/>
                          <a:cs typeface="Times New Roman" panose="02020603050405020304" pitchFamily="18" charset="0"/>
                        </a:rPr>
                        <a:t>2.2</a:t>
                      </a:r>
                      <a:endParaRPr lang="bg-BG" sz="1600" dirty="0" smtClean="0">
                        <a:latin typeface="Times New Roman" panose="02020603050405020304" pitchFamily="18" charset="0"/>
                        <a:cs typeface="Times New Roman" panose="02020603050405020304" pitchFamily="18" charset="0"/>
                      </a:endParaRPr>
                    </a:p>
                    <a:p>
                      <a:endParaRPr lang="bg-BG"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956640998"/>
                  </a:ext>
                </a:extLst>
              </a:tr>
              <a:tr h="529272">
                <a:tc>
                  <a:txBody>
                    <a:bodyPr/>
                    <a:lstStyle/>
                    <a:p>
                      <a:r>
                        <a:rPr lang="en-US" sz="1600" dirty="0" smtClean="0">
                          <a:latin typeface="Times New Roman" panose="02020603050405020304" pitchFamily="18" charset="0"/>
                          <a:cs typeface="Times New Roman" panose="02020603050405020304" pitchFamily="18" charset="0"/>
                        </a:rPr>
                        <a:t>Sunflower seeds</a:t>
                      </a:r>
                      <a:endParaRPr lang="bg-BG" sz="1600" dirty="0">
                        <a:latin typeface="Times New Roman" panose="02020603050405020304" pitchFamily="18" charset="0"/>
                        <a:cs typeface="Times New Roman" panose="02020603050405020304" pitchFamily="18" charset="0"/>
                      </a:endParaRPr>
                    </a:p>
                  </a:txBody>
                  <a:tcPr/>
                </a:tc>
                <a:tc>
                  <a:txBody>
                    <a:bodyPr/>
                    <a:lstStyle/>
                    <a:p>
                      <a:r>
                        <a:rPr lang="bg-BG" sz="1600" dirty="0" smtClean="0">
                          <a:effectLst/>
                          <a:latin typeface="Times New Roman" panose="02020603050405020304" pitchFamily="18" charset="0"/>
                          <a:cs typeface="Times New Roman" panose="02020603050405020304" pitchFamily="18" charset="0"/>
                        </a:rPr>
                        <a:t>3.5</a:t>
                      </a:r>
                      <a:endParaRPr lang="bg-BG" sz="1600" dirty="0">
                        <a:effectLst/>
                        <a:latin typeface="Times New Roman" panose="02020603050405020304" pitchFamily="18" charset="0"/>
                        <a:cs typeface="Times New Roman" panose="02020603050405020304" pitchFamily="18" charset="0"/>
                      </a:endParaRPr>
                    </a:p>
                  </a:txBody>
                  <a:tcPr anchor="ctr"/>
                </a:tc>
                <a:tc>
                  <a:txBody>
                    <a:bodyPr/>
                    <a:lstStyle/>
                    <a:p>
                      <a:r>
                        <a:rPr lang="en-US" sz="1600" dirty="0" smtClean="0">
                          <a:latin typeface="Times New Roman" panose="02020603050405020304" pitchFamily="18" charset="0"/>
                          <a:cs typeface="Times New Roman" panose="02020603050405020304" pitchFamily="18" charset="0"/>
                        </a:rPr>
                        <a:t>Chairs and seats</a:t>
                      </a:r>
                    </a:p>
                    <a:p>
                      <a:endParaRPr lang="en-US" sz="1600" dirty="0" smtClean="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anose="02020603050405020304" pitchFamily="18" charset="0"/>
                          <a:cs typeface="Times New Roman" panose="02020603050405020304" pitchFamily="18" charset="0"/>
                        </a:rPr>
                        <a:t>2.1</a:t>
                      </a:r>
                      <a:endParaRPr lang="bg-BG" sz="1600" dirty="0" smtClean="0">
                        <a:latin typeface="Times New Roman" panose="02020603050405020304" pitchFamily="18" charset="0"/>
                        <a:cs typeface="Times New Roman" panose="02020603050405020304" pitchFamily="18" charset="0"/>
                      </a:endParaRPr>
                    </a:p>
                    <a:p>
                      <a:endParaRPr lang="bg-BG"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99446140"/>
                  </a:ext>
                </a:extLst>
              </a:tr>
            </a:tbl>
          </a:graphicData>
        </a:graphic>
      </p:graphicFrame>
    </p:spTree>
    <p:extLst>
      <p:ext uri="{BB962C8B-B14F-4D97-AF65-F5344CB8AC3E}">
        <p14:creationId xmlns:p14="http://schemas.microsoft.com/office/powerpoint/2010/main" val="4007930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 Bulgaria-China</a:t>
            </a:r>
            <a:endParaRPr lang="bg-BG" dirty="0"/>
          </a:p>
        </p:txBody>
      </p:sp>
      <p:sp>
        <p:nvSpPr>
          <p:cNvPr id="3" name="Content Placeholder 2"/>
          <p:cNvSpPr>
            <a:spLocks noGrp="1"/>
          </p:cNvSpPr>
          <p:nvPr>
            <p:ph idx="1"/>
          </p:nvPr>
        </p:nvSpPr>
        <p:spPr/>
        <p:txBody>
          <a:bodyPr>
            <a:noAutofit/>
          </a:bodyPr>
          <a:lstStyle/>
          <a:p>
            <a:r>
              <a:rPr lang="en-US" sz="1600" dirty="0" smtClean="0">
                <a:cs typeface="Times New Roman" panose="02020603050405020304" pitchFamily="18" charset="0"/>
              </a:rPr>
              <a:t>In the last few years, China has taken a leading place in Bulgaria's foreign trade, ranking 5th among our export non EU trade partners.</a:t>
            </a:r>
            <a:endParaRPr lang="bg-BG" sz="1600" dirty="0" smtClean="0">
              <a:cs typeface="Times New Roman" panose="02020603050405020304" pitchFamily="18" charset="0"/>
            </a:endParaRPr>
          </a:p>
          <a:p>
            <a:r>
              <a:rPr lang="en-US" sz="1600" dirty="0" smtClean="0">
                <a:cs typeface="Times New Roman" panose="02020603050405020304" pitchFamily="18" charset="0"/>
              </a:rPr>
              <a:t>Bulgarian exports are still limited to a small range of goods, dominated by refined copper, copper alloys and copper ores, which form over 70% of Bulgarian exports to the Asian countries. China's </a:t>
            </a:r>
            <a:r>
              <a:rPr lang="en-US" sz="1600" dirty="0">
                <a:cs typeface="Times New Roman" panose="02020603050405020304" pitchFamily="18" charset="0"/>
              </a:rPr>
              <a:t>agricultural and food imports from Bulgaria also increased. </a:t>
            </a:r>
            <a:r>
              <a:rPr lang="en-US" sz="1600" dirty="0" smtClean="0">
                <a:cs typeface="Times New Roman" panose="02020603050405020304" pitchFamily="18" charset="0"/>
              </a:rPr>
              <a:t>Traditional </a:t>
            </a:r>
            <a:r>
              <a:rPr lang="en-US" sz="1600" dirty="0">
                <a:cs typeface="Times New Roman" panose="02020603050405020304" pitchFamily="18" charset="0"/>
              </a:rPr>
              <a:t>Bulgarian products such as wines and essential oils remain poorly </a:t>
            </a:r>
            <a:r>
              <a:rPr lang="en-US" sz="1600" dirty="0" smtClean="0">
                <a:cs typeface="Times New Roman" panose="02020603050405020304" pitchFamily="18" charset="0"/>
              </a:rPr>
              <a:t>represented. The export of Bulgarian wine decreases in 2022-2023.</a:t>
            </a:r>
            <a:endParaRPr lang="bg-BG" sz="1600" dirty="0">
              <a:cs typeface="Times New Roman" panose="02020603050405020304" pitchFamily="18" charset="0"/>
            </a:endParaRPr>
          </a:p>
          <a:p>
            <a:r>
              <a:rPr lang="en-US" sz="1600" dirty="0" smtClean="0">
                <a:cs typeface="Times New Roman" panose="02020603050405020304" pitchFamily="18" charset="0"/>
              </a:rPr>
              <a:t>According </a:t>
            </a:r>
            <a:r>
              <a:rPr lang="en-US" sz="1600" dirty="0">
                <a:cs typeface="Times New Roman" panose="02020603050405020304" pitchFamily="18" charset="0"/>
              </a:rPr>
              <a:t>to the Chinese customs, in 2022 Bulgaria exported auto parts to China worth USD 37 million, and imported auto parts from China USD 130 million USD. The difference is 4 times in favor of China. </a:t>
            </a:r>
            <a:r>
              <a:rPr lang="en-US" sz="1600" dirty="0" smtClean="0">
                <a:cs typeface="Times New Roman" panose="02020603050405020304" pitchFamily="18" charset="0"/>
              </a:rPr>
              <a:t>Apparently</a:t>
            </a:r>
            <a:r>
              <a:rPr lang="en-US" sz="1600" dirty="0">
                <a:cs typeface="Times New Roman" panose="02020603050405020304" pitchFamily="18" charset="0"/>
              </a:rPr>
              <a:t>, Bulgaria has to increase the value added of the production in this sector. </a:t>
            </a:r>
            <a:r>
              <a:rPr lang="en-US" sz="1600" dirty="0" smtClean="0">
                <a:cs typeface="Times New Roman" panose="02020603050405020304" pitchFamily="18" charset="0"/>
              </a:rPr>
              <a:t>The </a:t>
            </a:r>
            <a:r>
              <a:rPr lang="en-US" sz="1600" dirty="0">
                <a:cs typeface="Times New Roman" panose="02020603050405020304" pitchFamily="18" charset="0"/>
              </a:rPr>
              <a:t>import from China is of ready-made cars, including with an electric engine. </a:t>
            </a:r>
          </a:p>
          <a:p>
            <a:r>
              <a:rPr lang="en-US" sz="1600" dirty="0">
                <a:cs typeface="Times New Roman" panose="02020603050405020304" pitchFamily="18" charset="0"/>
              </a:rPr>
              <a:t>Although, in 2013 - 2022, China's trade with countries under the Belt and Road Initiative increased from USD 1.04 trillion to USD 2.07 trillion, with an annual growth rate of 8%. (cri.cn)</a:t>
            </a:r>
          </a:p>
          <a:p>
            <a:endParaRPr lang="en-US" sz="1600" dirty="0" smtClean="0">
              <a:cs typeface="Times New Roman" panose="02020603050405020304" pitchFamily="18" charset="0"/>
            </a:endParaRPr>
          </a:p>
        </p:txBody>
      </p:sp>
    </p:spTree>
    <p:extLst>
      <p:ext uri="{BB962C8B-B14F-4D97-AF65-F5344CB8AC3E}">
        <p14:creationId xmlns:p14="http://schemas.microsoft.com/office/powerpoint/2010/main" val="3828920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Projects</a:t>
            </a:r>
            <a:endParaRPr lang="bg-BG" dirty="0"/>
          </a:p>
        </p:txBody>
      </p:sp>
      <p:sp>
        <p:nvSpPr>
          <p:cNvPr id="3" name="Content Placeholder 2"/>
          <p:cNvSpPr>
            <a:spLocks noGrp="1"/>
          </p:cNvSpPr>
          <p:nvPr>
            <p:ph idx="1"/>
          </p:nvPr>
        </p:nvSpPr>
        <p:spPr/>
        <p:txBody>
          <a:bodyPr>
            <a:normAutofit fontScale="92500"/>
          </a:bodyPr>
          <a:lstStyle/>
          <a:p>
            <a:pPr marL="0" indent="0" algn="just">
              <a:buNone/>
            </a:pPr>
            <a:r>
              <a:rPr lang="en-US" dirty="0" smtClean="0"/>
              <a:t>Priority areas for the trade Bulgaria-China are in the field of technological innovation, incl. artificial intelligence and clean hydrogen technologies and </a:t>
            </a:r>
            <a:r>
              <a:rPr lang="en-US" dirty="0"/>
              <a:t>robotics. </a:t>
            </a:r>
          </a:p>
          <a:p>
            <a:pPr marL="0" indent="0" algn="just">
              <a:buNone/>
            </a:pPr>
            <a:r>
              <a:rPr lang="en-US" dirty="0" smtClean="0"/>
              <a:t>Bulgaria </a:t>
            </a:r>
            <a:r>
              <a:rPr lang="en-US" dirty="0"/>
              <a:t>has significant potential for expanding its exports to China of products that our country is traditionally known for in </a:t>
            </a:r>
            <a:r>
              <a:rPr lang="en-US" dirty="0" smtClean="0"/>
              <a:t>Asia - roses</a:t>
            </a:r>
            <a:r>
              <a:rPr lang="en-US" dirty="0"/>
              <a:t>, </a:t>
            </a:r>
            <a:r>
              <a:rPr lang="en-US" dirty="0" smtClean="0"/>
              <a:t>yogurt, wine and others.</a:t>
            </a:r>
          </a:p>
          <a:p>
            <a:pPr marL="0" indent="0" algn="just">
              <a:buNone/>
            </a:pPr>
            <a:r>
              <a:rPr lang="en-US" dirty="0"/>
              <a:t>There are projects for cooperation between Bulgarian and Chinese companies in the field of e-commerce, and measures to support companies that want to invest in renewable energy, and to promote multimodal transport with Europe are considered. </a:t>
            </a:r>
            <a:endParaRPr lang="en-US" dirty="0" smtClean="0"/>
          </a:p>
          <a:p>
            <a:pPr marL="0" indent="0" algn="just">
              <a:buNone/>
            </a:pPr>
            <a:r>
              <a:rPr lang="en-US" dirty="0" smtClean="0"/>
              <a:t>On </a:t>
            </a:r>
            <a:r>
              <a:rPr lang="en-US" dirty="0"/>
              <a:t>March 8, 2023, an agreement was signed in Shanghai for the implementation of a Bulgarian project for the production of biodegradable materials in the Industrial Park for Cooperation between China and the countries of Central and Eastern Europe (CEE) in the city of Ningbo, Zhejiang Province.</a:t>
            </a:r>
          </a:p>
          <a:p>
            <a:pPr marL="0" indent="0" algn="just">
              <a:buNone/>
            </a:pPr>
            <a:endParaRPr lang="en-US" dirty="0"/>
          </a:p>
        </p:txBody>
      </p:sp>
    </p:spTree>
    <p:extLst>
      <p:ext uri="{BB962C8B-B14F-4D97-AF65-F5344CB8AC3E}">
        <p14:creationId xmlns:p14="http://schemas.microsoft.com/office/powerpoint/2010/main" val="286090731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499</TotalTime>
  <Words>1291</Words>
  <Application>Microsoft Office PowerPoint</Application>
  <PresentationFormat>Widescreen</PresentationFormat>
  <Paragraphs>97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Times New Roman</vt:lpstr>
      <vt:lpstr>Trebuchet MS</vt:lpstr>
      <vt:lpstr>Wingdings 3</vt:lpstr>
      <vt:lpstr>Facet</vt:lpstr>
      <vt:lpstr>Trade relations between Bulgaria and China </vt:lpstr>
      <vt:lpstr>Bulgaria-China Trade Relations</vt:lpstr>
      <vt:lpstr>Main achievements of the book "Bulgaria-China trade and investment relations“ </vt:lpstr>
      <vt:lpstr>Main achievements of the book "Bulgaria-China trade and investment relations“. </vt:lpstr>
      <vt:lpstr>Trade between Bulgaria and China 2021-2023</vt:lpstr>
      <vt:lpstr>Exports, imports and trade balance of Bulgaria with China in the period January - April 2022 and 2023 (Millions EUR) Source: NSI </vt:lpstr>
      <vt:lpstr>Leading commodity groups in trade of Bulgaria with China in 2022 </vt:lpstr>
      <vt:lpstr>Trade Bulgaria-China</vt:lpstr>
      <vt:lpstr>Projects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 relations between Bulgaria and China</dc:title>
  <dc:creator>Iskra Balkanska</dc:creator>
  <cp:lastModifiedBy>Nikolay</cp:lastModifiedBy>
  <cp:revision>62</cp:revision>
  <dcterms:created xsi:type="dcterms:W3CDTF">2023-06-22T07:53:24Z</dcterms:created>
  <dcterms:modified xsi:type="dcterms:W3CDTF">2023-06-23T13:58:03Z</dcterms:modified>
</cp:coreProperties>
</file>