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tags/tag3.xml" ContentType="application/vnd.openxmlformats-officedocument.presentationml.tags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3" r:id="rId1"/>
  </p:sldMasterIdLst>
  <p:notesMasterIdLst>
    <p:notesMasterId r:id="rId36"/>
  </p:notesMasterIdLst>
  <p:handoutMasterIdLst>
    <p:handoutMasterId r:id="rId37"/>
  </p:handoutMasterIdLst>
  <p:sldIdLst>
    <p:sldId id="256" r:id="rId2"/>
    <p:sldId id="362" r:id="rId3"/>
    <p:sldId id="467" r:id="rId4"/>
    <p:sldId id="466" r:id="rId5"/>
    <p:sldId id="447" r:id="rId6"/>
    <p:sldId id="446" r:id="rId7"/>
    <p:sldId id="438" r:id="rId8"/>
    <p:sldId id="444" r:id="rId9"/>
    <p:sldId id="442" r:id="rId10"/>
    <p:sldId id="443" r:id="rId11"/>
    <p:sldId id="463" r:id="rId12"/>
    <p:sldId id="462" r:id="rId13"/>
    <p:sldId id="449" r:id="rId14"/>
    <p:sldId id="450" r:id="rId15"/>
    <p:sldId id="451" r:id="rId16"/>
    <p:sldId id="452" r:id="rId17"/>
    <p:sldId id="453" r:id="rId18"/>
    <p:sldId id="454" r:id="rId19"/>
    <p:sldId id="455" r:id="rId20"/>
    <p:sldId id="456" r:id="rId21"/>
    <p:sldId id="457" r:id="rId22"/>
    <p:sldId id="458" r:id="rId23"/>
    <p:sldId id="459" r:id="rId24"/>
    <p:sldId id="460" r:id="rId25"/>
    <p:sldId id="461" r:id="rId26"/>
    <p:sldId id="465" r:id="rId27"/>
    <p:sldId id="433" r:id="rId28"/>
    <p:sldId id="436" r:id="rId29"/>
    <p:sldId id="431" r:id="rId30"/>
    <p:sldId id="435" r:id="rId31"/>
    <p:sldId id="432" r:id="rId32"/>
    <p:sldId id="468" r:id="rId33"/>
    <p:sldId id="469" r:id="rId34"/>
    <p:sldId id="315" r:id="rId35"/>
  </p:sldIdLst>
  <p:sldSz cx="9144000" cy="6858000" type="screen4x3"/>
  <p:notesSz cx="6858000" cy="9144000"/>
  <p:custDataLst>
    <p:tags r:id="rId38"/>
  </p:custDataLst>
  <p:defaultTextStyle>
    <a:defPPr>
      <a:defRPr lang="bg-BG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BA5218"/>
    <a:srgbClr val="FFC800"/>
    <a:srgbClr val="E0C388"/>
    <a:srgbClr val="98B3D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44" autoAdjust="0"/>
    <p:restoredTop sz="94709" autoAdjust="0"/>
  </p:normalViewPr>
  <p:slideViewPr>
    <p:cSldViewPr>
      <p:cViewPr varScale="1">
        <p:scale>
          <a:sx n="108" d="100"/>
          <a:sy n="108" d="100"/>
        </p:scale>
        <p:origin x="-10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2022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Iglika\Misc\III\Aktualizacia\Grafiki%20i%20tablica%20revizia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leva\Desktop\Book1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leva\Desktop\Book1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leva\Desktop\Book1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leva\Desktop\&#1055;&#1058;%20&#1080;%20&#1056;&#1047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Iglika\Misc\III\Aktualizacia\Grafiki%20i%20tablica%20revizi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Iglika\Misc\III\Aktualizacia\Grafiki%20i%20tablica%20revizi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Ban\Statia-god%20doklad\&#1040;&#1082;&#1090;&#1091;&#1072;&#1083;&#1080;&#1079;&#1072;&#1094;&#1080;&#1103;\GDP_1.2.3_ESA_2010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7.9132066323035141E-2"/>
          <c:y val="5.0925925925925992E-2"/>
          <c:w val="0.89141679579208877"/>
          <c:h val="0.66760299407018808"/>
        </c:manualLayout>
      </c:layout>
      <c:barChart>
        <c:barDir val="col"/>
        <c:grouping val="stacked"/>
        <c:ser>
          <c:idx val="1"/>
          <c:order val="0"/>
          <c:tx>
            <c:strRef>
              <c:f>BG_colour!$Y$3</c:f>
              <c:strCache>
                <c:ptCount val="1"/>
                <c:pt idx="0">
                  <c:v>Външен сектор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BG_colour!$A$9:$A$25</c:f>
              <c:numCache>
                <c:formatCode>General</c:formatCode>
                <c:ptCount val="1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numCache>
            </c:numRef>
          </c:cat>
          <c:val>
            <c:numRef>
              <c:f>BG_colour!$Y$9:$Y$25</c:f>
              <c:numCache>
                <c:formatCode>0.0</c:formatCode>
                <c:ptCount val="17"/>
                <c:pt idx="0">
                  <c:v>-4.2575193969113725</c:v>
                </c:pt>
                <c:pt idx="1">
                  <c:v>-4.0591823307269355</c:v>
                </c:pt>
                <c:pt idx="2">
                  <c:v>0.8350461450201857</c:v>
                </c:pt>
                <c:pt idx="3">
                  <c:v>-3.447446337729577</c:v>
                </c:pt>
                <c:pt idx="4">
                  <c:v>-1.7658049919448218</c:v>
                </c:pt>
                <c:pt idx="5">
                  <c:v>-3.1696600544463092</c:v>
                </c:pt>
                <c:pt idx="6">
                  <c:v>-5.0780906618616104</c:v>
                </c:pt>
                <c:pt idx="7">
                  <c:v>-4.187305253964924</c:v>
                </c:pt>
                <c:pt idx="8">
                  <c:v>-1.9737877606378347</c:v>
                </c:pt>
                <c:pt idx="9">
                  <c:v>8.4125514418659701</c:v>
                </c:pt>
                <c:pt idx="10">
                  <c:v>5.6676646248592455</c:v>
                </c:pt>
                <c:pt idx="11">
                  <c:v>1.359901427114635</c:v>
                </c:pt>
                <c:pt idx="12">
                  <c:v>-2.2552360255072803</c:v>
                </c:pt>
                <c:pt idx="13">
                  <c:v>2.3638153418337837</c:v>
                </c:pt>
                <c:pt idx="14">
                  <c:v>-1.0766031540959917</c:v>
                </c:pt>
                <c:pt idx="15">
                  <c:v>1.9319661864244093</c:v>
                </c:pt>
                <c:pt idx="16">
                  <c:v>1.5195891097247141</c:v>
                </c:pt>
              </c:numCache>
            </c:numRef>
          </c:val>
        </c:ser>
        <c:ser>
          <c:idx val="4"/>
          <c:order val="1"/>
          <c:tx>
            <c:strRef>
              <c:f>BG_colour!$X$3</c:f>
              <c:strCache>
                <c:ptCount val="1"/>
                <c:pt idx="0">
                  <c:v>Вътрешно търсене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cat>
            <c:numRef>
              <c:f>BG_colour!$A$9:$A$25</c:f>
              <c:numCache>
                <c:formatCode>General</c:formatCode>
                <c:ptCount val="1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numCache>
            </c:numRef>
          </c:cat>
          <c:val>
            <c:numRef>
              <c:f>BG_colour!$X$9:$X$25</c:f>
              <c:numCache>
                <c:formatCode>0.0</c:formatCode>
                <c:ptCount val="17"/>
                <c:pt idx="0">
                  <c:v>9.2684687628091389</c:v>
                </c:pt>
                <c:pt idx="1">
                  <c:v>8.3072076986855627</c:v>
                </c:pt>
                <c:pt idx="2">
                  <c:v>5.1830759869162355</c:v>
                </c:pt>
                <c:pt idx="3">
                  <c:v>8.5249686068596979</c:v>
                </c:pt>
                <c:pt idx="4">
                  <c:v>8.3213715700259492</c:v>
                </c:pt>
                <c:pt idx="5">
                  <c:v>10.405853050986936</c:v>
                </c:pt>
                <c:pt idx="6">
                  <c:v>11.831224526116769</c:v>
                </c:pt>
                <c:pt idx="7">
                  <c:v>11.862655938489761</c:v>
                </c:pt>
                <c:pt idx="8">
                  <c:v>7.6207931894197163</c:v>
                </c:pt>
                <c:pt idx="9">
                  <c:v>-12.632278504072103</c:v>
                </c:pt>
                <c:pt idx="10">
                  <c:v>-5.6131066417560431</c:v>
                </c:pt>
                <c:pt idx="11">
                  <c:v>0.22407253378680458</c:v>
                </c:pt>
                <c:pt idx="12">
                  <c:v>2.492309915364193</c:v>
                </c:pt>
                <c:pt idx="13">
                  <c:v>-1.0819302581623993</c:v>
                </c:pt>
                <c:pt idx="14">
                  <c:v>2.6254567252797387</c:v>
                </c:pt>
                <c:pt idx="15">
                  <c:v>1.0363317325373618</c:v>
                </c:pt>
                <c:pt idx="16">
                  <c:v>1.3777770975545958</c:v>
                </c:pt>
              </c:numCache>
            </c:numRef>
          </c:val>
        </c:ser>
        <c:overlap val="100"/>
        <c:axId val="78460416"/>
        <c:axId val="78483456"/>
      </c:barChart>
      <c:lineChart>
        <c:grouping val="standard"/>
        <c:ser>
          <c:idx val="6"/>
          <c:order val="2"/>
          <c:tx>
            <c:v>БВП</c:v>
          </c:tx>
          <c:spPr>
            <a:ln w="28575" cap="rnd" cmpd="sng" algn="ctr">
              <a:solidFill>
                <a:schemeClr val="accent1">
                  <a:lumMod val="60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  <c:marker>
            <c:spPr>
              <a:noFill/>
              <a:ln w="9525" cap="flat" cmpd="sng" algn="ctr">
                <a:solidFill>
                  <a:schemeClr val="accent1">
                    <a:lumMod val="60000"/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marker>
          <c:cat>
            <c:numRef>
              <c:f>BG_colour!$A$9:$A$24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BG_colour!$P$9:$P$25</c:f>
              <c:numCache>
                <c:formatCode>0.0</c:formatCode>
                <c:ptCount val="17"/>
                <c:pt idx="0">
                  <c:v>5.0109493658977726</c:v>
                </c:pt>
                <c:pt idx="1">
                  <c:v>4.2480253679586326</c:v>
                </c:pt>
                <c:pt idx="2">
                  <c:v>6.0181221319364226</c:v>
                </c:pt>
                <c:pt idx="3">
                  <c:v>5.0775222691301085</c:v>
                </c:pt>
                <c:pt idx="4">
                  <c:v>6.5555665780811365</c:v>
                </c:pt>
                <c:pt idx="5">
                  <c:v>7.2361929965406189</c:v>
                </c:pt>
                <c:pt idx="6">
                  <c:v>6.7531338642551759</c:v>
                </c:pt>
                <c:pt idx="7">
                  <c:v>7.6753506845247914</c:v>
                </c:pt>
                <c:pt idx="8">
                  <c:v>5.6470054287818945</c:v>
                </c:pt>
                <c:pt idx="9">
                  <c:v>-4.2197270622061707</c:v>
                </c:pt>
                <c:pt idx="10">
                  <c:v>5.4557983103208807E-2</c:v>
                </c:pt>
                <c:pt idx="11">
                  <c:v>1.583973960901446</c:v>
                </c:pt>
                <c:pt idx="12">
                  <c:v>0.23707388985691591</c:v>
                </c:pt>
                <c:pt idx="13">
                  <c:v>1.2818850836713693</c:v>
                </c:pt>
                <c:pt idx="14">
                  <c:v>1.5488535711837597</c:v>
                </c:pt>
                <c:pt idx="15">
                  <c:v>2.9682979189617811</c:v>
                </c:pt>
                <c:pt idx="16">
                  <c:v>2.8973618174995202</c:v>
                </c:pt>
              </c:numCache>
            </c:numRef>
          </c:val>
        </c:ser>
        <c:marker val="1"/>
        <c:axId val="78460416"/>
        <c:axId val="78483456"/>
      </c:lineChart>
      <c:catAx>
        <c:axId val="78460416"/>
        <c:scaling>
          <c:orientation val="minMax"/>
        </c:scaling>
        <c:axPos val="b"/>
        <c:numFmt formatCode="General" sourceLinked="1"/>
        <c:tickLblPos val="nextTo"/>
        <c:spPr>
          <a:pattFill prst="pct5">
            <a:fgClr>
              <a:srgbClr val="FFFFFF"/>
            </a:fgClr>
            <a:bgClr>
              <a:srgbClr val="FFFFFF"/>
            </a:bgClr>
          </a:pattFill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78483456"/>
        <c:crossesAt val="-20"/>
        <c:auto val="1"/>
        <c:lblAlgn val="ctr"/>
        <c:lblOffset val="100"/>
      </c:catAx>
      <c:valAx>
        <c:axId val="7848345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.0" sourceLinked="1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78460416"/>
        <c:crosses val="autoZero"/>
        <c:crossBetween val="between"/>
      </c:valAx>
      <c:spPr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1.7054812592870353E-2"/>
          <c:y val="0.79487804252481653"/>
          <c:w val="0.96955823293172694"/>
          <c:h val="0.2039895644433502"/>
        </c:manualLayout>
      </c:layout>
      <c:spPr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</c:chart>
  <c:spPr>
    <a:gradFill rotWithShape="1">
      <a:gsLst>
        <a:gs pos="0">
          <a:schemeClr val="accent1">
            <a:tint val="50000"/>
            <a:satMod val="300000"/>
          </a:schemeClr>
        </a:gs>
        <a:gs pos="35000">
          <a:schemeClr val="accent1">
            <a:tint val="37000"/>
            <a:satMod val="300000"/>
          </a:schemeClr>
        </a:gs>
        <a:gs pos="100000">
          <a:schemeClr val="accent1">
            <a:tint val="15000"/>
            <a:satMod val="350000"/>
          </a:schemeClr>
        </a:gs>
      </a:gsLst>
      <a:lin ang="16200000" scaled="1"/>
    </a:gradFill>
    <a:ln w="6350" cap="rnd" cmpd="sng" algn="ctr">
      <a:solidFill>
        <a:schemeClr val="accent1">
          <a:shade val="95000"/>
          <a:satMod val="105000"/>
        </a:schemeClr>
      </a:solidFill>
      <a:prstDash val="solid"/>
    </a:ln>
    <a:effectLst>
      <a:outerShdw blurRad="45000" dist="25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3.6129294165727618E-2"/>
          <c:y val="5.3472742680894365E-2"/>
          <c:w val="0.93659422266573644"/>
          <c:h val="0.68056485895367969"/>
        </c:manualLayout>
      </c:layout>
      <c:barChart>
        <c:barDir val="col"/>
        <c:grouping val="stacked"/>
        <c:ser>
          <c:idx val="0"/>
          <c:order val="0"/>
          <c:tx>
            <c:strRef>
              <c:f>'Sl02'!$D$15</c:f>
              <c:strCache>
                <c:ptCount val="1"/>
                <c:pt idx="0">
                  <c:v>Дългови инструменти за търгуване</c:v>
                </c:pt>
              </c:strCache>
            </c:strRef>
          </c:tx>
          <c:dLbls>
            <c:numFmt formatCode="#\ ##0" sourceLinked="0"/>
            <c:showVal val="1"/>
          </c:dLbls>
          <c:cat>
            <c:strRef>
              <c:f>'Sl02'!$E$14:$K$14</c:f>
              <c:strCache>
                <c:ptCount val="7"/>
                <c:pt idx="0">
                  <c:v>2015/03</c:v>
                </c:pt>
                <c:pt idx="1">
                  <c:v>2015/06</c:v>
                </c:pt>
                <c:pt idx="2">
                  <c:v>2015/09</c:v>
                </c:pt>
                <c:pt idx="3">
                  <c:v>2015/12</c:v>
                </c:pt>
                <c:pt idx="4">
                  <c:v>2016/03</c:v>
                </c:pt>
                <c:pt idx="5">
                  <c:v>2016/06</c:v>
                </c:pt>
                <c:pt idx="6">
                  <c:v>2016/08</c:v>
                </c:pt>
              </c:strCache>
            </c:strRef>
          </c:cat>
          <c:val>
            <c:numRef>
              <c:f>'Sl02'!$E$15:$K$15</c:f>
              <c:numCache>
                <c:formatCode>#\,##0</c:formatCode>
                <c:ptCount val="7"/>
                <c:pt idx="0">
                  <c:v>1749.742</c:v>
                </c:pt>
                <c:pt idx="1">
                  <c:v>1320.3869999999999</c:v>
                </c:pt>
                <c:pt idx="2">
                  <c:v>1075.1509999999998</c:v>
                </c:pt>
                <c:pt idx="3">
                  <c:v>1128.481</c:v>
                </c:pt>
                <c:pt idx="4">
                  <c:v>1505.933</c:v>
                </c:pt>
                <c:pt idx="5">
                  <c:v>1531.8329999999999</c:v>
                </c:pt>
                <c:pt idx="6">
                  <c:v>1419.645</c:v>
                </c:pt>
              </c:numCache>
            </c:numRef>
          </c:val>
        </c:ser>
        <c:ser>
          <c:idx val="1"/>
          <c:order val="1"/>
          <c:tx>
            <c:strRef>
              <c:f>'Sl02'!$D$16</c:f>
              <c:strCache>
                <c:ptCount val="1"/>
                <c:pt idx="0">
                  <c:v>Дългови инструменти за продажба</c:v>
                </c:pt>
              </c:strCache>
            </c:strRef>
          </c:tx>
          <c:dLbls>
            <c:numFmt formatCode="#\ ##0" sourceLinked="0"/>
            <c:showVal val="1"/>
          </c:dLbls>
          <c:cat>
            <c:strRef>
              <c:f>'Sl02'!$E$14:$K$14</c:f>
              <c:strCache>
                <c:ptCount val="7"/>
                <c:pt idx="0">
                  <c:v>2015/03</c:v>
                </c:pt>
                <c:pt idx="1">
                  <c:v>2015/06</c:v>
                </c:pt>
                <c:pt idx="2">
                  <c:v>2015/09</c:v>
                </c:pt>
                <c:pt idx="3">
                  <c:v>2015/12</c:v>
                </c:pt>
                <c:pt idx="4">
                  <c:v>2016/03</c:v>
                </c:pt>
                <c:pt idx="5">
                  <c:v>2016/06</c:v>
                </c:pt>
                <c:pt idx="6">
                  <c:v>2016/08</c:v>
                </c:pt>
              </c:strCache>
            </c:strRef>
          </c:cat>
          <c:val>
            <c:numRef>
              <c:f>'Sl02'!$E$16:$K$16</c:f>
              <c:numCache>
                <c:formatCode>#\,##0</c:formatCode>
                <c:ptCount val="7"/>
                <c:pt idx="0">
                  <c:v>6874.5970000000007</c:v>
                </c:pt>
                <c:pt idx="1">
                  <c:v>7134.1170000000002</c:v>
                </c:pt>
                <c:pt idx="2">
                  <c:v>6965.6090000000004</c:v>
                </c:pt>
                <c:pt idx="3">
                  <c:v>6891.4660000000003</c:v>
                </c:pt>
                <c:pt idx="4">
                  <c:v>8021.7</c:v>
                </c:pt>
                <c:pt idx="5">
                  <c:v>8232.1630000000005</c:v>
                </c:pt>
                <c:pt idx="6">
                  <c:v>8424.973</c:v>
                </c:pt>
              </c:numCache>
            </c:numRef>
          </c:val>
        </c:ser>
        <c:ser>
          <c:idx val="2"/>
          <c:order val="2"/>
          <c:tx>
            <c:strRef>
              <c:f>'Sl02'!$D$17</c:f>
              <c:strCache>
                <c:ptCount val="1"/>
                <c:pt idx="0">
                  <c:v>Дългови инструменти до падеж</c:v>
                </c:pt>
              </c:strCache>
            </c:strRef>
          </c:tx>
          <c:dLbls>
            <c:numFmt formatCode="#\ ##0" sourceLinked="0"/>
            <c:showVal val="1"/>
          </c:dLbls>
          <c:cat>
            <c:strRef>
              <c:f>'Sl02'!$E$14:$K$14</c:f>
              <c:strCache>
                <c:ptCount val="7"/>
                <c:pt idx="0">
                  <c:v>2015/03</c:v>
                </c:pt>
                <c:pt idx="1">
                  <c:v>2015/06</c:v>
                </c:pt>
                <c:pt idx="2">
                  <c:v>2015/09</c:v>
                </c:pt>
                <c:pt idx="3">
                  <c:v>2015/12</c:v>
                </c:pt>
                <c:pt idx="4">
                  <c:v>2016/03</c:v>
                </c:pt>
                <c:pt idx="5">
                  <c:v>2016/06</c:v>
                </c:pt>
                <c:pt idx="6">
                  <c:v>2016/08</c:v>
                </c:pt>
              </c:strCache>
            </c:strRef>
          </c:cat>
          <c:val>
            <c:numRef>
              <c:f>'Sl02'!$E$17:$K$17</c:f>
              <c:numCache>
                <c:formatCode>#\,##0</c:formatCode>
                <c:ptCount val="7"/>
                <c:pt idx="0">
                  <c:v>1816.886</c:v>
                </c:pt>
                <c:pt idx="1">
                  <c:v>1921.7060000000001</c:v>
                </c:pt>
                <c:pt idx="2">
                  <c:v>1871.8829999999998</c:v>
                </c:pt>
                <c:pt idx="3">
                  <c:v>2281.1320000000001</c:v>
                </c:pt>
                <c:pt idx="4">
                  <c:v>2042.1089999999999</c:v>
                </c:pt>
                <c:pt idx="5">
                  <c:v>2139.54</c:v>
                </c:pt>
                <c:pt idx="6">
                  <c:v>2166.8220000000001</c:v>
                </c:pt>
              </c:numCache>
            </c:numRef>
          </c:val>
        </c:ser>
        <c:overlap val="100"/>
        <c:axId val="80342400"/>
        <c:axId val="80352384"/>
      </c:barChart>
      <c:catAx>
        <c:axId val="80342400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80352384"/>
        <c:crosses val="autoZero"/>
        <c:auto val="1"/>
        <c:lblAlgn val="ctr"/>
        <c:lblOffset val="100"/>
      </c:catAx>
      <c:valAx>
        <c:axId val="80352384"/>
        <c:scaling>
          <c:orientation val="minMax"/>
        </c:scaling>
        <c:delete val="1"/>
        <c:axPos val="l"/>
        <c:numFmt formatCode="#\,##0" sourceLinked="1"/>
        <c:tickLblPos val="none"/>
        <c:crossAx val="803424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3.5013948501135422E-3"/>
          <c:y val="0.84225043310242265"/>
          <c:w val="0.97708180232777553"/>
          <c:h val="0.15647915864447959"/>
        </c:manualLayout>
      </c:layout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6076398461671276"/>
          <c:y val="3.5496890401254616E-2"/>
          <c:w val="0.76244517406451406"/>
          <c:h val="0.72570584689939799"/>
        </c:manualLayout>
      </c:layout>
      <c:barChart>
        <c:barDir val="col"/>
        <c:grouping val="clustered"/>
        <c:ser>
          <c:idx val="0"/>
          <c:order val="0"/>
          <c:tx>
            <c:strRef>
              <c:f>'Sl04'!$D$12</c:f>
              <c:strCache>
                <c:ptCount val="1"/>
                <c:pt idx="0">
                  <c:v>Кредитни институции</c:v>
                </c:pt>
              </c:strCache>
            </c:strRef>
          </c:tx>
          <c:cat>
            <c:strRef>
              <c:f>'Sl04'!$E$11:$J$11</c:f>
              <c:strCache>
                <c:ptCount val="6"/>
                <c:pt idx="0">
                  <c:v>2015Q2</c:v>
                </c:pt>
                <c:pt idx="1">
                  <c:v>2015Q3</c:v>
                </c:pt>
                <c:pt idx="2">
                  <c:v>2015Q4</c:v>
                </c:pt>
                <c:pt idx="3">
                  <c:v>2016Q1</c:v>
                </c:pt>
                <c:pt idx="4">
                  <c:v>2016Q2</c:v>
                </c:pt>
                <c:pt idx="5">
                  <c:v>2016m7-8</c:v>
                </c:pt>
              </c:strCache>
            </c:strRef>
          </c:cat>
          <c:val>
            <c:numRef>
              <c:f>'Sl04'!$E$12:$J$12</c:f>
              <c:numCache>
                <c:formatCode>#\,##0</c:formatCode>
                <c:ptCount val="6"/>
                <c:pt idx="0">
                  <c:v>-1979.8609999999999</c:v>
                </c:pt>
                <c:pt idx="1">
                  <c:v>-340.6880000000001</c:v>
                </c:pt>
                <c:pt idx="2">
                  <c:v>-177.81200000000001</c:v>
                </c:pt>
                <c:pt idx="3">
                  <c:v>-580.0070000000004</c:v>
                </c:pt>
                <c:pt idx="4">
                  <c:v>-64.704999999999927</c:v>
                </c:pt>
                <c:pt idx="5">
                  <c:v>41.996000000000102</c:v>
                </c:pt>
              </c:numCache>
            </c:numRef>
          </c:val>
        </c:ser>
        <c:ser>
          <c:idx val="1"/>
          <c:order val="1"/>
          <c:tx>
            <c:strRef>
              <c:f>'Sl04'!$D$13</c:f>
              <c:strCache>
                <c:ptCount val="1"/>
                <c:pt idx="0">
                  <c:v>Нефинансови предприятия</c:v>
                </c:pt>
              </c:strCache>
            </c:strRef>
          </c:tx>
          <c:cat>
            <c:strRef>
              <c:f>'Sl04'!$E$11:$J$11</c:f>
              <c:strCache>
                <c:ptCount val="6"/>
                <c:pt idx="0">
                  <c:v>2015Q2</c:v>
                </c:pt>
                <c:pt idx="1">
                  <c:v>2015Q3</c:v>
                </c:pt>
                <c:pt idx="2">
                  <c:v>2015Q4</c:v>
                </c:pt>
                <c:pt idx="3">
                  <c:v>2016Q1</c:v>
                </c:pt>
                <c:pt idx="4">
                  <c:v>2016Q2</c:v>
                </c:pt>
                <c:pt idx="5">
                  <c:v>2016m7-8</c:v>
                </c:pt>
              </c:strCache>
            </c:strRef>
          </c:cat>
          <c:val>
            <c:numRef>
              <c:f>'Sl04'!$E$13:$J$13</c:f>
              <c:numCache>
                <c:formatCode>#\,##0</c:formatCode>
                <c:ptCount val="6"/>
                <c:pt idx="0">
                  <c:v>45.524000000001251</c:v>
                </c:pt>
                <c:pt idx="1">
                  <c:v>1238.2470000000001</c:v>
                </c:pt>
                <c:pt idx="2">
                  <c:v>1160.5109999999986</c:v>
                </c:pt>
                <c:pt idx="3">
                  <c:v>-664.28199999999924</c:v>
                </c:pt>
                <c:pt idx="4">
                  <c:v>589.82600000000048</c:v>
                </c:pt>
                <c:pt idx="5">
                  <c:v>897.8760000000002</c:v>
                </c:pt>
              </c:numCache>
            </c:numRef>
          </c:val>
        </c:ser>
        <c:ser>
          <c:idx val="2"/>
          <c:order val="2"/>
          <c:tx>
            <c:strRef>
              <c:f>'Sl04'!$D$14</c:f>
              <c:strCache>
                <c:ptCount val="1"/>
                <c:pt idx="0">
                  <c:v>Домакинства</c:v>
                </c:pt>
              </c:strCache>
            </c:strRef>
          </c:tx>
          <c:cat>
            <c:strRef>
              <c:f>'Sl04'!$E$11:$J$11</c:f>
              <c:strCache>
                <c:ptCount val="6"/>
                <c:pt idx="0">
                  <c:v>2015Q2</c:v>
                </c:pt>
                <c:pt idx="1">
                  <c:v>2015Q3</c:v>
                </c:pt>
                <c:pt idx="2">
                  <c:v>2015Q4</c:v>
                </c:pt>
                <c:pt idx="3">
                  <c:v>2016Q1</c:v>
                </c:pt>
                <c:pt idx="4">
                  <c:v>2016Q2</c:v>
                </c:pt>
                <c:pt idx="5">
                  <c:v>2016m7-8</c:v>
                </c:pt>
              </c:strCache>
            </c:strRef>
          </c:cat>
          <c:val>
            <c:numRef>
              <c:f>'Sl04'!$E$14:$J$14</c:f>
              <c:numCache>
                <c:formatCode>#\,##0</c:formatCode>
                <c:ptCount val="6"/>
                <c:pt idx="0">
                  <c:v>269.45199999999699</c:v>
                </c:pt>
                <c:pt idx="1">
                  <c:v>502.20700000000215</c:v>
                </c:pt>
                <c:pt idx="2">
                  <c:v>1422.4130000000005</c:v>
                </c:pt>
                <c:pt idx="3">
                  <c:v>210.88199999999784</c:v>
                </c:pt>
                <c:pt idx="4">
                  <c:v>546.58299999999849</c:v>
                </c:pt>
                <c:pt idx="5">
                  <c:v>437.16700000000174</c:v>
                </c:pt>
              </c:numCache>
            </c:numRef>
          </c:val>
        </c:ser>
        <c:axId val="80414592"/>
        <c:axId val="80416128"/>
      </c:barChart>
      <c:catAx>
        <c:axId val="80414592"/>
        <c:scaling>
          <c:orientation val="minMax"/>
        </c:scaling>
        <c:axPos val="b"/>
        <c:tickLblPos val="nextTo"/>
        <c:crossAx val="80416128"/>
        <c:crosses val="autoZero"/>
        <c:auto val="1"/>
        <c:lblAlgn val="ctr"/>
        <c:lblOffset val="100"/>
      </c:catAx>
      <c:valAx>
        <c:axId val="80416128"/>
        <c:scaling>
          <c:orientation val="minMax"/>
        </c:scaling>
        <c:axPos val="l"/>
        <c:majorGridlines>
          <c:spPr>
            <a:ln w="3175">
              <a:prstDash val="dash"/>
            </a:ln>
          </c:spPr>
        </c:majorGridlines>
        <c:numFmt formatCode="#\,##0" sourceLinked="1"/>
        <c:tickLblPos val="nextTo"/>
        <c:spPr>
          <a:ln w="3175">
            <a:noFill/>
          </a:ln>
        </c:spPr>
        <c:crossAx val="804145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3.9032167333628555E-2"/>
          <c:y val="0.79949796166030929"/>
          <c:w val="0.92206404504707729"/>
          <c:h val="0.17870867547050528"/>
        </c:manualLayout>
      </c:layout>
    </c:legend>
    <c:plotVisOnly val="1"/>
    <c:dispBlanksAs val="gap"/>
  </c:chart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Sheet3!$A$2</c:f>
              <c:strCache>
                <c:ptCount val="1"/>
                <c:pt idx="0">
                  <c:v>РС (15+),бр.</c:v>
                </c:pt>
              </c:strCache>
            </c:strRef>
          </c:tx>
          <c:spPr>
            <a:solidFill>
              <a:schemeClr val="accent6"/>
            </a:solidFill>
            <a:ln w="48000" cap="flat" cmpd="thickThin" algn="ctr">
              <a:solidFill>
                <a:schemeClr val="accent6">
                  <a:shade val="50000"/>
                </a:schemeClr>
              </a:solidFill>
              <a:prstDash val="solid"/>
            </a:ln>
            <a:effectLst/>
          </c:spPr>
          <c:cat>
            <c:strRef>
              <c:f>Sheet3!$B$1:$K$1</c:f>
              <c:strCache>
                <c:ptCount val="10"/>
                <c:pt idx="0">
                  <c:v>1Q2014</c:v>
                </c:pt>
                <c:pt idx="1">
                  <c:v>2Q2014</c:v>
                </c:pt>
                <c:pt idx="2">
                  <c:v>3Q2014</c:v>
                </c:pt>
                <c:pt idx="3">
                  <c:v>4Q2014</c:v>
                </c:pt>
                <c:pt idx="4">
                  <c:v>1Q2015</c:v>
                </c:pt>
                <c:pt idx="5">
                  <c:v>2Q2015</c:v>
                </c:pt>
                <c:pt idx="6">
                  <c:v>3Q2015</c:v>
                </c:pt>
                <c:pt idx="7">
                  <c:v>4Q2015</c:v>
                </c:pt>
                <c:pt idx="8">
                  <c:v>1Q2016</c:v>
                </c:pt>
                <c:pt idx="9">
                  <c:v>2Q2016</c:v>
                </c:pt>
              </c:strCache>
            </c:strRef>
          </c:cat>
          <c:val>
            <c:numRef>
              <c:f>Sheet3!$B$2:$K$2</c:f>
              <c:numCache>
                <c:formatCode>0.0</c:formatCode>
                <c:ptCount val="10"/>
                <c:pt idx="0">
                  <c:v>3327.1</c:v>
                </c:pt>
                <c:pt idx="1">
                  <c:v>3361.6</c:v>
                </c:pt>
                <c:pt idx="2">
                  <c:v>3430.7</c:v>
                </c:pt>
                <c:pt idx="3">
                  <c:v>3344.2</c:v>
                </c:pt>
                <c:pt idx="4">
                  <c:v>3299</c:v>
                </c:pt>
                <c:pt idx="5">
                  <c:v>3342.1</c:v>
                </c:pt>
                <c:pt idx="6">
                  <c:v>3384</c:v>
                </c:pt>
                <c:pt idx="7">
                  <c:v>3322.8</c:v>
                </c:pt>
                <c:pt idx="8">
                  <c:v>3254.7</c:v>
                </c:pt>
                <c:pt idx="9">
                  <c:v>3298.9</c:v>
                </c:pt>
              </c:numCache>
            </c:numRef>
          </c:val>
        </c:ser>
        <c:axId val="80811136"/>
        <c:axId val="80812672"/>
      </c:barChart>
      <c:lineChart>
        <c:grouping val="standard"/>
        <c:ser>
          <c:idx val="1"/>
          <c:order val="1"/>
          <c:tx>
            <c:strRef>
              <c:f>Sheet3!$A$3</c:f>
              <c:strCache>
                <c:ptCount val="1"/>
                <c:pt idx="0">
                  <c:v>КИА-%</c:v>
                </c:pt>
              </c:strCache>
            </c:strRef>
          </c:tx>
          <c:spPr>
            <a:ln w="48000" cap="flat" cmpd="thickThin" algn="ctr">
              <a:solidFill>
                <a:schemeClr val="dk1">
                  <a:shade val="50000"/>
                </a:schemeClr>
              </a:solidFill>
              <a:prstDash val="solid"/>
            </a:ln>
            <a:effectLst/>
          </c:spPr>
          <c:marker>
            <c:symbol val="none"/>
          </c:marker>
          <c:cat>
            <c:strRef>
              <c:f>Sheet3!$B$1:$K$1</c:f>
              <c:strCache>
                <c:ptCount val="10"/>
                <c:pt idx="0">
                  <c:v>1Q2014</c:v>
                </c:pt>
                <c:pt idx="1">
                  <c:v>2Q2014</c:v>
                </c:pt>
                <c:pt idx="2">
                  <c:v>3Q2014</c:v>
                </c:pt>
                <c:pt idx="3">
                  <c:v>4Q2014</c:v>
                </c:pt>
                <c:pt idx="4">
                  <c:v>1Q2015</c:v>
                </c:pt>
                <c:pt idx="5">
                  <c:v>2Q2015</c:v>
                </c:pt>
                <c:pt idx="6">
                  <c:v>3Q2015</c:v>
                </c:pt>
                <c:pt idx="7">
                  <c:v>4Q2015</c:v>
                </c:pt>
                <c:pt idx="8">
                  <c:v>1Q2016</c:v>
                </c:pt>
                <c:pt idx="9">
                  <c:v>2Q2016</c:v>
                </c:pt>
              </c:strCache>
            </c:strRef>
          </c:cat>
          <c:val>
            <c:numRef>
              <c:f>Sheet3!$B$3:$K$3</c:f>
              <c:numCache>
                <c:formatCode>General</c:formatCode>
                <c:ptCount val="10"/>
                <c:pt idx="0" formatCode="0.0">
                  <c:v>53.5</c:v>
                </c:pt>
                <c:pt idx="1">
                  <c:v>54.1</c:v>
                </c:pt>
                <c:pt idx="2">
                  <c:v>55.2</c:v>
                </c:pt>
                <c:pt idx="3">
                  <c:v>53.9</c:v>
                </c:pt>
                <c:pt idx="4">
                  <c:v>53.4</c:v>
                </c:pt>
                <c:pt idx="5">
                  <c:v>54.1</c:v>
                </c:pt>
                <c:pt idx="6" formatCode="0.0">
                  <c:v>54.9</c:v>
                </c:pt>
                <c:pt idx="7" formatCode="0.0">
                  <c:v>53.9</c:v>
                </c:pt>
                <c:pt idx="8" formatCode="0.0">
                  <c:v>53.1</c:v>
                </c:pt>
                <c:pt idx="9" formatCode="0.0">
                  <c:v>53.8</c:v>
                </c:pt>
              </c:numCache>
            </c:numRef>
          </c:val>
        </c:ser>
        <c:marker val="1"/>
        <c:axId val="80816000"/>
        <c:axId val="80814464"/>
      </c:lineChart>
      <c:catAx>
        <c:axId val="80811136"/>
        <c:scaling>
          <c:orientation val="minMax"/>
        </c:scaling>
        <c:axPos val="b"/>
        <c:tickLblPos val="nextTo"/>
        <c:crossAx val="80812672"/>
        <c:crosses val="autoZero"/>
        <c:auto val="1"/>
        <c:lblAlgn val="ctr"/>
        <c:lblOffset val="100"/>
      </c:catAx>
      <c:valAx>
        <c:axId val="80812672"/>
        <c:scaling>
          <c:orientation val="minMax"/>
        </c:scaling>
        <c:axPos val="l"/>
        <c:majorGridlines/>
        <c:numFmt formatCode="0.0" sourceLinked="1"/>
        <c:tickLblPos val="nextTo"/>
        <c:crossAx val="80811136"/>
        <c:crosses val="autoZero"/>
        <c:crossBetween val="between"/>
      </c:valAx>
      <c:valAx>
        <c:axId val="80814464"/>
        <c:scaling>
          <c:orientation val="minMax"/>
        </c:scaling>
        <c:axPos val="r"/>
        <c:numFmt formatCode="0.0" sourceLinked="1"/>
        <c:tickLblPos val="nextTo"/>
        <c:crossAx val="80816000"/>
        <c:crosses val="max"/>
        <c:crossBetween val="between"/>
      </c:valAx>
      <c:catAx>
        <c:axId val="80816000"/>
        <c:scaling>
          <c:orientation val="minMax"/>
        </c:scaling>
        <c:delete val="1"/>
        <c:axPos val="b"/>
        <c:tickLblPos val="none"/>
        <c:crossAx val="80814464"/>
        <c:crosses val="autoZero"/>
        <c:auto val="1"/>
        <c:lblAlgn val="ctr"/>
        <c:lblOffset val="100"/>
      </c:catAx>
    </c:plotArea>
    <c:legend>
      <c:legendPos val="b"/>
      <c:layout/>
    </c:legend>
    <c:plotVisOnly val="1"/>
    <c:dispBlanksAs val="gap"/>
  </c:chart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Заети(бр.) - дясна скала</c:v>
                </c:pt>
              </c:strCache>
            </c:strRef>
          </c:tx>
          <c:spPr>
            <a:solidFill>
              <a:schemeClr val="accent6"/>
            </a:solidFill>
            <a:ln w="48000" cap="flat" cmpd="thickThin" algn="ctr">
              <a:solidFill>
                <a:schemeClr val="accent6">
                  <a:shade val="50000"/>
                </a:schemeClr>
              </a:solidFill>
              <a:prstDash val="solid"/>
            </a:ln>
            <a:effectLst/>
          </c:spPr>
          <c:cat>
            <c:strRef>
              <c:f>Sheet1!$B$1:$K$1</c:f>
              <c:strCache>
                <c:ptCount val="10"/>
                <c:pt idx="0">
                  <c:v>1Q2014</c:v>
                </c:pt>
                <c:pt idx="1">
                  <c:v>2Q2014</c:v>
                </c:pt>
                <c:pt idx="2">
                  <c:v>3Q2014</c:v>
                </c:pt>
                <c:pt idx="3">
                  <c:v>4Q2014</c:v>
                </c:pt>
                <c:pt idx="4">
                  <c:v>1Q2015</c:v>
                </c:pt>
                <c:pt idx="5">
                  <c:v>2Q2015</c:v>
                </c:pt>
                <c:pt idx="6">
                  <c:v>3Q2015</c:v>
                </c:pt>
                <c:pt idx="7">
                  <c:v>4Q2015</c:v>
                </c:pt>
                <c:pt idx="8">
                  <c:v>1Q2016</c:v>
                </c:pt>
                <c:pt idx="9">
                  <c:v>2Q2016</c:v>
                </c:pt>
              </c:strCache>
            </c:strRef>
          </c:cat>
          <c:val>
            <c:numRef>
              <c:f>Sheet1!$B$2:$K$2</c:f>
              <c:numCache>
                <c:formatCode>0.0</c:formatCode>
                <c:ptCount val="10"/>
                <c:pt idx="0">
                  <c:v>2894.1</c:v>
                </c:pt>
                <c:pt idx="1">
                  <c:v>2979.8</c:v>
                </c:pt>
                <c:pt idx="2">
                  <c:v>3061.9</c:v>
                </c:pt>
                <c:pt idx="3">
                  <c:v>2989.7</c:v>
                </c:pt>
                <c:pt idx="4">
                  <c:v>2949.8</c:v>
                </c:pt>
                <c:pt idx="5">
                  <c:v>3011.2</c:v>
                </c:pt>
                <c:pt idx="6">
                  <c:v>3104.7</c:v>
                </c:pt>
                <c:pt idx="7">
                  <c:v>3061.7</c:v>
                </c:pt>
                <c:pt idx="8">
                  <c:v>2975.1</c:v>
                </c:pt>
                <c:pt idx="9">
                  <c:v>3033.4</c:v>
                </c:pt>
              </c:numCache>
            </c:numRef>
          </c:val>
        </c:ser>
        <c:axId val="80870784"/>
        <c:axId val="80880768"/>
      </c:barChart>
      <c:lineChart>
        <c:grouping val="stacked"/>
        <c:ser>
          <c:idx val="1"/>
          <c:order val="1"/>
          <c:tx>
            <c:strRef>
              <c:f>Sheet1!$A$3</c:f>
              <c:strCache>
                <c:ptCount val="1"/>
                <c:pt idx="0">
                  <c:v>КЗ (%) - лява скала</c:v>
                </c:pt>
              </c:strCache>
            </c:strRef>
          </c:tx>
          <c:spPr>
            <a:ln w="48000" cap="flat" cmpd="thickThin" algn="ctr">
              <a:solidFill>
                <a:schemeClr val="dk1">
                  <a:shade val="50000"/>
                </a:schemeClr>
              </a:solidFill>
              <a:prstDash val="solid"/>
            </a:ln>
            <a:effectLst/>
          </c:spPr>
          <c:marker>
            <c:symbol val="none"/>
          </c:marker>
          <c:cat>
            <c:strRef>
              <c:f>Sheet1!$B$1:$K$1</c:f>
              <c:strCache>
                <c:ptCount val="10"/>
                <c:pt idx="0">
                  <c:v>1Q2014</c:v>
                </c:pt>
                <c:pt idx="1">
                  <c:v>2Q2014</c:v>
                </c:pt>
                <c:pt idx="2">
                  <c:v>3Q2014</c:v>
                </c:pt>
                <c:pt idx="3">
                  <c:v>4Q2014</c:v>
                </c:pt>
                <c:pt idx="4">
                  <c:v>1Q2015</c:v>
                </c:pt>
                <c:pt idx="5">
                  <c:v>2Q2015</c:v>
                </c:pt>
                <c:pt idx="6">
                  <c:v>3Q2015</c:v>
                </c:pt>
                <c:pt idx="7">
                  <c:v>4Q2015</c:v>
                </c:pt>
                <c:pt idx="8">
                  <c:v>1Q2016</c:v>
                </c:pt>
                <c:pt idx="9">
                  <c:v>2Q2016</c:v>
                </c:pt>
              </c:strCache>
            </c:strRef>
          </c:cat>
          <c:val>
            <c:numRef>
              <c:f>Sheet1!$B$3:$K$3</c:f>
              <c:numCache>
                <c:formatCode>0.0</c:formatCode>
                <c:ptCount val="10"/>
                <c:pt idx="0">
                  <c:v>46.5</c:v>
                </c:pt>
                <c:pt idx="1">
                  <c:v>47.9</c:v>
                </c:pt>
                <c:pt idx="2">
                  <c:v>49.3</c:v>
                </c:pt>
                <c:pt idx="3" formatCode="General">
                  <c:v>48.2</c:v>
                </c:pt>
                <c:pt idx="4" formatCode="General">
                  <c:v>47.7</c:v>
                </c:pt>
                <c:pt idx="5" formatCode="General">
                  <c:v>48.7</c:v>
                </c:pt>
                <c:pt idx="6" formatCode="General">
                  <c:v>50.3</c:v>
                </c:pt>
                <c:pt idx="7" formatCode="General">
                  <c:v>49.7</c:v>
                </c:pt>
                <c:pt idx="8" formatCode="General">
                  <c:v>48.5</c:v>
                </c:pt>
                <c:pt idx="9" formatCode="General">
                  <c:v>49.5</c:v>
                </c:pt>
              </c:numCache>
            </c:numRef>
          </c:val>
        </c:ser>
        <c:marker val="1"/>
        <c:axId val="80884096"/>
        <c:axId val="80882304"/>
      </c:lineChart>
      <c:catAx>
        <c:axId val="80870784"/>
        <c:scaling>
          <c:orientation val="minMax"/>
        </c:scaling>
        <c:axPos val="b"/>
        <c:tickLblPos val="nextTo"/>
        <c:crossAx val="80880768"/>
        <c:crosses val="autoZero"/>
        <c:auto val="1"/>
        <c:lblAlgn val="ctr"/>
        <c:lblOffset val="100"/>
      </c:catAx>
      <c:valAx>
        <c:axId val="80880768"/>
        <c:scaling>
          <c:orientation val="minMax"/>
        </c:scaling>
        <c:axPos val="l"/>
        <c:majorGridlines/>
        <c:numFmt formatCode="0.0" sourceLinked="1"/>
        <c:tickLblPos val="nextTo"/>
        <c:crossAx val="80870784"/>
        <c:crosses val="autoZero"/>
        <c:crossBetween val="between"/>
      </c:valAx>
      <c:valAx>
        <c:axId val="80882304"/>
        <c:scaling>
          <c:orientation val="minMax"/>
        </c:scaling>
        <c:axPos val="r"/>
        <c:numFmt formatCode="0.0" sourceLinked="1"/>
        <c:tickLblPos val="nextTo"/>
        <c:crossAx val="80884096"/>
        <c:crosses val="max"/>
        <c:crossBetween val="between"/>
      </c:valAx>
      <c:catAx>
        <c:axId val="80884096"/>
        <c:scaling>
          <c:orientation val="minMax"/>
        </c:scaling>
        <c:delete val="1"/>
        <c:axPos val="b"/>
        <c:tickLblPos val="none"/>
        <c:crossAx val="80882304"/>
        <c:crosses val="autoZero"/>
        <c:auto val="1"/>
        <c:lblAlgn val="ctr"/>
        <c:lblOffset val="100"/>
      </c:catAx>
    </c:plotArea>
    <c:legend>
      <c:legendPos val="b"/>
      <c:layout/>
    </c:legend>
    <c:plotVisOnly val="1"/>
    <c:dispBlanksAs val="zero"/>
  </c:chart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Sheet2!$A$2</c:f>
              <c:strCache>
                <c:ptCount val="1"/>
                <c:pt idx="0">
                  <c:v>Безработни (бр.)-лява скала</c:v>
                </c:pt>
              </c:strCache>
            </c:strRef>
          </c:tx>
          <c:spPr>
            <a:solidFill>
              <a:schemeClr val="accent6"/>
            </a:solidFill>
            <a:ln w="48000" cap="flat" cmpd="thickThin" algn="ctr">
              <a:solidFill>
                <a:schemeClr val="accent6">
                  <a:shade val="50000"/>
                </a:schemeClr>
              </a:solidFill>
              <a:prstDash val="solid"/>
            </a:ln>
            <a:effectLst/>
          </c:spPr>
          <c:cat>
            <c:strRef>
              <c:f>Sheet2!$B$1:$K$1</c:f>
              <c:strCache>
                <c:ptCount val="10"/>
                <c:pt idx="0">
                  <c:v>1Q2014</c:v>
                </c:pt>
                <c:pt idx="1">
                  <c:v>2Q2014</c:v>
                </c:pt>
                <c:pt idx="2">
                  <c:v>3Q2014</c:v>
                </c:pt>
                <c:pt idx="3">
                  <c:v>4Q2014</c:v>
                </c:pt>
                <c:pt idx="4">
                  <c:v>1Q2015</c:v>
                </c:pt>
                <c:pt idx="5">
                  <c:v>2Q2015</c:v>
                </c:pt>
                <c:pt idx="6">
                  <c:v>3Q2015</c:v>
                </c:pt>
                <c:pt idx="7">
                  <c:v>4Q2015</c:v>
                </c:pt>
                <c:pt idx="8">
                  <c:v>1Q2016</c:v>
                </c:pt>
                <c:pt idx="9">
                  <c:v>2Q2016</c:v>
                </c:pt>
              </c:strCache>
            </c:strRef>
          </c:cat>
          <c:val>
            <c:numRef>
              <c:f>Sheet2!$B$2:$K$2</c:f>
              <c:numCache>
                <c:formatCode>0.0</c:formatCode>
                <c:ptCount val="10"/>
                <c:pt idx="0">
                  <c:v>433</c:v>
                </c:pt>
                <c:pt idx="1">
                  <c:v>381.8</c:v>
                </c:pt>
                <c:pt idx="2">
                  <c:v>368.8</c:v>
                </c:pt>
                <c:pt idx="3">
                  <c:v>354.5</c:v>
                </c:pt>
                <c:pt idx="4">
                  <c:v>349.2</c:v>
                </c:pt>
                <c:pt idx="5">
                  <c:v>330.9</c:v>
                </c:pt>
                <c:pt idx="6">
                  <c:v>279.3</c:v>
                </c:pt>
                <c:pt idx="7">
                  <c:v>261</c:v>
                </c:pt>
                <c:pt idx="8">
                  <c:v>279.60000000000002</c:v>
                </c:pt>
                <c:pt idx="9">
                  <c:v>265.60000000000002</c:v>
                </c:pt>
              </c:numCache>
            </c:numRef>
          </c:val>
        </c:ser>
        <c:axId val="80918400"/>
        <c:axId val="80919936"/>
      </c:barChart>
      <c:lineChart>
        <c:grouping val="standard"/>
        <c:ser>
          <c:idx val="1"/>
          <c:order val="1"/>
          <c:tx>
            <c:strRef>
              <c:f>Sheet2!$A$3</c:f>
              <c:strCache>
                <c:ptCount val="1"/>
                <c:pt idx="0">
                  <c:v>КБ (%) -дясна скала</c:v>
                </c:pt>
              </c:strCache>
            </c:strRef>
          </c:tx>
          <c:spPr>
            <a:ln w="48000" cap="flat" cmpd="thickThin" algn="ctr">
              <a:solidFill>
                <a:schemeClr val="dk1">
                  <a:shade val="50000"/>
                </a:schemeClr>
              </a:solidFill>
              <a:prstDash val="solid"/>
            </a:ln>
            <a:effectLst/>
          </c:spPr>
          <c:marker>
            <c:symbol val="none"/>
          </c:marker>
          <c:cat>
            <c:strRef>
              <c:f>Sheet2!$B$1:$K$1</c:f>
              <c:strCache>
                <c:ptCount val="10"/>
                <c:pt idx="0">
                  <c:v>1Q2014</c:v>
                </c:pt>
                <c:pt idx="1">
                  <c:v>2Q2014</c:v>
                </c:pt>
                <c:pt idx="2">
                  <c:v>3Q2014</c:v>
                </c:pt>
                <c:pt idx="3">
                  <c:v>4Q2014</c:v>
                </c:pt>
                <c:pt idx="4">
                  <c:v>1Q2015</c:v>
                </c:pt>
                <c:pt idx="5">
                  <c:v>2Q2015</c:v>
                </c:pt>
                <c:pt idx="6">
                  <c:v>3Q2015</c:v>
                </c:pt>
                <c:pt idx="7">
                  <c:v>4Q2015</c:v>
                </c:pt>
                <c:pt idx="8">
                  <c:v>1Q2016</c:v>
                </c:pt>
                <c:pt idx="9">
                  <c:v>2Q2016</c:v>
                </c:pt>
              </c:strCache>
            </c:strRef>
          </c:cat>
          <c:val>
            <c:numRef>
              <c:f>Sheet2!$B$3:$K$3</c:f>
              <c:numCache>
                <c:formatCode>0.0</c:formatCode>
                <c:ptCount val="10"/>
                <c:pt idx="0">
                  <c:v>13</c:v>
                </c:pt>
                <c:pt idx="1">
                  <c:v>11.4</c:v>
                </c:pt>
                <c:pt idx="2">
                  <c:v>10.8</c:v>
                </c:pt>
                <c:pt idx="3">
                  <c:v>10.6</c:v>
                </c:pt>
                <c:pt idx="4">
                  <c:v>10.6</c:v>
                </c:pt>
                <c:pt idx="5">
                  <c:v>9.9</c:v>
                </c:pt>
                <c:pt idx="6">
                  <c:v>8.3000000000000007</c:v>
                </c:pt>
                <c:pt idx="7">
                  <c:v>7.9</c:v>
                </c:pt>
                <c:pt idx="8">
                  <c:v>8.6</c:v>
                </c:pt>
                <c:pt idx="9">
                  <c:v>8</c:v>
                </c:pt>
              </c:numCache>
            </c:numRef>
          </c:val>
        </c:ser>
        <c:marker val="1"/>
        <c:axId val="80923264"/>
        <c:axId val="80921728"/>
      </c:lineChart>
      <c:catAx>
        <c:axId val="80918400"/>
        <c:scaling>
          <c:orientation val="minMax"/>
        </c:scaling>
        <c:axPos val="b"/>
        <c:tickLblPos val="nextTo"/>
        <c:crossAx val="80919936"/>
        <c:crosses val="autoZero"/>
        <c:auto val="1"/>
        <c:lblAlgn val="ctr"/>
        <c:lblOffset val="100"/>
      </c:catAx>
      <c:valAx>
        <c:axId val="80919936"/>
        <c:scaling>
          <c:orientation val="minMax"/>
        </c:scaling>
        <c:axPos val="l"/>
        <c:majorGridlines/>
        <c:numFmt formatCode="0.0" sourceLinked="1"/>
        <c:tickLblPos val="nextTo"/>
        <c:crossAx val="80918400"/>
        <c:crosses val="autoZero"/>
        <c:crossBetween val="between"/>
      </c:valAx>
      <c:valAx>
        <c:axId val="80921728"/>
        <c:scaling>
          <c:orientation val="minMax"/>
        </c:scaling>
        <c:axPos val="r"/>
        <c:numFmt formatCode="0.0" sourceLinked="1"/>
        <c:tickLblPos val="nextTo"/>
        <c:crossAx val="80923264"/>
        <c:crosses val="max"/>
        <c:crossBetween val="between"/>
      </c:valAx>
      <c:catAx>
        <c:axId val="80923264"/>
        <c:scaling>
          <c:orientation val="minMax"/>
        </c:scaling>
        <c:delete val="1"/>
        <c:axPos val="b"/>
        <c:tickLblPos val="none"/>
        <c:crossAx val="80921728"/>
        <c:crosses val="autoZero"/>
        <c:auto val="1"/>
        <c:lblAlgn val="ctr"/>
        <c:lblOffset val="100"/>
      </c:catAx>
    </c:plotArea>
    <c:legend>
      <c:legendPos val="b"/>
      <c:layout/>
    </c:legend>
    <c:plotVisOnly val="1"/>
    <c:dispBlanksAs val="gap"/>
  </c:chart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ПТ(БВП на един зает)</c:v>
                </c:pt>
              </c:strCache>
            </c:strRef>
          </c:tx>
          <c:spPr>
            <a:ln w="6350" cap="rnd" cmpd="sng" algn="ctr">
              <a:solidFill>
                <a:schemeClr val="accent4">
                  <a:shade val="95000"/>
                  <a:satMod val="105000"/>
                </a:schemeClr>
              </a:solidFill>
              <a:prstDash val="solid"/>
            </a:ln>
            <a:effectLst>
              <a:outerShdw blurRad="39000" dist="25400" dir="5400000" rotWithShape="0">
                <a:srgbClr val="000000">
                  <a:alpha val="38000"/>
                </a:srgbClr>
              </a:outerShdw>
            </a:effectLst>
          </c:spPr>
          <c:marker>
            <c:symbol val="none"/>
          </c:marker>
          <c:cat>
            <c:strRef>
              <c:f>Sheet1!$B$1:$R$1</c:f>
              <c:strCach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!Q2016</c:v>
                </c:pt>
                <c:pt idx="16">
                  <c:v>2Q2016</c:v>
                </c:pt>
              </c:strCache>
            </c:strRef>
          </c:cat>
          <c:val>
            <c:numRef>
              <c:f>Sheet1!$B$2:$R$2</c:f>
              <c:numCache>
                <c:formatCode>General</c:formatCode>
                <c:ptCount val="17"/>
                <c:pt idx="0">
                  <c:v>5</c:v>
                </c:pt>
                <c:pt idx="1">
                  <c:v>5.8</c:v>
                </c:pt>
                <c:pt idx="2">
                  <c:v>2.1</c:v>
                </c:pt>
                <c:pt idx="3">
                  <c:v>3.9</c:v>
                </c:pt>
                <c:pt idx="4">
                  <c:v>4.4000000000000004</c:v>
                </c:pt>
                <c:pt idx="5">
                  <c:v>3.3</c:v>
                </c:pt>
                <c:pt idx="6">
                  <c:v>4.4000000000000004</c:v>
                </c:pt>
                <c:pt idx="7">
                  <c:v>3.3</c:v>
                </c:pt>
                <c:pt idx="8">
                  <c:v>4.4000000000000004</c:v>
                </c:pt>
                <c:pt idx="9">
                  <c:v>3.2</c:v>
                </c:pt>
                <c:pt idx="10">
                  <c:v>3.9</c:v>
                </c:pt>
                <c:pt idx="11">
                  <c:v>2.8</c:v>
                </c:pt>
                <c:pt idx="12">
                  <c:v>1.7</c:v>
                </c:pt>
                <c:pt idx="13">
                  <c:v>1.2</c:v>
                </c:pt>
                <c:pt idx="14">
                  <c:v>2.6</c:v>
                </c:pt>
                <c:pt idx="15">
                  <c:v>2.1</c:v>
                </c:pt>
                <c:pt idx="16">
                  <c:v>1.4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Средна годишна раб.заплата</c:v>
                </c:pt>
              </c:strCache>
            </c:strRef>
          </c:tx>
          <c:spPr>
            <a:ln w="48000" cap="flat" cmpd="thickThin" algn="ctr">
              <a:solidFill>
                <a:schemeClr val="accent6">
                  <a:shade val="50000"/>
                </a:schemeClr>
              </a:solidFill>
              <a:prstDash val="solid"/>
            </a:ln>
            <a:effectLst/>
          </c:spPr>
          <c:marker>
            <c:symbol val="none"/>
          </c:marker>
          <c:cat>
            <c:strRef>
              <c:f>Sheet1!$B$1:$R$1</c:f>
              <c:strCach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!Q2016</c:v>
                </c:pt>
                <c:pt idx="16">
                  <c:v>2Q2016</c:v>
                </c:pt>
              </c:strCache>
            </c:strRef>
          </c:cat>
          <c:val>
            <c:numRef>
              <c:f>Sheet1!$B$3:$R$3</c:f>
              <c:numCache>
                <c:formatCode>General</c:formatCode>
                <c:ptCount val="17"/>
                <c:pt idx="0">
                  <c:v>6.9</c:v>
                </c:pt>
                <c:pt idx="1">
                  <c:v>7.3</c:v>
                </c:pt>
                <c:pt idx="2">
                  <c:v>6.1</c:v>
                </c:pt>
                <c:pt idx="3">
                  <c:v>6.7</c:v>
                </c:pt>
                <c:pt idx="4">
                  <c:v>10.9</c:v>
                </c:pt>
                <c:pt idx="5">
                  <c:v>11.1</c:v>
                </c:pt>
                <c:pt idx="6">
                  <c:v>19.399999999999999</c:v>
                </c:pt>
                <c:pt idx="7">
                  <c:v>13.9</c:v>
                </c:pt>
                <c:pt idx="8">
                  <c:v>11.7</c:v>
                </c:pt>
                <c:pt idx="9">
                  <c:v>6.4</c:v>
                </c:pt>
                <c:pt idx="10">
                  <c:v>5.8</c:v>
                </c:pt>
                <c:pt idx="11">
                  <c:v>6.5</c:v>
                </c:pt>
                <c:pt idx="12">
                  <c:v>6</c:v>
                </c:pt>
                <c:pt idx="13">
                  <c:v>6</c:v>
                </c:pt>
                <c:pt idx="14">
                  <c:v>8.7000000000000011</c:v>
                </c:pt>
                <c:pt idx="15">
                  <c:v>7.3</c:v>
                </c:pt>
                <c:pt idx="16">
                  <c:v>7.7</c:v>
                </c:pt>
              </c:numCache>
            </c:numRef>
          </c:val>
        </c:ser>
        <c:marker val="1"/>
        <c:axId val="80960896"/>
        <c:axId val="80966784"/>
      </c:lineChart>
      <c:catAx>
        <c:axId val="80960896"/>
        <c:scaling>
          <c:orientation val="minMax"/>
        </c:scaling>
        <c:axPos val="b"/>
        <c:numFmt formatCode="General" sourceLinked="1"/>
        <c:tickLblPos val="nextTo"/>
        <c:crossAx val="80966784"/>
        <c:crosses val="autoZero"/>
        <c:auto val="1"/>
        <c:lblAlgn val="ctr"/>
        <c:lblOffset val="100"/>
      </c:catAx>
      <c:valAx>
        <c:axId val="80966784"/>
        <c:scaling>
          <c:orientation val="minMax"/>
        </c:scaling>
        <c:axPos val="l"/>
        <c:majorGridlines/>
        <c:numFmt formatCode="General" sourceLinked="1"/>
        <c:tickLblPos val="nextTo"/>
        <c:spPr>
          <a:solidFill>
            <a:schemeClr val="accent1"/>
          </a:solidFill>
        </c:spPr>
        <c:crossAx val="80960896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7.9132066323034933E-2"/>
          <c:y val="5.0925925925925923E-2"/>
          <c:w val="0.89141679579208832"/>
          <c:h val="0.66760299407018786"/>
        </c:manualLayout>
      </c:layout>
      <c:barChart>
        <c:barDir val="col"/>
        <c:grouping val="stacked"/>
        <c:ser>
          <c:idx val="0"/>
          <c:order val="0"/>
          <c:tx>
            <c:strRef>
              <c:f>BG_colour!$Q$3</c:f>
              <c:strCache>
                <c:ptCount val="1"/>
                <c:pt idx="0">
                  <c:v>Частно потребление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BG_colour!$A$9:$A$25</c:f>
              <c:numCache>
                <c:formatCode>General</c:formatCode>
                <c:ptCount val="1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numCache>
            </c:numRef>
          </c:cat>
          <c:val>
            <c:numRef>
              <c:f>BG_colour!$Q$9:$Q$25</c:f>
              <c:numCache>
                <c:formatCode>0.0</c:formatCode>
                <c:ptCount val="17"/>
                <c:pt idx="0">
                  <c:v>4.4312928279037882</c:v>
                </c:pt>
                <c:pt idx="1">
                  <c:v>4.4140675849133926</c:v>
                </c:pt>
                <c:pt idx="2">
                  <c:v>3.43757821900273</c:v>
                </c:pt>
                <c:pt idx="3">
                  <c:v>3.7773546067312211</c:v>
                </c:pt>
                <c:pt idx="4">
                  <c:v>5.6403096451728816</c:v>
                </c:pt>
                <c:pt idx="5">
                  <c:v>4.5752531913060581</c:v>
                </c:pt>
                <c:pt idx="6">
                  <c:v>5.2891588251018398</c:v>
                </c:pt>
                <c:pt idx="7">
                  <c:v>7.9133792597447954</c:v>
                </c:pt>
                <c:pt idx="8">
                  <c:v>2.1935578228105612</c:v>
                </c:pt>
                <c:pt idx="9">
                  <c:v>-2.9056351910779572</c:v>
                </c:pt>
                <c:pt idx="10">
                  <c:v>0.21312479203930279</c:v>
                </c:pt>
                <c:pt idx="11">
                  <c:v>0.6612241261118984</c:v>
                </c:pt>
                <c:pt idx="12">
                  <c:v>2.0898350787140942</c:v>
                </c:pt>
                <c:pt idx="13">
                  <c:v>-0.91852846165310664</c:v>
                </c:pt>
                <c:pt idx="14">
                  <c:v>1.7490901241779551</c:v>
                </c:pt>
                <c:pt idx="15">
                  <c:v>0.48783313572462439</c:v>
                </c:pt>
                <c:pt idx="16">
                  <c:v>1.2852283892173229</c:v>
                </c:pt>
              </c:numCache>
            </c:numRef>
          </c:val>
        </c:ser>
        <c:ser>
          <c:idx val="1"/>
          <c:order val="1"/>
          <c:tx>
            <c:strRef>
              <c:f>BG_colour!$R$3</c:f>
              <c:strCache>
                <c:ptCount val="1"/>
                <c:pt idx="0">
                  <c:v>Публично потребление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BG_colour!$A$9:$A$25</c:f>
              <c:numCache>
                <c:formatCode>General</c:formatCode>
                <c:ptCount val="1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numCache>
            </c:numRef>
          </c:cat>
          <c:val>
            <c:numRef>
              <c:f>BG_colour!$R$9:$R$25</c:f>
              <c:numCache>
                <c:formatCode>0.0</c:formatCode>
                <c:ptCount val="17"/>
                <c:pt idx="0">
                  <c:v>0.74057797107331069</c:v>
                </c:pt>
                <c:pt idx="1">
                  <c:v>0.88022511210298782</c:v>
                </c:pt>
                <c:pt idx="2">
                  <c:v>0.23286448413838551</c:v>
                </c:pt>
                <c:pt idx="3">
                  <c:v>1.5408888076788347</c:v>
                </c:pt>
                <c:pt idx="4">
                  <c:v>1.037861702454381</c:v>
                </c:pt>
                <c:pt idx="5">
                  <c:v>0.23094569465932893</c:v>
                </c:pt>
                <c:pt idx="6">
                  <c:v>0.97764220431998283</c:v>
                </c:pt>
                <c:pt idx="7">
                  <c:v>0.16499985098741529</c:v>
                </c:pt>
                <c:pt idx="8">
                  <c:v>0.11495546566638001</c:v>
                </c:pt>
                <c:pt idx="9">
                  <c:v>-1.6739672059261232</c:v>
                </c:pt>
                <c:pt idx="10">
                  <c:v>-0.36717844028421637</c:v>
                </c:pt>
                <c:pt idx="11">
                  <c:v>0.30558635389717015</c:v>
                </c:pt>
                <c:pt idx="12">
                  <c:v>-7.7131337085718482E-2</c:v>
                </c:pt>
                <c:pt idx="13">
                  <c:v>0.35714443067995183</c:v>
                </c:pt>
                <c:pt idx="14">
                  <c:v>1.1269622680155441E-2</c:v>
                </c:pt>
                <c:pt idx="15">
                  <c:v>4.1160625588189947E-2</c:v>
                </c:pt>
                <c:pt idx="16">
                  <c:v>0.10063547653659632</c:v>
                </c:pt>
              </c:numCache>
            </c:numRef>
          </c:val>
        </c:ser>
        <c:ser>
          <c:idx val="2"/>
          <c:order val="2"/>
          <c:tx>
            <c:strRef>
              <c:f>BG_colour!$S$3</c:f>
              <c:strCache>
                <c:ptCount val="1"/>
                <c:pt idx="0">
                  <c:v>Инвестиции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BG_colour!$A$9:$A$25</c:f>
              <c:numCache>
                <c:formatCode>General</c:formatCode>
                <c:ptCount val="1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numCache>
            </c:numRef>
          </c:cat>
          <c:val>
            <c:numRef>
              <c:f>BG_colour!$S$9:$S$25</c:f>
              <c:numCache>
                <c:formatCode>0.0</c:formatCode>
                <c:ptCount val="17"/>
                <c:pt idx="0">
                  <c:v>2.3196944042396619</c:v>
                </c:pt>
                <c:pt idx="1">
                  <c:v>3.0964761460991403</c:v>
                </c:pt>
                <c:pt idx="2">
                  <c:v>1.4601656884535226</c:v>
                </c:pt>
                <c:pt idx="3">
                  <c:v>2.3529230619584234</c:v>
                </c:pt>
                <c:pt idx="4">
                  <c:v>2.7105271543682439</c:v>
                </c:pt>
                <c:pt idx="5">
                  <c:v>5.6127395202728785</c:v>
                </c:pt>
                <c:pt idx="6">
                  <c:v>3.2133176673179289</c:v>
                </c:pt>
                <c:pt idx="7">
                  <c:v>3.4275110086461469</c:v>
                </c:pt>
                <c:pt idx="8">
                  <c:v>6.0549153725943281</c:v>
                </c:pt>
                <c:pt idx="9">
                  <c:v>-5.6239621434886429</c:v>
                </c:pt>
                <c:pt idx="10">
                  <c:v>-4.8326227636664951</c:v>
                </c:pt>
                <c:pt idx="11">
                  <c:v>-0.99705710726141816</c:v>
                </c:pt>
                <c:pt idx="12">
                  <c:v>0.38285076936204471</c:v>
                </c:pt>
                <c:pt idx="13">
                  <c:v>6.0335592239799563E-2</c:v>
                </c:pt>
                <c:pt idx="14">
                  <c:v>0.72853149364727254</c:v>
                </c:pt>
                <c:pt idx="15">
                  <c:v>0.53211406908205883</c:v>
                </c:pt>
                <c:pt idx="16">
                  <c:v>0.11760206315647929</c:v>
                </c:pt>
              </c:numCache>
            </c:numRef>
          </c:val>
        </c:ser>
        <c:ser>
          <c:idx val="3"/>
          <c:order val="3"/>
          <c:tx>
            <c:strRef>
              <c:f>BG_colour!$T$3</c:f>
              <c:strCache>
                <c:ptCount val="1"/>
                <c:pt idx="0">
                  <c:v>Изменение на запасите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cat>
            <c:numRef>
              <c:f>BG_colour!$A$9:$A$25</c:f>
              <c:numCache>
                <c:formatCode>General</c:formatCode>
                <c:ptCount val="1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numCache>
            </c:numRef>
          </c:cat>
          <c:val>
            <c:numRef>
              <c:f>BG_colour!$T$9:$T$25</c:f>
              <c:numCache>
                <c:formatCode>0.0</c:formatCode>
                <c:ptCount val="17"/>
                <c:pt idx="0">
                  <c:v>1.7769035595923817</c:v>
                </c:pt>
                <c:pt idx="1">
                  <c:v>-8.3561144429953868E-2</c:v>
                </c:pt>
                <c:pt idx="2">
                  <c:v>5.2467595321607503E-2</c:v>
                </c:pt>
                <c:pt idx="3">
                  <c:v>0.85380213049122278</c:v>
                </c:pt>
                <c:pt idx="4">
                  <c:v>-1.0673269319695515</c:v>
                </c:pt>
                <c:pt idx="5">
                  <c:v>-1.3085355251345651E-2</c:v>
                </c:pt>
                <c:pt idx="6">
                  <c:v>2.3511058293770444</c:v>
                </c:pt>
                <c:pt idx="7">
                  <c:v>0.35676581911136568</c:v>
                </c:pt>
                <c:pt idx="8">
                  <c:v>-0.74263547165156374</c:v>
                </c:pt>
                <c:pt idx="9">
                  <c:v>-2.4287139635794044</c:v>
                </c:pt>
                <c:pt idx="10">
                  <c:v>-0.62643022984464658</c:v>
                </c:pt>
                <c:pt idx="11">
                  <c:v>0.25431916103915747</c:v>
                </c:pt>
                <c:pt idx="12">
                  <c:v>9.6755404373780718E-2</c:v>
                </c:pt>
                <c:pt idx="13">
                  <c:v>-0.5808818194290496</c:v>
                </c:pt>
                <c:pt idx="14">
                  <c:v>0.13656548477435754</c:v>
                </c:pt>
                <c:pt idx="15">
                  <c:v>-2.4776097857511031E-2</c:v>
                </c:pt>
                <c:pt idx="16">
                  <c:v>-0.12568883135580389</c:v>
                </c:pt>
              </c:numCache>
            </c:numRef>
          </c:val>
        </c:ser>
        <c:overlap val="100"/>
        <c:axId val="78809728"/>
        <c:axId val="78828288"/>
      </c:barChart>
      <c:lineChart>
        <c:grouping val="standard"/>
        <c:ser>
          <c:idx val="6"/>
          <c:order val="4"/>
          <c:tx>
            <c:strRef>
              <c:f>BG_colour!$X$3</c:f>
              <c:strCache>
                <c:ptCount val="1"/>
                <c:pt idx="0">
                  <c:v>Вътрешно търсене</c:v>
                </c:pt>
              </c:strCache>
            </c:strRef>
          </c:tx>
          <c:spPr>
            <a:ln w="28575" cap="rnd" cmpd="sng" algn="ctr">
              <a:solidFill>
                <a:schemeClr val="accent1">
                  <a:lumMod val="60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  <c:marker>
            <c:spPr>
              <a:noFill/>
              <a:ln w="9525" cap="flat" cmpd="sng" algn="ctr">
                <a:solidFill>
                  <a:schemeClr val="accent1">
                    <a:lumMod val="60000"/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marker>
          <c:cat>
            <c:numRef>
              <c:f>BG_colour!$A$9:$A$24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BG_colour!$X$9:$X$25</c:f>
              <c:numCache>
                <c:formatCode>0.0</c:formatCode>
                <c:ptCount val="17"/>
                <c:pt idx="0">
                  <c:v>9.2684687628091389</c:v>
                </c:pt>
                <c:pt idx="1">
                  <c:v>8.3072076986855627</c:v>
                </c:pt>
                <c:pt idx="2">
                  <c:v>5.1830759869162364</c:v>
                </c:pt>
                <c:pt idx="3">
                  <c:v>8.5249686068596979</c:v>
                </c:pt>
                <c:pt idx="4">
                  <c:v>8.3213715700259492</c:v>
                </c:pt>
                <c:pt idx="5">
                  <c:v>10.405853050986934</c:v>
                </c:pt>
                <c:pt idx="6">
                  <c:v>11.831224526116769</c:v>
                </c:pt>
                <c:pt idx="7">
                  <c:v>11.862655938489757</c:v>
                </c:pt>
                <c:pt idx="8">
                  <c:v>7.6207931894197163</c:v>
                </c:pt>
                <c:pt idx="9">
                  <c:v>-12.632278504072106</c:v>
                </c:pt>
                <c:pt idx="10">
                  <c:v>-5.613106641756044</c:v>
                </c:pt>
                <c:pt idx="11">
                  <c:v>0.22407253378680442</c:v>
                </c:pt>
                <c:pt idx="12">
                  <c:v>2.4923099153641934</c:v>
                </c:pt>
                <c:pt idx="13">
                  <c:v>-1.0819302581623997</c:v>
                </c:pt>
                <c:pt idx="14">
                  <c:v>2.6254567252797387</c:v>
                </c:pt>
                <c:pt idx="15">
                  <c:v>1.0363317325373618</c:v>
                </c:pt>
                <c:pt idx="16">
                  <c:v>1.3777770975545958</c:v>
                </c:pt>
              </c:numCache>
            </c:numRef>
          </c:val>
        </c:ser>
        <c:marker val="1"/>
        <c:axId val="78809728"/>
        <c:axId val="78828288"/>
      </c:lineChart>
      <c:catAx>
        <c:axId val="78809728"/>
        <c:scaling>
          <c:orientation val="minMax"/>
        </c:scaling>
        <c:axPos val="b"/>
        <c:numFmt formatCode="General" sourceLinked="1"/>
        <c:tickLblPos val="nextTo"/>
        <c:spPr>
          <a:pattFill prst="pct5">
            <a:fgClr>
              <a:srgbClr val="FFFFFF"/>
            </a:fgClr>
            <a:bgClr>
              <a:srgbClr val="FFFFFF"/>
            </a:bgClr>
          </a:pattFill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78828288"/>
        <c:crossesAt val="-20"/>
        <c:auto val="1"/>
        <c:lblAlgn val="ctr"/>
        <c:lblOffset val="100"/>
      </c:catAx>
      <c:valAx>
        <c:axId val="78828288"/>
        <c:scaling>
          <c:orientation val="minMax"/>
        </c:scaling>
        <c:axPos val="l"/>
        <c:majorGridlines>
          <c:spPr>
            <a:ln w="48000" cap="flat" cmpd="thickThin" algn="ctr">
              <a:solidFill>
                <a:schemeClr val="accent1"/>
              </a:solidFill>
              <a:prstDash val="solid"/>
            </a:ln>
            <a:effectLst>
              <a:outerShdw blurRad="45000" dist="25000" dir="5400000" rotWithShape="0">
                <a:srgbClr val="000000">
                  <a:alpha val="38000"/>
                </a:srgbClr>
              </a:outerShdw>
            </a:effectLst>
          </c:spPr>
        </c:majorGridlines>
        <c:numFmt formatCode="0.0" sourceLinked="1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78809728"/>
        <c:crosses val="autoZero"/>
        <c:crossBetween val="between"/>
      </c:valAx>
      <c:spPr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1.7054886211512774E-2"/>
          <c:y val="0.79487818081669437"/>
          <c:w val="0.96955823293172694"/>
          <c:h val="0.2039895644433502"/>
        </c:manualLayout>
      </c:layout>
      <c:spPr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</c:chart>
  <c:spPr>
    <a:gradFill rotWithShape="1">
      <a:gsLst>
        <a:gs pos="0">
          <a:schemeClr val="accent1">
            <a:tint val="50000"/>
            <a:satMod val="300000"/>
          </a:schemeClr>
        </a:gs>
        <a:gs pos="35000">
          <a:schemeClr val="accent1">
            <a:tint val="37000"/>
            <a:satMod val="300000"/>
          </a:schemeClr>
        </a:gs>
        <a:gs pos="100000">
          <a:schemeClr val="accent1">
            <a:tint val="15000"/>
            <a:satMod val="350000"/>
          </a:schemeClr>
        </a:gs>
      </a:gsLst>
      <a:lin ang="16200000" scaled="1"/>
    </a:gradFill>
    <a:ln w="6350" cap="rnd" cmpd="sng" algn="ctr">
      <a:solidFill>
        <a:schemeClr val="accent1">
          <a:shade val="95000"/>
          <a:satMod val="105000"/>
        </a:schemeClr>
      </a:solidFill>
      <a:prstDash val="solid"/>
    </a:ln>
    <a:effectLst>
      <a:outerShdw blurRad="45000" dist="25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7.9132066323034933E-2"/>
          <c:y val="5.0925925925925923E-2"/>
          <c:w val="0.89141679579208788"/>
          <c:h val="0.6676029940701883"/>
        </c:manualLayout>
      </c:layout>
      <c:barChart>
        <c:barDir val="col"/>
        <c:grouping val="stacked"/>
        <c:ser>
          <c:idx val="1"/>
          <c:order val="0"/>
          <c:tx>
            <c:strRef>
              <c:f>BG_colour!$V$3</c:f>
              <c:strCache>
                <c:ptCount val="1"/>
                <c:pt idx="0">
                  <c:v>Внос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BG_colour!$A$9:$A$25</c:f>
              <c:numCache>
                <c:formatCode>General</c:formatCode>
                <c:ptCount val="1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numCache>
            </c:numRef>
          </c:cat>
          <c:val>
            <c:numRef>
              <c:f>BG_colour!$V$9:$V$25</c:f>
              <c:numCache>
                <c:formatCode>0.0</c:formatCode>
                <c:ptCount val="17"/>
                <c:pt idx="0">
                  <c:v>4.0410202714714716</c:v>
                </c:pt>
                <c:pt idx="1">
                  <c:v>-4.5226462088209765</c:v>
                </c:pt>
                <c:pt idx="2">
                  <c:v>-2.4456372785888942</c:v>
                </c:pt>
                <c:pt idx="3">
                  <c:v>-5.9051205211746129</c:v>
                </c:pt>
                <c:pt idx="4">
                  <c:v>-11.208944236386284</c:v>
                </c:pt>
                <c:pt idx="5">
                  <c:v>-7.2605588887840495</c:v>
                </c:pt>
                <c:pt idx="6">
                  <c:v>-8.5877795016269545</c:v>
                </c:pt>
                <c:pt idx="7">
                  <c:v>-13.250971511055083</c:v>
                </c:pt>
                <c:pt idx="8">
                  <c:v>-3.2452976899484254</c:v>
                </c:pt>
                <c:pt idx="9">
                  <c:v>14.24404689499179</c:v>
                </c:pt>
                <c:pt idx="10">
                  <c:v>-2.2193020180012182</c:v>
                </c:pt>
                <c:pt idx="11">
                  <c:v>-4.8249659423871654</c:v>
                </c:pt>
                <c:pt idx="12">
                  <c:v>-2.7150166610439426</c:v>
                </c:pt>
                <c:pt idx="13">
                  <c:v>-3.0847889310490437</c:v>
                </c:pt>
                <c:pt idx="14">
                  <c:v>-1.0055526186634076</c:v>
                </c:pt>
                <c:pt idx="15">
                  <c:v>-2.8709225740600424</c:v>
                </c:pt>
                <c:pt idx="16">
                  <c:v>-1.6035029568495691</c:v>
                </c:pt>
              </c:numCache>
            </c:numRef>
          </c:val>
        </c:ser>
        <c:ser>
          <c:idx val="4"/>
          <c:order val="1"/>
          <c:tx>
            <c:strRef>
              <c:f>BG_colour!$U$3</c:f>
              <c:strCache>
                <c:ptCount val="1"/>
                <c:pt idx="0">
                  <c:v>Износ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cat>
            <c:numRef>
              <c:f>BG_colour!$A$9:$A$25</c:f>
              <c:numCache>
                <c:formatCode>General</c:formatCode>
                <c:ptCount val="1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numCache>
            </c:numRef>
          </c:cat>
          <c:val>
            <c:numRef>
              <c:f>BG_colour!$U$9:$U$25</c:f>
              <c:numCache>
                <c:formatCode>0.0</c:formatCode>
                <c:ptCount val="17"/>
                <c:pt idx="0">
                  <c:v>-8.2985396683828441</c:v>
                </c:pt>
                <c:pt idx="1">
                  <c:v>0.46346387809403838</c:v>
                </c:pt>
                <c:pt idx="2">
                  <c:v>3.2806834236090787</c:v>
                </c:pt>
                <c:pt idx="3">
                  <c:v>2.457674183445036</c:v>
                </c:pt>
                <c:pt idx="4">
                  <c:v>9.4431392444414506</c:v>
                </c:pt>
                <c:pt idx="5">
                  <c:v>4.0908988343377395</c:v>
                </c:pt>
                <c:pt idx="6">
                  <c:v>3.5096888397653503</c:v>
                </c:pt>
                <c:pt idx="7">
                  <c:v>9.0636662570901727</c:v>
                </c:pt>
                <c:pt idx="8">
                  <c:v>1.271509929310592</c:v>
                </c:pt>
                <c:pt idx="9">
                  <c:v>-5.8314954531258199</c:v>
                </c:pt>
                <c:pt idx="10">
                  <c:v>7.8869666428604708</c:v>
                </c:pt>
                <c:pt idx="11">
                  <c:v>6.1848673695018075</c:v>
                </c:pt>
                <c:pt idx="12">
                  <c:v>0.45978063553666232</c:v>
                </c:pt>
                <c:pt idx="13">
                  <c:v>5.4486042728828314</c:v>
                </c:pt>
                <c:pt idx="14">
                  <c:v>-7.1050535432584105E-2</c:v>
                </c:pt>
                <c:pt idx="15">
                  <c:v>4.8028887604844464</c:v>
                </c:pt>
                <c:pt idx="16">
                  <c:v>3.1230920665742832</c:v>
                </c:pt>
              </c:numCache>
            </c:numRef>
          </c:val>
        </c:ser>
        <c:overlap val="100"/>
        <c:axId val="79504896"/>
        <c:axId val="79506816"/>
      </c:barChart>
      <c:lineChart>
        <c:grouping val="standard"/>
        <c:ser>
          <c:idx val="6"/>
          <c:order val="2"/>
          <c:tx>
            <c:strRef>
              <c:f>BG_colour!$Y$3</c:f>
              <c:strCache>
                <c:ptCount val="1"/>
                <c:pt idx="0">
                  <c:v>Външен сектор</c:v>
                </c:pt>
              </c:strCache>
            </c:strRef>
          </c:tx>
          <c:spPr>
            <a:ln w="28575" cap="rnd" cmpd="sng" algn="ctr">
              <a:solidFill>
                <a:schemeClr val="accent1">
                  <a:lumMod val="60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  <c:marker>
            <c:spPr>
              <a:noFill/>
              <a:ln w="9525" cap="flat" cmpd="sng" algn="ctr">
                <a:solidFill>
                  <a:schemeClr val="accent1">
                    <a:lumMod val="60000"/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marker>
          <c:cat>
            <c:numRef>
              <c:f>BG_colour!$A$9:$A$24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BG_colour!$Y$2:$Y$9</c:f>
              <c:numCache>
                <c:formatCode>General</c:formatCode>
                <c:ptCount val="8"/>
                <c:pt idx="1">
                  <c:v>0</c:v>
                </c:pt>
                <c:pt idx="7" formatCode="0.0">
                  <c:v>-4.2575193969113725</c:v>
                </c:pt>
              </c:numCache>
            </c:numRef>
          </c:val>
        </c:ser>
        <c:marker val="1"/>
        <c:axId val="79504896"/>
        <c:axId val="79506816"/>
      </c:lineChart>
      <c:catAx>
        <c:axId val="79504896"/>
        <c:scaling>
          <c:orientation val="minMax"/>
        </c:scaling>
        <c:axPos val="b"/>
        <c:numFmt formatCode="General" sourceLinked="1"/>
        <c:tickLblPos val="nextTo"/>
        <c:spPr>
          <a:pattFill prst="pct5">
            <a:fgClr>
              <a:srgbClr val="FFFFFF"/>
            </a:fgClr>
            <a:bgClr>
              <a:srgbClr val="FFFFFF"/>
            </a:bgClr>
          </a:pattFill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79506816"/>
        <c:crossesAt val="-20"/>
        <c:auto val="1"/>
        <c:lblAlgn val="ctr"/>
        <c:lblOffset val="100"/>
      </c:catAx>
      <c:valAx>
        <c:axId val="7950681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.0" sourceLinked="1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79504896"/>
        <c:crosses val="autoZero"/>
        <c:crossBetween val="between"/>
      </c:valAx>
      <c:spPr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1.7054886211512781E-2"/>
          <c:y val="0.79487818081669437"/>
          <c:w val="0.96955823293172694"/>
          <c:h val="0.2039895644433502"/>
        </c:manualLayout>
      </c:layout>
      <c:spPr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</c:chart>
  <c:spPr>
    <a:gradFill rotWithShape="1">
      <a:gsLst>
        <a:gs pos="0">
          <a:schemeClr val="accent1">
            <a:tint val="50000"/>
            <a:satMod val="300000"/>
          </a:schemeClr>
        </a:gs>
        <a:gs pos="35000">
          <a:schemeClr val="accent1">
            <a:tint val="37000"/>
            <a:satMod val="300000"/>
          </a:schemeClr>
        </a:gs>
        <a:gs pos="100000">
          <a:schemeClr val="accent1">
            <a:tint val="15000"/>
            <a:satMod val="350000"/>
          </a:schemeClr>
        </a:gs>
      </a:gsLst>
      <a:lin ang="16200000" scaled="1"/>
    </a:gradFill>
    <a:ln w="6350" cap="rnd" cmpd="sng" algn="ctr">
      <a:solidFill>
        <a:schemeClr val="accent1">
          <a:shade val="95000"/>
          <a:satMod val="105000"/>
        </a:schemeClr>
      </a:solidFill>
      <a:prstDash val="solid"/>
    </a:ln>
    <a:effectLst>
      <a:outerShdw blurRad="45000" dist="25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5.8499205088425113E-2"/>
          <c:y val="7.0433556916496817E-2"/>
          <c:w val="0.76087566734447543"/>
          <c:h val="0.79822506561679785"/>
        </c:manualLayout>
      </c:layout>
      <c:barChart>
        <c:barDir val="col"/>
        <c:grouping val="clustered"/>
        <c:ser>
          <c:idx val="0"/>
          <c:order val="0"/>
          <c:tx>
            <c:strRef>
              <c:f>'1.2.3.4'!$L$22</c:f>
              <c:strCache>
                <c:ptCount val="1"/>
                <c:pt idx="0">
                  <c:v>Износ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cat>
            <c:strRef>
              <c:f>'1.2.3.4'!$M$21:$P$21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'1.2.3.4'!$M$22:$P$22</c:f>
              <c:numCache>
                <c:formatCode>#,##0.0</c:formatCode>
                <c:ptCount val="4"/>
                <c:pt idx="0">
                  <c:v>3.5</c:v>
                </c:pt>
                <c:pt idx="1">
                  <c:v>5.0999999999999996</c:v>
                </c:pt>
              </c:numCache>
            </c:numRef>
          </c:val>
        </c:ser>
        <c:ser>
          <c:idx val="1"/>
          <c:order val="1"/>
          <c:tx>
            <c:strRef>
              <c:f>'1.2.3.4'!$L$23</c:f>
              <c:strCache>
                <c:ptCount val="1"/>
                <c:pt idx="0">
                  <c:v>Внос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cat>
            <c:strRef>
              <c:f>'1.2.3.4'!$M$21:$P$21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'1.2.3.4'!$M$23:$P$23</c:f>
              <c:numCache>
                <c:formatCode>#,##0.0</c:formatCode>
                <c:ptCount val="4"/>
                <c:pt idx="0">
                  <c:v>2.4</c:v>
                </c:pt>
                <c:pt idx="1">
                  <c:v>4.5999999999999996</c:v>
                </c:pt>
              </c:numCache>
            </c:numRef>
          </c:val>
        </c:ser>
        <c:axId val="79550336"/>
        <c:axId val="79551872"/>
      </c:barChart>
      <c:lineChart>
        <c:grouping val="standard"/>
        <c:ser>
          <c:idx val="2"/>
          <c:order val="2"/>
          <c:tx>
            <c:strRef>
              <c:f>'1.2.3.4'!$L$24</c:f>
              <c:strCache>
                <c:ptCount val="1"/>
                <c:pt idx="0">
                  <c:v>Прогноза Износ 2016</c:v>
                </c:pt>
              </c:strCache>
            </c:strRef>
          </c:tx>
          <c:spPr>
            <a:ln w="31750">
              <a:solidFill>
                <a:srgbClr val="1EDE04"/>
              </a:solidFill>
              <a:prstDash val="dash"/>
            </a:ln>
          </c:spPr>
          <c:marker>
            <c:symbol val="none"/>
          </c:marker>
          <c:cat>
            <c:strRef>
              <c:f>'1.2.3.4'!$M$21:$P$21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'1.2.3.4'!$M$24:$P$24</c:f>
              <c:numCache>
                <c:formatCode>General</c:formatCode>
                <c:ptCount val="4"/>
                <c:pt idx="0">
                  <c:v>4.8</c:v>
                </c:pt>
                <c:pt idx="1">
                  <c:v>4.8</c:v>
                </c:pt>
                <c:pt idx="2">
                  <c:v>4.8</c:v>
                </c:pt>
                <c:pt idx="3">
                  <c:v>4.8</c:v>
                </c:pt>
              </c:numCache>
            </c:numRef>
          </c:val>
        </c:ser>
        <c:ser>
          <c:idx val="3"/>
          <c:order val="3"/>
          <c:tx>
            <c:strRef>
              <c:f>'1.2.3.4'!$L$25</c:f>
              <c:strCache>
                <c:ptCount val="1"/>
                <c:pt idx="0">
                  <c:v>Прогноза Внос 2016</c:v>
                </c:pt>
              </c:strCache>
            </c:strRef>
          </c:tx>
          <c:spPr>
            <a:ln w="31750">
              <a:solidFill>
                <a:srgbClr val="FF0000"/>
              </a:solidFill>
              <a:prstDash val="dash"/>
            </a:ln>
          </c:spPr>
          <c:marker>
            <c:symbol val="none"/>
          </c:marker>
          <c:cat>
            <c:strRef>
              <c:f>'1.2.3.4'!$M$21:$P$21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'1.2.3.4'!$M$25:$P$25</c:f>
              <c:numCache>
                <c:formatCode>General</c:formatCode>
                <c:ptCount val="4"/>
                <c:pt idx="0">
                  <c:v>2.4</c:v>
                </c:pt>
                <c:pt idx="1">
                  <c:v>2.4</c:v>
                </c:pt>
                <c:pt idx="2">
                  <c:v>2.4</c:v>
                </c:pt>
                <c:pt idx="3">
                  <c:v>2.4</c:v>
                </c:pt>
              </c:numCache>
            </c:numRef>
          </c:val>
        </c:ser>
        <c:marker val="1"/>
        <c:axId val="79550336"/>
        <c:axId val="79551872"/>
      </c:lineChart>
      <c:catAx>
        <c:axId val="79550336"/>
        <c:scaling>
          <c:orientation val="minMax"/>
        </c:scaling>
        <c:axPos val="b"/>
        <c:numFmt formatCode="General" sourceLinked="1"/>
        <c:tickLblPos val="nextTo"/>
        <c:crossAx val="79551872"/>
        <c:crosses val="autoZero"/>
        <c:auto val="1"/>
        <c:lblAlgn val="ctr"/>
        <c:lblOffset val="100"/>
      </c:catAx>
      <c:valAx>
        <c:axId val="79551872"/>
        <c:scaling>
          <c:orientation val="minMax"/>
        </c:scaling>
        <c:axPos val="l"/>
        <c:majorGridlines/>
        <c:numFmt formatCode="#,##0.0" sourceLinked="1"/>
        <c:tickLblPos val="nextTo"/>
        <c:crossAx val="795503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631911917628914"/>
          <c:y val="0.60722417510311388"/>
          <c:w val="0.22263145074962631"/>
          <c:h val="0.2533647356580439"/>
        </c:manualLayout>
      </c:layout>
    </c:legend>
    <c:plotVisOnly val="1"/>
    <c:dispBlanksAs val="gap"/>
  </c:chart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>
        <c:manualLayout>
          <c:xMode val="edge"/>
          <c:yMode val="edge"/>
          <c:x val="0.21089184191531296"/>
          <c:y val="8.1991357013448687E-2"/>
        </c:manualLayout>
      </c:layout>
      <c:txPr>
        <a:bodyPr/>
        <a:lstStyle/>
        <a:p>
          <a:pPr>
            <a:defRPr sz="1200" b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title>
    <c:plotArea>
      <c:layout/>
      <c:barChart>
        <c:barDir val="col"/>
        <c:grouping val="clustered"/>
        <c:ser>
          <c:idx val="0"/>
          <c:order val="0"/>
          <c:tx>
            <c:strRef>
              <c:f>'Sl01'!$D$13</c:f>
              <c:strCache>
                <c:ptCount val="1"/>
                <c:pt idx="0">
                  <c:v>Активи на търговските банки [млрд. лв.]</c:v>
                </c:pt>
              </c:strCache>
            </c:strRef>
          </c:tx>
          <c:dLbls>
            <c:numFmt formatCode="0.0" sourceLinked="0"/>
            <c:txPr>
              <a:bodyPr/>
              <a:lstStyle/>
              <a:p>
                <a:pPr>
                  <a:defRPr i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'Sl01'!$E$12:$K$12</c:f>
              <c:strCache>
                <c:ptCount val="7"/>
                <c:pt idx="0">
                  <c:v>2015/03</c:v>
                </c:pt>
                <c:pt idx="1">
                  <c:v>2015/06</c:v>
                </c:pt>
                <c:pt idx="2">
                  <c:v>2015/09</c:v>
                </c:pt>
                <c:pt idx="3">
                  <c:v>2015/12</c:v>
                </c:pt>
                <c:pt idx="4">
                  <c:v>2016/03</c:v>
                </c:pt>
                <c:pt idx="5">
                  <c:v>2016/06</c:v>
                </c:pt>
                <c:pt idx="6">
                  <c:v>2016/08</c:v>
                </c:pt>
              </c:strCache>
            </c:strRef>
          </c:cat>
          <c:val>
            <c:numRef>
              <c:f>'Sl01'!$E$13:$K$13</c:f>
              <c:numCache>
                <c:formatCode>#\,##0.000</c:formatCode>
                <c:ptCount val="7"/>
                <c:pt idx="0">
                  <c:v>86.139407045568959</c:v>
                </c:pt>
                <c:pt idx="1">
                  <c:v>83.884258000000003</c:v>
                </c:pt>
                <c:pt idx="2">
                  <c:v>85.483217000000025</c:v>
                </c:pt>
                <c:pt idx="3">
                  <c:v>87.524256999999992</c:v>
                </c:pt>
                <c:pt idx="4">
                  <c:v>87.135781999999807</c:v>
                </c:pt>
                <c:pt idx="5">
                  <c:v>88.650279999999981</c:v>
                </c:pt>
                <c:pt idx="6">
                  <c:v>90.078294</c:v>
                </c:pt>
              </c:numCache>
            </c:numRef>
          </c:val>
        </c:ser>
        <c:axId val="78937472"/>
        <c:axId val="78947456"/>
      </c:barChart>
      <c:catAx>
        <c:axId val="78937472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78947456"/>
        <c:crosses val="autoZero"/>
        <c:auto val="1"/>
        <c:lblAlgn val="ctr"/>
        <c:lblOffset val="100"/>
      </c:catAx>
      <c:valAx>
        <c:axId val="78947456"/>
        <c:scaling>
          <c:orientation val="minMax"/>
        </c:scaling>
        <c:delete val="1"/>
        <c:axPos val="l"/>
        <c:numFmt formatCode="#\,##0.000" sourceLinked="1"/>
        <c:tickLblPos val="none"/>
        <c:crossAx val="78937472"/>
        <c:crosses val="autoZero"/>
        <c:crossBetween val="between"/>
      </c:valAx>
    </c:plotArea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200" b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r>
              <a:rPr lang="bg-BG" sz="1200" b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Основни групи активи [%]</a:t>
            </a:r>
            <a:endParaRPr lang="en-US" sz="1200" b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8.8763613079090864E-2"/>
          <c:y val="0.15062540438259195"/>
          <c:w val="0.85577008546445865"/>
          <c:h val="0.51588712365292655"/>
        </c:manualLayout>
      </c:layout>
      <c:lineChart>
        <c:grouping val="standard"/>
        <c:ser>
          <c:idx val="2"/>
          <c:order val="0"/>
          <c:tx>
            <c:strRef>
              <c:f>'Sl01'!$D$18</c:f>
              <c:strCache>
                <c:ptCount val="1"/>
                <c:pt idx="0">
                  <c:v>Брутни кредити (л.с.)</c:v>
                </c:pt>
              </c:strCache>
            </c:strRef>
          </c:tx>
          <c:marker>
            <c:symbol val="none"/>
          </c:marker>
          <c:cat>
            <c:strRef>
              <c:f>'Sl01'!$E$16:$K$16</c:f>
              <c:strCache>
                <c:ptCount val="7"/>
                <c:pt idx="0">
                  <c:v>2015/03</c:v>
                </c:pt>
                <c:pt idx="1">
                  <c:v>2015/06</c:v>
                </c:pt>
                <c:pt idx="2">
                  <c:v>2015/09</c:v>
                </c:pt>
                <c:pt idx="3">
                  <c:v>2015/12</c:v>
                </c:pt>
                <c:pt idx="4">
                  <c:v>2016/03</c:v>
                </c:pt>
                <c:pt idx="5">
                  <c:v>2016/06</c:v>
                </c:pt>
                <c:pt idx="6">
                  <c:v>2016/08</c:v>
                </c:pt>
              </c:strCache>
            </c:strRef>
          </c:cat>
          <c:val>
            <c:numRef>
              <c:f>'Sl01'!$E$18:$K$18</c:f>
              <c:numCache>
                <c:formatCode>#\,##0.0</c:formatCode>
                <c:ptCount val="7"/>
                <c:pt idx="0">
                  <c:v>63.237241662440745</c:v>
                </c:pt>
                <c:pt idx="1">
                  <c:v>65.121657272095078</c:v>
                </c:pt>
                <c:pt idx="2">
                  <c:v>64.266303875765473</c:v>
                </c:pt>
                <c:pt idx="3">
                  <c:v>61.835102467650756</c:v>
                </c:pt>
                <c:pt idx="4">
                  <c:v>60.958891721428458</c:v>
                </c:pt>
                <c:pt idx="5">
                  <c:v>60.581181469477471</c:v>
                </c:pt>
                <c:pt idx="6">
                  <c:v>59.939502184621816</c:v>
                </c:pt>
              </c:numCache>
            </c:numRef>
          </c:val>
          <c:smooth val="1"/>
        </c:ser>
        <c:marker val="1"/>
        <c:axId val="79710464"/>
        <c:axId val="79720448"/>
      </c:lineChart>
      <c:lineChart>
        <c:grouping val="standard"/>
        <c:ser>
          <c:idx val="3"/>
          <c:order val="1"/>
          <c:tx>
            <c:strRef>
              <c:f>'Sl01'!$D$19</c:f>
              <c:strCache>
                <c:ptCount val="1"/>
                <c:pt idx="0">
                  <c:v>Парични средства и салда при ЦБ (д.с.)</c:v>
                </c:pt>
              </c:strCache>
            </c:strRef>
          </c:tx>
          <c:marker>
            <c:symbol val="none"/>
          </c:marker>
          <c:cat>
            <c:strRef>
              <c:f>'Sl01'!$E$16:$K$16</c:f>
              <c:strCache>
                <c:ptCount val="7"/>
                <c:pt idx="0">
                  <c:v>2015/03</c:v>
                </c:pt>
                <c:pt idx="1">
                  <c:v>2015/06</c:v>
                </c:pt>
                <c:pt idx="2">
                  <c:v>2015/09</c:v>
                </c:pt>
                <c:pt idx="3">
                  <c:v>2015/12</c:v>
                </c:pt>
                <c:pt idx="4">
                  <c:v>2016/03</c:v>
                </c:pt>
                <c:pt idx="5">
                  <c:v>2016/06</c:v>
                </c:pt>
                <c:pt idx="6">
                  <c:v>2016/08</c:v>
                </c:pt>
              </c:strCache>
            </c:strRef>
          </c:cat>
          <c:val>
            <c:numRef>
              <c:f>'Sl01'!$E$19:$K$19</c:f>
              <c:numCache>
                <c:formatCode>#\,##0.0</c:formatCode>
                <c:ptCount val="7"/>
                <c:pt idx="0">
                  <c:v>15.696450492648832</c:v>
                </c:pt>
                <c:pt idx="1">
                  <c:v>16.465237136626936</c:v>
                </c:pt>
                <c:pt idx="2">
                  <c:v>18.892230038558299</c:v>
                </c:pt>
                <c:pt idx="3">
                  <c:v>20.863786367246739</c:v>
                </c:pt>
                <c:pt idx="4">
                  <c:v>18.878236497607826</c:v>
                </c:pt>
                <c:pt idx="5">
                  <c:v>18.511700132250031</c:v>
                </c:pt>
                <c:pt idx="6">
                  <c:v>19.488446350904418</c:v>
                </c:pt>
              </c:numCache>
            </c:numRef>
          </c:val>
          <c:smooth val="1"/>
        </c:ser>
        <c:marker val="1"/>
        <c:axId val="79723520"/>
        <c:axId val="79721984"/>
      </c:lineChart>
      <c:catAx>
        <c:axId val="79710464"/>
        <c:scaling>
          <c:orientation val="minMax"/>
        </c:scaling>
        <c:axPos val="b"/>
        <c:tickLblPos val="nextTo"/>
        <c:crossAx val="79720448"/>
        <c:crosses val="autoZero"/>
        <c:auto val="1"/>
        <c:lblAlgn val="ctr"/>
        <c:lblOffset val="100"/>
      </c:catAx>
      <c:valAx>
        <c:axId val="79720448"/>
        <c:scaling>
          <c:orientation val="minMax"/>
        </c:scaling>
        <c:axPos val="l"/>
        <c:numFmt formatCode="#\ ##0" sourceLinked="0"/>
        <c:tickLblPos val="nextTo"/>
        <c:crossAx val="79710464"/>
        <c:crosses val="autoZero"/>
        <c:crossBetween val="between"/>
      </c:valAx>
      <c:valAx>
        <c:axId val="79721984"/>
        <c:scaling>
          <c:orientation val="minMax"/>
          <c:max val="25"/>
          <c:min val="10"/>
        </c:scaling>
        <c:axPos val="r"/>
        <c:numFmt formatCode="#\ ##0" sourceLinked="0"/>
        <c:tickLblPos val="nextTo"/>
        <c:crossAx val="79723520"/>
        <c:crosses val="max"/>
        <c:crossBetween val="between"/>
      </c:valAx>
      <c:catAx>
        <c:axId val="79723520"/>
        <c:scaling>
          <c:orientation val="minMax"/>
        </c:scaling>
        <c:delete val="1"/>
        <c:axPos val="b"/>
        <c:tickLblPos val="none"/>
        <c:crossAx val="79721984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4.2916666666666763E-2"/>
          <c:y val="0.81155295122993243"/>
          <c:w val="0.91819444444444465"/>
          <c:h val="0.18583444432100174"/>
        </c:manualLayout>
      </c:layout>
      <c:txPr>
        <a:bodyPr/>
        <a:lstStyle/>
        <a:p>
          <a:pPr>
            <a:defRPr sz="800"/>
          </a:pPr>
          <a:endParaRPr lang="en-US"/>
        </a:p>
      </c:txPr>
    </c:legend>
    <c:plotVisOnly val="1"/>
    <c:dispBlanksAs val="gap"/>
  </c:chart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6.9631612971400511E-2"/>
          <c:y val="3.8996073036825465E-2"/>
          <c:w val="0.92743097210912684"/>
          <c:h val="0.72711337663866205"/>
        </c:manualLayout>
      </c:layout>
      <c:barChart>
        <c:barDir val="col"/>
        <c:grouping val="clustered"/>
        <c:ser>
          <c:idx val="0"/>
          <c:order val="0"/>
          <c:tx>
            <c:strRef>
              <c:f>'Sl06'!$B$2</c:f>
              <c:strCache>
                <c:ptCount val="1"/>
                <c:pt idx="0">
                  <c:v>Предприятия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cat>
            <c:numRef>
              <c:f>'Sl06'!$A$3:$A$12</c:f>
              <c:numCache>
                <c:formatCode>General</c:formatCode>
                <c:ptCount val="10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</c:numCache>
            </c:numRef>
          </c:cat>
          <c:val>
            <c:numRef>
              <c:f>'Sl06'!$B$3:$B$12</c:f>
              <c:numCache>
                <c:formatCode>#\,##0.0</c:formatCode>
                <c:ptCount val="10"/>
                <c:pt idx="0">
                  <c:v>8.0546200000000034</c:v>
                </c:pt>
                <c:pt idx="1">
                  <c:v>9.6439570000000003</c:v>
                </c:pt>
                <c:pt idx="2">
                  <c:v>6.3369210000000002</c:v>
                </c:pt>
                <c:pt idx="3">
                  <c:v>5.546011</c:v>
                </c:pt>
                <c:pt idx="4">
                  <c:v>9.1681939999999997</c:v>
                </c:pt>
                <c:pt idx="5">
                  <c:v>8.9764590000000144</c:v>
                </c:pt>
                <c:pt idx="6">
                  <c:v>8.8148780000000002</c:v>
                </c:pt>
                <c:pt idx="7">
                  <c:v>9.7194719999999997</c:v>
                </c:pt>
                <c:pt idx="8">
                  <c:v>8.3879530000000013</c:v>
                </c:pt>
                <c:pt idx="9">
                  <c:v>9.2466239999999988</c:v>
                </c:pt>
              </c:numCache>
            </c:numRef>
          </c:val>
        </c:ser>
        <c:ser>
          <c:idx val="1"/>
          <c:order val="1"/>
          <c:tx>
            <c:strRef>
              <c:f>'Sl06'!$C$2</c:f>
              <c:strCache>
                <c:ptCount val="1"/>
                <c:pt idx="0">
                  <c:v>Домакинства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cat>
            <c:numRef>
              <c:f>'Sl06'!$A$3:$A$12</c:f>
              <c:numCache>
                <c:formatCode>General</c:formatCode>
                <c:ptCount val="10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</c:numCache>
            </c:numRef>
          </c:cat>
          <c:val>
            <c:numRef>
              <c:f>'Sl06'!$C$3:$C$12</c:f>
              <c:numCache>
                <c:formatCode>#\,##0.0</c:formatCode>
                <c:ptCount val="10"/>
                <c:pt idx="0">
                  <c:v>5.4994350000000001</c:v>
                </c:pt>
                <c:pt idx="1">
                  <c:v>6.9476780000000034</c:v>
                </c:pt>
                <c:pt idx="2">
                  <c:v>2.1861140000000012</c:v>
                </c:pt>
                <c:pt idx="3">
                  <c:v>2.1816589999999967</c:v>
                </c:pt>
                <c:pt idx="4">
                  <c:v>2.5097069999999997</c:v>
                </c:pt>
                <c:pt idx="5">
                  <c:v>2.5539800000000006</c:v>
                </c:pt>
                <c:pt idx="6">
                  <c:v>2.8022829999999956</c:v>
                </c:pt>
                <c:pt idx="7">
                  <c:v>2.6766729999999961</c:v>
                </c:pt>
                <c:pt idx="8">
                  <c:v>3.3927269999999967</c:v>
                </c:pt>
                <c:pt idx="9">
                  <c:v>4.0696690000000082</c:v>
                </c:pt>
              </c:numCache>
            </c:numRef>
          </c:val>
        </c:ser>
        <c:axId val="79660544"/>
        <c:axId val="79662080"/>
      </c:barChart>
      <c:lineChart>
        <c:grouping val="standard"/>
        <c:ser>
          <c:idx val="2"/>
          <c:order val="2"/>
          <c:tx>
            <c:strRef>
              <c:f>'Sl06'!$D$2</c:f>
              <c:strCache>
                <c:ptCount val="1"/>
                <c:pt idx="0">
                  <c:v>Общо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9"/>
            <c:spPr>
              <a:solidFill>
                <a:schemeClr val="accent2">
                  <a:lumMod val="50000"/>
                </a:schemeClr>
              </a:solidFill>
              <a:ln>
                <a:noFill/>
              </a:ln>
            </c:spPr>
          </c:marker>
          <c:dLbls>
            <c:numFmt formatCode="0.0" sourceLinked="0"/>
            <c:txPr>
              <a:bodyPr/>
              <a:lstStyle/>
              <a:p>
                <a:pPr>
                  <a:defRPr sz="900" i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dLblPos val="t"/>
            <c:showVal val="1"/>
          </c:dLbls>
          <c:cat>
            <c:numRef>
              <c:f>'Sl06'!$A$3:$A$12</c:f>
              <c:numCache>
                <c:formatCode>General</c:formatCode>
                <c:ptCount val="10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</c:numCache>
            </c:numRef>
          </c:cat>
          <c:val>
            <c:numRef>
              <c:f>'Sl06'!$D$3:$D$12</c:f>
              <c:numCache>
                <c:formatCode>#\,##0.0</c:formatCode>
                <c:ptCount val="10"/>
                <c:pt idx="0">
                  <c:v>13.554055</c:v>
                </c:pt>
                <c:pt idx="1">
                  <c:v>16.591635</c:v>
                </c:pt>
                <c:pt idx="2">
                  <c:v>8.5230350000000001</c:v>
                </c:pt>
                <c:pt idx="3">
                  <c:v>7.7276699999999998</c:v>
                </c:pt>
                <c:pt idx="4">
                  <c:v>11.677900999999999</c:v>
                </c:pt>
                <c:pt idx="5">
                  <c:v>11.530439000000015</c:v>
                </c:pt>
                <c:pt idx="6">
                  <c:v>11.617160999999999</c:v>
                </c:pt>
                <c:pt idx="7">
                  <c:v>12.396145000000002</c:v>
                </c:pt>
                <c:pt idx="8">
                  <c:v>11.78068</c:v>
                </c:pt>
                <c:pt idx="9">
                  <c:v>13.316293000000002</c:v>
                </c:pt>
              </c:numCache>
            </c:numRef>
          </c:val>
          <c:smooth val="1"/>
        </c:ser>
        <c:marker val="1"/>
        <c:axId val="79660544"/>
        <c:axId val="79662080"/>
      </c:lineChart>
      <c:catAx>
        <c:axId val="7966054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79662080"/>
        <c:crosses val="autoZero"/>
        <c:auto val="1"/>
        <c:lblAlgn val="ctr"/>
        <c:lblOffset val="100"/>
      </c:catAx>
      <c:valAx>
        <c:axId val="79662080"/>
        <c:scaling>
          <c:orientation val="minMax"/>
        </c:scaling>
        <c:axPos val="l"/>
        <c:majorGridlines>
          <c:spPr>
            <a:ln w="3175">
              <a:prstDash val="dash"/>
            </a:ln>
          </c:spPr>
        </c:majorGridlines>
        <c:numFmt formatCode="0" sourceLinked="0"/>
        <c:tickLblPos val="nextTo"/>
        <c:spPr>
          <a:ln>
            <a:noFill/>
          </a:ln>
        </c:spPr>
        <c:crossAx val="796605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4.5277777777777785E-2"/>
          <c:y val="0.90744181255157419"/>
          <c:w val="0.9325"/>
          <c:h val="6.9709759009076763E-2"/>
        </c:manualLayout>
      </c:layout>
    </c:legend>
    <c:plotVisOnly val="1"/>
    <c:dispBlanksAs val="gap"/>
  </c:chart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5.8072874381478977E-2"/>
          <c:y val="5.0925925925925923E-2"/>
          <c:w val="0.77744914026646661"/>
          <c:h val="0.65072109915561949"/>
        </c:manualLayout>
      </c:layout>
      <c:barChart>
        <c:barDir val="col"/>
        <c:grouping val="stacked"/>
        <c:ser>
          <c:idx val="0"/>
          <c:order val="0"/>
          <c:tx>
            <c:strRef>
              <c:f>'Sl05'!$D$3</c:f>
              <c:strCache>
                <c:ptCount val="1"/>
                <c:pt idx="0">
                  <c:v>Обслужвани</c:v>
                </c:pt>
              </c:strCache>
            </c:strRef>
          </c:tx>
          <c:dLbls>
            <c:numFmt formatCode="0.0" sourceLinked="0"/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Val val="1"/>
          </c:dLbls>
          <c:cat>
            <c:strRef>
              <c:f>'Sl05'!$E$2:$K$2</c:f>
              <c:strCache>
                <c:ptCount val="7"/>
                <c:pt idx="0">
                  <c:v>2015/03</c:v>
                </c:pt>
                <c:pt idx="1">
                  <c:v>2015/03</c:v>
                </c:pt>
                <c:pt idx="2">
                  <c:v>2015/06</c:v>
                </c:pt>
                <c:pt idx="3">
                  <c:v>2015/09</c:v>
                </c:pt>
                <c:pt idx="4">
                  <c:v>2015/12</c:v>
                </c:pt>
                <c:pt idx="5">
                  <c:v>2016/03</c:v>
                </c:pt>
                <c:pt idx="6">
                  <c:v>2016/06</c:v>
                </c:pt>
              </c:strCache>
            </c:strRef>
          </c:cat>
          <c:val>
            <c:numRef>
              <c:f>'Sl05'!$E$3:$K$3</c:f>
              <c:numCache>
                <c:formatCode>#\,##0.0</c:formatCode>
                <c:ptCount val="7"/>
                <c:pt idx="0">
                  <c:v>80.485440996352509</c:v>
                </c:pt>
                <c:pt idx="1">
                  <c:v>80.485440996352509</c:v>
                </c:pt>
                <c:pt idx="2">
                  <c:v>80.100688806405728</c:v>
                </c:pt>
                <c:pt idx="3">
                  <c:v>80.301276169476182</c:v>
                </c:pt>
                <c:pt idx="4">
                  <c:v>79.636622330779488</c:v>
                </c:pt>
                <c:pt idx="5">
                  <c:v>79.798831662333683</c:v>
                </c:pt>
                <c:pt idx="6">
                  <c:v>80.286647573238952</c:v>
                </c:pt>
              </c:numCache>
            </c:numRef>
          </c:val>
        </c:ser>
        <c:ser>
          <c:idx val="1"/>
          <c:order val="1"/>
          <c:tx>
            <c:strRef>
              <c:f>'Sl05'!$D$4</c:f>
              <c:strCache>
                <c:ptCount val="1"/>
                <c:pt idx="0">
                  <c:v>Просрочени до 90 дни</c:v>
                </c:pt>
              </c:strCache>
            </c:strRef>
          </c:tx>
          <c:dLbls>
            <c:numFmt formatCode="0.0" sourceLinked="0"/>
            <c:txPr>
              <a:bodyPr/>
              <a:lstStyle/>
              <a:p>
                <a:pPr>
                  <a:defRPr sz="80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dLblPos val="inEnd"/>
            <c:showVal val="1"/>
          </c:dLbls>
          <c:cat>
            <c:strRef>
              <c:f>'Sl05'!$E$2:$K$2</c:f>
              <c:strCache>
                <c:ptCount val="7"/>
                <c:pt idx="0">
                  <c:v>2015/03</c:v>
                </c:pt>
                <c:pt idx="1">
                  <c:v>2015/03</c:v>
                </c:pt>
                <c:pt idx="2">
                  <c:v>2015/06</c:v>
                </c:pt>
                <c:pt idx="3">
                  <c:v>2015/09</c:v>
                </c:pt>
                <c:pt idx="4">
                  <c:v>2015/12</c:v>
                </c:pt>
                <c:pt idx="5">
                  <c:v>2016/03</c:v>
                </c:pt>
                <c:pt idx="6">
                  <c:v>2016/06</c:v>
                </c:pt>
              </c:strCache>
            </c:strRef>
          </c:cat>
          <c:val>
            <c:numRef>
              <c:f>'Sl05'!$E$4:$K$4</c:f>
              <c:numCache>
                <c:formatCode>#\,##0.0</c:formatCode>
                <c:ptCount val="7"/>
                <c:pt idx="0">
                  <c:v>3.6282049002288237</c:v>
                </c:pt>
                <c:pt idx="1">
                  <c:v>3.6282049002288237</c:v>
                </c:pt>
                <c:pt idx="2">
                  <c:v>3.7305673562305812</c:v>
                </c:pt>
                <c:pt idx="3">
                  <c:v>3.8527070983104545</c:v>
                </c:pt>
                <c:pt idx="4">
                  <c:v>5.0117647184903324</c:v>
                </c:pt>
                <c:pt idx="5">
                  <c:v>5.4240367873137085</c:v>
                </c:pt>
                <c:pt idx="6">
                  <c:v>5.1707751275844895</c:v>
                </c:pt>
              </c:numCache>
            </c:numRef>
          </c:val>
        </c:ser>
        <c:ser>
          <c:idx val="2"/>
          <c:order val="2"/>
          <c:tx>
            <c:strRef>
              <c:f>'Sl05'!$D$5</c:f>
              <c:strCache>
                <c:ptCount val="1"/>
                <c:pt idx="0">
                  <c:v>Просрочени 90 - 180 дни</c:v>
                </c:pt>
              </c:strCache>
            </c:strRef>
          </c:tx>
          <c:dLbls>
            <c:numFmt formatCode="0.0" sourceLinked="0"/>
            <c:txPr>
              <a:bodyPr/>
              <a:lstStyle/>
              <a:p>
                <a:pPr>
                  <a:defRPr sz="8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Val val="1"/>
          </c:dLbls>
          <c:cat>
            <c:strRef>
              <c:f>'Sl05'!$E$2:$K$2</c:f>
              <c:strCache>
                <c:ptCount val="7"/>
                <c:pt idx="0">
                  <c:v>2015/03</c:v>
                </c:pt>
                <c:pt idx="1">
                  <c:v>2015/03</c:v>
                </c:pt>
                <c:pt idx="2">
                  <c:v>2015/06</c:v>
                </c:pt>
                <c:pt idx="3">
                  <c:v>2015/09</c:v>
                </c:pt>
                <c:pt idx="4">
                  <c:v>2015/12</c:v>
                </c:pt>
                <c:pt idx="5">
                  <c:v>2016/03</c:v>
                </c:pt>
                <c:pt idx="6">
                  <c:v>2016/06</c:v>
                </c:pt>
              </c:strCache>
            </c:strRef>
          </c:cat>
          <c:val>
            <c:numRef>
              <c:f>'Sl05'!$E$5:$K$5</c:f>
              <c:numCache>
                <c:formatCode>#\,##0.0</c:formatCode>
                <c:ptCount val="7"/>
                <c:pt idx="0">
                  <c:v>1.5579385351577271</c:v>
                </c:pt>
                <c:pt idx="1">
                  <c:v>1.5579385351577271</c:v>
                </c:pt>
                <c:pt idx="2">
                  <c:v>1.5525237824778213</c:v>
                </c:pt>
                <c:pt idx="3">
                  <c:v>1.4055924957110777</c:v>
                </c:pt>
                <c:pt idx="4">
                  <c:v>1.3584779373857911</c:v>
                </c:pt>
                <c:pt idx="5">
                  <c:v>1.2876158477829898</c:v>
                </c:pt>
                <c:pt idx="6">
                  <c:v>1.1941892388419646</c:v>
                </c:pt>
              </c:numCache>
            </c:numRef>
          </c:val>
        </c:ser>
        <c:ser>
          <c:idx val="3"/>
          <c:order val="3"/>
          <c:tx>
            <c:strRef>
              <c:f>'Sl05'!$D$6</c:f>
              <c:strCache>
                <c:ptCount val="1"/>
                <c:pt idx="0">
                  <c:v>Просрочени над 180 дни</c:v>
                </c:pt>
              </c:strCache>
            </c:strRef>
          </c:tx>
          <c:dLbls>
            <c:numFmt formatCode="0.0" sourceLinked="0"/>
            <c:txPr>
              <a:bodyPr/>
              <a:lstStyle/>
              <a:p>
                <a:pPr>
                  <a:defRPr sz="90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'Sl05'!$E$2:$K$2</c:f>
              <c:strCache>
                <c:ptCount val="7"/>
                <c:pt idx="0">
                  <c:v>2015/03</c:v>
                </c:pt>
                <c:pt idx="1">
                  <c:v>2015/03</c:v>
                </c:pt>
                <c:pt idx="2">
                  <c:v>2015/06</c:v>
                </c:pt>
                <c:pt idx="3">
                  <c:v>2015/09</c:v>
                </c:pt>
                <c:pt idx="4">
                  <c:v>2015/12</c:v>
                </c:pt>
                <c:pt idx="5">
                  <c:v>2016/03</c:v>
                </c:pt>
                <c:pt idx="6">
                  <c:v>2016/06</c:v>
                </c:pt>
              </c:strCache>
            </c:strRef>
          </c:cat>
          <c:val>
            <c:numRef>
              <c:f>'Sl05'!$E$6:$K$6</c:f>
              <c:numCache>
                <c:formatCode>#\,##0.0</c:formatCode>
                <c:ptCount val="7"/>
                <c:pt idx="0">
                  <c:v>14.328415568260954</c:v>
                </c:pt>
                <c:pt idx="1">
                  <c:v>14.328415568260954</c:v>
                </c:pt>
                <c:pt idx="2">
                  <c:v>14.616220054885604</c:v>
                </c:pt>
                <c:pt idx="3">
                  <c:v>14.440424236502322</c:v>
                </c:pt>
                <c:pt idx="4">
                  <c:v>13.993135013344355</c:v>
                </c:pt>
                <c:pt idx="5">
                  <c:v>13.489515702569626</c:v>
                </c:pt>
                <c:pt idx="6">
                  <c:v>13.348388060334546</c:v>
                </c:pt>
              </c:numCache>
            </c:numRef>
          </c:val>
        </c:ser>
        <c:gapWidth val="74"/>
        <c:overlap val="100"/>
        <c:axId val="80253312"/>
        <c:axId val="80254848"/>
      </c:barChart>
      <c:lineChart>
        <c:grouping val="standard"/>
        <c:ser>
          <c:idx val="4"/>
          <c:order val="4"/>
          <c:tx>
            <c:strRef>
              <c:f>'Sl05'!$D$7</c:f>
              <c:strCache>
                <c:ptCount val="1"/>
                <c:pt idx="0">
                  <c:v>Норма на провизиране (д.с.)</c:v>
                </c:pt>
              </c:strCache>
            </c:strRef>
          </c:tx>
          <c:marker>
            <c:symbol val="none"/>
          </c:marker>
          <c:cat>
            <c:strRef>
              <c:f>'Sl05'!$E$2:$K$2</c:f>
              <c:strCache>
                <c:ptCount val="7"/>
                <c:pt idx="0">
                  <c:v>2015/03</c:v>
                </c:pt>
                <c:pt idx="1">
                  <c:v>2015/03</c:v>
                </c:pt>
                <c:pt idx="2">
                  <c:v>2015/06</c:v>
                </c:pt>
                <c:pt idx="3">
                  <c:v>2015/09</c:v>
                </c:pt>
                <c:pt idx="4">
                  <c:v>2015/12</c:v>
                </c:pt>
                <c:pt idx="5">
                  <c:v>2016/03</c:v>
                </c:pt>
                <c:pt idx="6">
                  <c:v>2016/06</c:v>
                </c:pt>
              </c:strCache>
            </c:strRef>
          </c:cat>
          <c:val>
            <c:numRef>
              <c:f>'Sl05'!$E$7:$K$7</c:f>
              <c:numCache>
                <c:formatCode>#\,##0.0</c:formatCode>
                <c:ptCount val="7"/>
                <c:pt idx="0">
                  <c:v>10.184311726954652</c:v>
                </c:pt>
                <c:pt idx="1">
                  <c:v>10.184311726954652</c:v>
                </c:pt>
                <c:pt idx="2">
                  <c:v>10.388369359112508</c:v>
                </c:pt>
                <c:pt idx="3">
                  <c:v>10.588172205699831</c:v>
                </c:pt>
                <c:pt idx="4">
                  <c:v>10.487771254028301</c:v>
                </c:pt>
                <c:pt idx="5">
                  <c:v>10.328942291496206</c:v>
                </c:pt>
                <c:pt idx="6">
                  <c:v>10.241718564156786</c:v>
                </c:pt>
              </c:numCache>
            </c:numRef>
          </c:val>
          <c:smooth val="1"/>
        </c:ser>
        <c:marker val="1"/>
        <c:axId val="80266368"/>
        <c:axId val="80256384"/>
      </c:lineChart>
      <c:catAx>
        <c:axId val="80253312"/>
        <c:scaling>
          <c:orientation val="minMax"/>
        </c:scaling>
        <c:axPos val="b"/>
        <c:tickLblPos val="nextTo"/>
        <c:crossAx val="80254848"/>
        <c:crosses val="autoZero"/>
        <c:auto val="1"/>
        <c:lblAlgn val="ctr"/>
        <c:lblOffset val="100"/>
      </c:catAx>
      <c:valAx>
        <c:axId val="80254848"/>
        <c:scaling>
          <c:orientation val="minMax"/>
          <c:max val="100"/>
        </c:scaling>
        <c:axPos val="l"/>
        <c:numFmt formatCode="#\ ##0" sourceLinked="0"/>
        <c:tickLblPos val="nextTo"/>
        <c:txPr>
          <a:bodyPr/>
          <a:lstStyle/>
          <a:p>
            <a:pPr>
              <a:defRPr sz="100"/>
            </a:pPr>
            <a:endParaRPr lang="en-US"/>
          </a:p>
        </c:txPr>
        <c:crossAx val="80253312"/>
        <c:crosses val="autoZero"/>
        <c:crossBetween val="between"/>
      </c:valAx>
      <c:valAx>
        <c:axId val="80256384"/>
        <c:scaling>
          <c:orientation val="minMax"/>
          <c:max val="12"/>
          <c:min val="10"/>
        </c:scaling>
        <c:axPos val="r"/>
        <c:numFmt formatCode="0.0" sourceLinked="0"/>
        <c:tickLblPos val="nextTo"/>
        <c:crossAx val="80266368"/>
        <c:crosses val="max"/>
        <c:crossBetween val="between"/>
      </c:valAx>
      <c:catAx>
        <c:axId val="80266368"/>
        <c:scaling>
          <c:orientation val="minMax"/>
        </c:scaling>
        <c:delete val="1"/>
        <c:axPos val="b"/>
        <c:tickLblPos val="none"/>
        <c:crossAx val="80256384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"/>
          <c:y val="0.8457529007859993"/>
          <c:w val="0.98403142538429511"/>
          <c:h val="0.15424709921400098"/>
        </c:manualLayout>
      </c:layout>
    </c:legend>
    <c:plotVisOnly val="1"/>
    <c:dispBlanksAs val="gap"/>
  </c:chart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1146062992126007"/>
          <c:y val="3.5927078061285381E-2"/>
          <c:w val="0.7862753718285217"/>
          <c:h val="0.59502519267406562"/>
        </c:manualLayout>
      </c:layout>
      <c:lineChart>
        <c:grouping val="standard"/>
        <c:ser>
          <c:idx val="0"/>
          <c:order val="0"/>
          <c:tx>
            <c:strRef>
              <c:f>'Sl03'!$D$17</c:f>
              <c:strCache>
                <c:ptCount val="1"/>
                <c:pt idx="0">
                  <c:v>МА - Имоти, машини и съоръжения</c:v>
                </c:pt>
              </c:strCache>
            </c:strRef>
          </c:tx>
          <c:spPr>
            <a:ln w="25400"/>
          </c:spPr>
          <c:marker>
            <c:symbol val="none"/>
          </c:marker>
          <c:cat>
            <c:strRef>
              <c:f>'Sl03'!$E$16:$K$16</c:f>
              <c:strCache>
                <c:ptCount val="7"/>
                <c:pt idx="0">
                  <c:v>2015/03</c:v>
                </c:pt>
                <c:pt idx="1">
                  <c:v>2015/06</c:v>
                </c:pt>
                <c:pt idx="2">
                  <c:v>2015/09</c:v>
                </c:pt>
                <c:pt idx="3">
                  <c:v>2015/12</c:v>
                </c:pt>
                <c:pt idx="4">
                  <c:v>2016/03</c:v>
                </c:pt>
                <c:pt idx="5">
                  <c:v>2016/06</c:v>
                </c:pt>
                <c:pt idx="6">
                  <c:v>2016/08</c:v>
                </c:pt>
              </c:strCache>
            </c:strRef>
          </c:cat>
          <c:val>
            <c:numRef>
              <c:f>'Sl03'!$E$17:$K$17</c:f>
              <c:numCache>
                <c:formatCode>#\,##0</c:formatCode>
                <c:ptCount val="7"/>
                <c:pt idx="0">
                  <c:v>1775.7460000000001</c:v>
                </c:pt>
                <c:pt idx="1">
                  <c:v>1823.4839999999999</c:v>
                </c:pt>
                <c:pt idx="2">
                  <c:v>1831.4260000000011</c:v>
                </c:pt>
                <c:pt idx="3">
                  <c:v>2056.643</c:v>
                </c:pt>
                <c:pt idx="4">
                  <c:v>2064.2130000000002</c:v>
                </c:pt>
                <c:pt idx="5">
                  <c:v>1125.7470000000001</c:v>
                </c:pt>
                <c:pt idx="6">
                  <c:v>1145.4649999999999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'Sl03'!$D$18</c:f>
              <c:strCache>
                <c:ptCount val="1"/>
                <c:pt idx="0">
                  <c:v>МА - Инвестиционни имоти</c:v>
                </c:pt>
              </c:strCache>
            </c:strRef>
          </c:tx>
          <c:spPr>
            <a:ln w="15875">
              <a:prstDash val="dash"/>
            </a:ln>
          </c:spPr>
          <c:marker>
            <c:symbol val="none"/>
          </c:marker>
          <c:cat>
            <c:strRef>
              <c:f>'Sl03'!$E$16:$K$16</c:f>
              <c:strCache>
                <c:ptCount val="7"/>
                <c:pt idx="0">
                  <c:v>2015/03</c:v>
                </c:pt>
                <c:pt idx="1">
                  <c:v>2015/06</c:v>
                </c:pt>
                <c:pt idx="2">
                  <c:v>2015/09</c:v>
                </c:pt>
                <c:pt idx="3">
                  <c:v>2015/12</c:v>
                </c:pt>
                <c:pt idx="4">
                  <c:v>2016/03</c:v>
                </c:pt>
                <c:pt idx="5">
                  <c:v>2016/06</c:v>
                </c:pt>
                <c:pt idx="6">
                  <c:v>2016/08</c:v>
                </c:pt>
              </c:strCache>
            </c:strRef>
          </c:cat>
          <c:val>
            <c:numRef>
              <c:f>'Sl03'!$E$18:$K$18</c:f>
              <c:numCache>
                <c:formatCode>#\,##0</c:formatCode>
                <c:ptCount val="7"/>
                <c:pt idx="0">
                  <c:v>220.88600000000022</c:v>
                </c:pt>
                <c:pt idx="1">
                  <c:v>228.19399999999999</c:v>
                </c:pt>
                <c:pt idx="2">
                  <c:v>223.08</c:v>
                </c:pt>
                <c:pt idx="3">
                  <c:v>542.00900000000001</c:v>
                </c:pt>
                <c:pt idx="4">
                  <c:v>548.48</c:v>
                </c:pt>
                <c:pt idx="5">
                  <c:v>609.93899999999996</c:v>
                </c:pt>
                <c:pt idx="6">
                  <c:v>648.88699999999949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'Sl03'!$D$19</c:f>
              <c:strCache>
                <c:ptCount val="1"/>
                <c:pt idx="0">
                  <c:v>Нетекущи активи за изваждане от употреба</c:v>
                </c:pt>
              </c:strCache>
            </c:strRef>
          </c:tx>
          <c:spPr>
            <a:ln w="15875">
              <a:prstDash val="dash"/>
            </a:ln>
          </c:spPr>
          <c:marker>
            <c:symbol val="none"/>
          </c:marker>
          <c:cat>
            <c:strRef>
              <c:f>'Sl03'!$E$16:$K$16</c:f>
              <c:strCache>
                <c:ptCount val="7"/>
                <c:pt idx="0">
                  <c:v>2015/03</c:v>
                </c:pt>
                <c:pt idx="1">
                  <c:v>2015/06</c:v>
                </c:pt>
                <c:pt idx="2">
                  <c:v>2015/09</c:v>
                </c:pt>
                <c:pt idx="3">
                  <c:v>2015/12</c:v>
                </c:pt>
                <c:pt idx="4">
                  <c:v>2016/03</c:v>
                </c:pt>
                <c:pt idx="5">
                  <c:v>2016/06</c:v>
                </c:pt>
                <c:pt idx="6">
                  <c:v>2016/08</c:v>
                </c:pt>
              </c:strCache>
            </c:strRef>
          </c:cat>
          <c:val>
            <c:numRef>
              <c:f>'Sl03'!$E$19:$K$19</c:f>
              <c:numCache>
                <c:formatCode>#\,##0</c:formatCode>
                <c:ptCount val="7"/>
                <c:pt idx="0">
                  <c:v>303.08599999999956</c:v>
                </c:pt>
                <c:pt idx="1">
                  <c:v>292.01400000000001</c:v>
                </c:pt>
                <c:pt idx="2">
                  <c:v>301.399</c:v>
                </c:pt>
                <c:pt idx="3">
                  <c:v>326.16000000000008</c:v>
                </c:pt>
                <c:pt idx="4">
                  <c:v>351.00299999999999</c:v>
                </c:pt>
                <c:pt idx="5">
                  <c:v>478.41499999999957</c:v>
                </c:pt>
                <c:pt idx="6">
                  <c:v>455.7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'Sl03'!$D$20</c:f>
              <c:strCache>
                <c:ptCount val="1"/>
                <c:pt idx="0">
                  <c:v>Други активи</c:v>
                </c:pt>
              </c:strCache>
            </c:strRef>
          </c:tx>
          <c:spPr>
            <a:ln w="25400"/>
          </c:spPr>
          <c:marker>
            <c:symbol val="none"/>
          </c:marker>
          <c:cat>
            <c:strRef>
              <c:f>'Sl03'!$E$16:$K$16</c:f>
              <c:strCache>
                <c:ptCount val="7"/>
                <c:pt idx="0">
                  <c:v>2015/03</c:v>
                </c:pt>
                <c:pt idx="1">
                  <c:v>2015/06</c:v>
                </c:pt>
                <c:pt idx="2">
                  <c:v>2015/09</c:v>
                </c:pt>
                <c:pt idx="3">
                  <c:v>2015/12</c:v>
                </c:pt>
                <c:pt idx="4">
                  <c:v>2016/03</c:v>
                </c:pt>
                <c:pt idx="5">
                  <c:v>2016/06</c:v>
                </c:pt>
                <c:pt idx="6">
                  <c:v>2016/08</c:v>
                </c:pt>
              </c:strCache>
            </c:strRef>
          </c:cat>
          <c:val>
            <c:numRef>
              <c:f>'Sl03'!$E$20:$K$20</c:f>
              <c:numCache>
                <c:formatCode>#\,##0</c:formatCode>
                <c:ptCount val="7"/>
                <c:pt idx="0">
                  <c:v>508.81299999999999</c:v>
                </c:pt>
                <c:pt idx="1">
                  <c:v>530.11199999999997</c:v>
                </c:pt>
                <c:pt idx="2">
                  <c:v>404.00599999999969</c:v>
                </c:pt>
                <c:pt idx="3">
                  <c:v>416.96199999999936</c:v>
                </c:pt>
                <c:pt idx="4">
                  <c:v>414.82299999999969</c:v>
                </c:pt>
                <c:pt idx="5">
                  <c:v>1492.867</c:v>
                </c:pt>
                <c:pt idx="6">
                  <c:v>1468.5309999999999</c:v>
                </c:pt>
              </c:numCache>
            </c:numRef>
          </c:val>
          <c:smooth val="1"/>
        </c:ser>
        <c:marker val="1"/>
        <c:axId val="79617408"/>
        <c:axId val="79623296"/>
      </c:lineChart>
      <c:catAx>
        <c:axId val="7961740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9623296"/>
        <c:crosses val="autoZero"/>
        <c:auto val="1"/>
        <c:lblAlgn val="ctr"/>
        <c:lblOffset val="100"/>
      </c:catAx>
      <c:valAx>
        <c:axId val="79623296"/>
        <c:scaling>
          <c:orientation val="minMax"/>
        </c:scaling>
        <c:axPos val="l"/>
        <c:majorGridlines>
          <c:spPr>
            <a:ln w="3175">
              <a:prstDash val="dash"/>
            </a:ln>
          </c:spPr>
        </c:majorGridlines>
        <c:numFmt formatCode="#\ ##0" sourceLinked="0"/>
        <c:tickLblPos val="nextTo"/>
        <c:spPr>
          <a:ln>
            <a:noFill/>
          </a:ln>
        </c:spPr>
        <c:crossAx val="796174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6.1624890638670077E-2"/>
          <c:y val="0.8319029367107359"/>
          <c:w val="0.91337510936132948"/>
          <c:h val="0.16578301999366327"/>
        </c:manualLayout>
      </c:layout>
    </c:legend>
    <c:plotVisOnly val="1"/>
    <c:dispBlanksAs val="gap"/>
  </c:chart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9EBFE94-FE99-4C8B-B52D-61E24F6AE1BC}" type="datetimeFigureOut">
              <a:rPr lang="bg-BG"/>
              <a:pPr>
                <a:defRPr/>
              </a:pPr>
              <a:t>19.10.2016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B1A2091-70B5-4D3D-9E40-C26DAC6113C2}" type="slidenum">
              <a:rPr lang="bg-BG" altLang="en-US"/>
              <a:pPr/>
              <a:t>‹#›</a:t>
            </a:fld>
            <a:endParaRPr lang="bg-BG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5E18D1-DD95-4B66-B8D6-15DB736F2802}" type="datetimeFigureOut">
              <a:rPr lang="en-US" smtClean="0"/>
              <a:pPr/>
              <a:t>19-Oct-16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862AC-6789-4A79-91C3-855ACF7285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 31 юли 2015 г. в „Официален вестник на Европейския съюз“ (ОВ) бе публикуван</a:t>
            </a:r>
          </a:p>
          <a:p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делегиран акт на Европейската комисия от 9 юли – Регламент за изпълнение (ЕС) 2015/1278.</a:t>
            </a:r>
          </a:p>
          <a:p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него се променя обхватът на отчетността по образци F18.00 и F19.00 от ОРФО по МСФО –</a:t>
            </a:r>
          </a:p>
          <a:p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позицията „парични салда при централни банки и други депозити на виждане“ следва да бъде</a:t>
            </a:r>
          </a:p>
          <a:p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включена в обхвата на кредитите и авансите. Този регламент влезе в сила на двайсетия ден от</a:t>
            </a:r>
          </a:p>
          <a:p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публикуването му в ОВ и съгласно неговия чл. 2 се прилага от 1 юни 2015 г.</a:t>
            </a:r>
            <a:endParaRPr lang="sv-SE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sv-SE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sv-SE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най-големи приходи от отписване на финансови активи на разположение за продажба реализират ПИБ, ДСК, Уникредит и ОББ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065FE-E8BF-481F-BA77-117D3833F709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831998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2862AC-6789-4A79-91C3-855ACF728553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065FE-E8BF-481F-BA77-117D3833F709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69032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065FE-E8BF-481F-BA77-117D3833F709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690326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065FE-E8BF-481F-BA77-117D3833F70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0448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065FE-E8BF-481F-BA77-117D3833F709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69032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065FE-E8BF-481F-BA77-117D3833F709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590101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065FE-E8BF-481F-BA77-117D3833F709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306927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065FE-E8BF-481F-BA77-117D3833F709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01298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065FE-E8BF-481F-BA77-117D3833F709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39097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chemeClr val="accent6">
              <a:lumMod val="75000"/>
              <a:alpha val="79000"/>
            </a:schemeClr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DDA67-93AF-40C2-9484-B3B02F9927C7}" type="datetimeFigureOut">
              <a:rPr lang="bg-BG"/>
              <a:pPr>
                <a:defRPr/>
              </a:pPr>
              <a:t>19.10.2016 г.</a:t>
            </a:fld>
            <a:endParaRPr lang="bg-BG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249811-A55A-4773-A6F7-610B46952298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="" xmlns:p14="http://schemas.microsoft.com/office/powerpoint/2010/main" val="6258440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428750"/>
          </a:xfrm>
          <a:prstGeom prst="rect">
            <a:avLst/>
          </a:prstGeom>
          <a:solidFill>
            <a:schemeClr val="accent6">
              <a:lumMod val="75000"/>
              <a:alpha val="8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25272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B098518-A8B1-4328-9C18-706FF8254D77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="" xmlns:p14="http://schemas.microsoft.com/office/powerpoint/2010/main" val="3327813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C388">
            <a:alpha val="8313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>
              <a:defRPr sz="1200">
                <a:solidFill>
                  <a:schemeClr val="tx1">
                    <a:tint val="9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A2613003-28BB-43CA-86E5-ED1B499DBCA5}" type="datetimeFigureOut">
              <a:rPr lang="bg-BG"/>
              <a:pPr>
                <a:defRPr/>
              </a:pPr>
              <a:t>19.10.2016 г.</a:t>
            </a:fld>
            <a:endParaRPr lang="bg-BG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>
              <a:defRPr sz="1000">
                <a:solidFill>
                  <a:schemeClr val="tx1">
                    <a:tint val="9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BA0D492C-EC04-478C-A787-1E0BD8A8C1A1}" type="slidenum">
              <a:rPr lang="bg-BG" altLang="en-US"/>
              <a:pPr/>
              <a:t>‹#›</a:t>
            </a:fld>
            <a:endParaRPr lang="bg-BG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24" r:id="rId1"/>
    <p:sldLayoutId id="2147484025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Arial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"/>
        <a:defRPr sz="3200" kern="1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"/>
        <a:defRPr sz="2800" kern="120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panose="020B0604020202020204" pitchFamily="34" charset="0"/>
        <a:buChar char="▪"/>
        <a:defRPr sz="2400" kern="120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panose="020B0604020202020204" pitchFamily="34" charset="0"/>
        <a:buChar char="▪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anose="05040102010807070707" pitchFamily="18" charset="2"/>
        <a:buChar char=""/>
        <a:defRPr lang="en-US"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29" y="1700808"/>
            <a:ext cx="9130071" cy="2304256"/>
          </a:xfrm>
        </p:spPr>
        <p:txBody>
          <a:bodyPr>
            <a:noAutofit/>
          </a:bodyPr>
          <a:lstStyle/>
          <a:p>
            <a:pPr marL="484632" algn="ctr" eaLnBrk="1" fontAlgn="auto" hangingPunct="1">
              <a:spcAft>
                <a:spcPts val="0"/>
              </a:spcAft>
              <a:defRPr/>
            </a:pPr>
            <a:r>
              <a:rPr lang="bg-BG" sz="2800" dirty="0" smtClean="0"/>
              <a:t>ОЦЕНКА НА ПРОГНОЗНИТЕ ПАРАМЕТРИ НА ИКОНОМИЧЕСКОТО РАЗВИТИЕ В ГОДИШЕН ДОКЛАД 2016</a:t>
            </a:r>
            <a:br>
              <a:rPr lang="bg-BG" sz="2800" dirty="0" smtClean="0"/>
            </a:br>
            <a:r>
              <a:rPr lang="bg-BG" sz="2600" cap="all" dirty="0" smtClean="0">
                <a:latin typeface="+mj-lt"/>
              </a:rPr>
              <a:t> “</a:t>
            </a:r>
            <a:r>
              <a:rPr lang="en-US" sz="2600" cap="all" dirty="0" err="1" smtClean="0">
                <a:latin typeface="+mj-lt"/>
              </a:rPr>
              <a:t>Икономическо</a:t>
            </a:r>
            <a:r>
              <a:rPr lang="bg-BG" sz="2600" cap="all" dirty="0" smtClean="0">
                <a:latin typeface="+mj-lt"/>
              </a:rPr>
              <a:t> </a:t>
            </a:r>
            <a:r>
              <a:rPr lang="en-US" sz="2600" cap="all" dirty="0" err="1" smtClean="0">
                <a:latin typeface="+mj-lt"/>
              </a:rPr>
              <a:t>развитие</a:t>
            </a:r>
            <a:r>
              <a:rPr lang="en-US" sz="2600" cap="all" dirty="0" smtClean="0">
                <a:latin typeface="+mj-lt"/>
              </a:rPr>
              <a:t> </a:t>
            </a:r>
            <a:r>
              <a:rPr lang="bg-BG" sz="2600" cap="all" dirty="0" smtClean="0">
                <a:latin typeface="+mj-lt"/>
              </a:rPr>
              <a:t> </a:t>
            </a:r>
            <a:r>
              <a:rPr lang="en-US" sz="2600" cap="all" dirty="0" smtClean="0">
                <a:latin typeface="+mj-lt"/>
              </a:rPr>
              <a:t>и </a:t>
            </a:r>
            <a:r>
              <a:rPr lang="en-US" sz="2600" cap="all" dirty="0" err="1" smtClean="0">
                <a:latin typeface="+mj-lt"/>
              </a:rPr>
              <a:t>политика</a:t>
            </a:r>
            <a:r>
              <a:rPr lang="en-US" sz="2600" cap="all" dirty="0" smtClean="0">
                <a:latin typeface="+mj-lt"/>
              </a:rPr>
              <a:t> в </a:t>
            </a:r>
            <a:r>
              <a:rPr lang="en-US" sz="2600" cap="all" dirty="0" err="1" smtClean="0">
                <a:latin typeface="+mj-lt"/>
              </a:rPr>
              <a:t>България</a:t>
            </a:r>
            <a:r>
              <a:rPr lang="en-US" sz="2600" cap="all" dirty="0" smtClean="0">
                <a:latin typeface="+mj-lt"/>
              </a:rPr>
              <a:t>: </a:t>
            </a:r>
            <a:r>
              <a:rPr lang="en-US" sz="2600" cap="all" dirty="0" err="1" smtClean="0">
                <a:latin typeface="+mj-lt"/>
              </a:rPr>
              <a:t>оценки</a:t>
            </a:r>
            <a:r>
              <a:rPr lang="en-US" sz="2600" cap="all" dirty="0" smtClean="0">
                <a:latin typeface="+mj-lt"/>
              </a:rPr>
              <a:t> и </a:t>
            </a:r>
            <a:r>
              <a:rPr lang="en-US" sz="2600" cap="all" dirty="0" err="1" smtClean="0">
                <a:latin typeface="+mj-lt"/>
              </a:rPr>
              <a:t>очаквания</a:t>
            </a:r>
            <a:r>
              <a:rPr lang="bg-BG" sz="2600" cap="all" dirty="0" smtClean="0">
                <a:latin typeface="+mj-lt"/>
              </a:rPr>
              <a:t>”</a:t>
            </a:r>
            <a:r>
              <a:rPr lang="en-US" sz="2600" cap="all" dirty="0" smtClean="0">
                <a:latin typeface="+mj-lt"/>
              </a:rPr>
              <a:t> </a:t>
            </a:r>
            <a:r>
              <a:rPr lang="bg-BG" sz="2800" cap="all" dirty="0" smtClean="0">
                <a:latin typeface="+mj-lt"/>
              </a:rPr>
              <a:t/>
            </a:r>
            <a:br>
              <a:rPr lang="bg-BG" sz="2800" cap="all" dirty="0" smtClean="0">
                <a:latin typeface="+mj-lt"/>
              </a:rPr>
            </a:br>
            <a:r>
              <a:rPr lang="bg-BG" sz="2800" cap="all" dirty="0" smtClean="0">
                <a:latin typeface="+mj-lt"/>
              </a:rPr>
              <a:t/>
            </a:r>
            <a:br>
              <a:rPr lang="bg-BG" sz="2800" cap="all" dirty="0" smtClean="0">
                <a:latin typeface="+mj-lt"/>
              </a:rPr>
            </a:br>
            <a:endParaRPr lang="bg-BG" sz="2400" dirty="0">
              <a:solidFill>
                <a:schemeClr val="accent1">
                  <a:tint val="83000"/>
                  <a:satMod val="150000"/>
                </a:schemeClr>
              </a:solidFill>
              <a:latin typeface="+mj-lt"/>
            </a:endParaRP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395288" y="4292600"/>
            <a:ext cx="8424862" cy="504825"/>
          </a:xfrm>
        </p:spPr>
        <p:txBody>
          <a:bodyPr/>
          <a:lstStyle/>
          <a:p>
            <a:pPr algn="r" eaLnBrk="1" hangingPunct="1"/>
            <a:r>
              <a:rPr lang="bg-BG" altLang="en-US" sz="1600" i="1" dirty="0" smtClean="0"/>
              <a:t>Искра Белева, </a:t>
            </a:r>
            <a:r>
              <a:rPr lang="en-US" altLang="en-US" sz="1600" i="1" dirty="0" err="1" smtClean="0"/>
              <a:t>Виктор</a:t>
            </a:r>
            <a:r>
              <a:rPr lang="en-US" altLang="en-US" sz="1600" i="1" dirty="0" smtClean="0"/>
              <a:t> </a:t>
            </a:r>
            <a:r>
              <a:rPr lang="en-US" altLang="en-US" sz="1600" i="1" dirty="0" err="1" smtClean="0"/>
              <a:t>Йоцов</a:t>
            </a:r>
            <a:r>
              <a:rPr lang="en-US" altLang="en-US" sz="1600" i="1" dirty="0" smtClean="0"/>
              <a:t>, </a:t>
            </a:r>
            <a:r>
              <a:rPr lang="bg-BG" altLang="en-US" sz="1600" i="1" dirty="0" smtClean="0"/>
              <a:t>Иглика Василева</a:t>
            </a:r>
            <a:r>
              <a:rPr lang="en-US" altLang="en-US" sz="1600" i="1" dirty="0" smtClean="0"/>
              <a:t>,</a:t>
            </a:r>
            <a:r>
              <a:rPr lang="bg-BG" altLang="en-US" sz="1600" i="1" dirty="0" smtClean="0"/>
              <a:t> Недялко Несторов</a:t>
            </a:r>
            <a:r>
              <a:rPr lang="en-US" altLang="en-US" sz="1600" i="1" dirty="0" smtClean="0"/>
              <a:t>, </a:t>
            </a:r>
            <a:endParaRPr lang="bg-BG" altLang="en-US" sz="1600" i="1" dirty="0" smtClean="0"/>
          </a:p>
          <a:p>
            <a:pPr algn="r" eaLnBrk="1" hangingPunct="1"/>
            <a:r>
              <a:rPr lang="en-US" altLang="en-US" sz="1600" i="1" dirty="0" err="1" smtClean="0"/>
              <a:t>Григор</a:t>
            </a:r>
            <a:r>
              <a:rPr lang="en-US" altLang="en-US" sz="1600" i="1" dirty="0" smtClean="0"/>
              <a:t> </a:t>
            </a:r>
            <a:r>
              <a:rPr lang="en-US" altLang="en-US" sz="1600" i="1" dirty="0" err="1" smtClean="0"/>
              <a:t>Сарийски</a:t>
            </a:r>
            <a:r>
              <a:rPr lang="en-US" altLang="en-US" sz="1600" i="1" dirty="0" smtClean="0"/>
              <a:t>, </a:t>
            </a:r>
            <a:r>
              <a:rPr lang="en-US" altLang="en-US" sz="1600" i="1" dirty="0" err="1" smtClean="0"/>
              <a:t>Любомир</a:t>
            </a:r>
            <a:r>
              <a:rPr lang="en-US" altLang="en-US" sz="1600" i="1" dirty="0" smtClean="0"/>
              <a:t> </a:t>
            </a:r>
            <a:r>
              <a:rPr lang="en-US" altLang="en-US" sz="1600" i="1" dirty="0" err="1" smtClean="0"/>
              <a:t>Димитров</a:t>
            </a:r>
            <a:r>
              <a:rPr lang="en-US" altLang="en-US" sz="1600" i="1" dirty="0" smtClean="0"/>
              <a:t> </a:t>
            </a:r>
            <a:endParaRPr lang="bg-BG" altLang="en-US" sz="1800" dirty="0" smtClean="0">
              <a:latin typeface="Corbel" panose="020B0503020204020204" pitchFamily="34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900113" y="5516563"/>
            <a:ext cx="71278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bg-BG" altLang="en-US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октомври  </a:t>
            </a:r>
            <a:r>
              <a:rPr lang="en-US" altLang="en-US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20</a:t>
            </a:r>
            <a:r>
              <a:rPr lang="bg-BG" altLang="en-US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16</a:t>
            </a:r>
            <a:r>
              <a:rPr lang="en-US" altLang="en-US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bg-BG" alt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г.</a:t>
            </a:r>
          </a:p>
          <a:p>
            <a:pPr algn="ctr" eaLnBrk="1" hangingPunct="1"/>
            <a:r>
              <a:rPr lang="bg-BG" alt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София</a:t>
            </a:r>
          </a:p>
        </p:txBody>
      </p:sp>
      <p:sp>
        <p:nvSpPr>
          <p:cNvPr id="4101" name="TextBox 4"/>
          <p:cNvSpPr txBox="1">
            <a:spLocks noChangeArrowheads="1"/>
          </p:cNvSpPr>
          <p:nvPr/>
        </p:nvSpPr>
        <p:spPr bwMode="auto">
          <a:xfrm>
            <a:off x="0" y="384845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bg-BG" altLang="en-US" sz="2800" b="1" dirty="0">
                <a:latin typeface="Century Gothic" panose="020B0502020202020204" pitchFamily="34" charset="0"/>
              </a:rPr>
              <a:t>Институт за икономически изследвания при БАН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2600" dirty="0" smtClean="0"/>
              <a:t>Външен сектор</a:t>
            </a:r>
            <a:endParaRPr lang="bg-BG" sz="2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3" y="2661441"/>
            <a:ext cx="9130071" cy="2495751"/>
          </a:xfrm>
        </p:spPr>
        <p:txBody>
          <a:bodyPr>
            <a:no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ru-RU" sz="2600" cap="all" dirty="0" smtClean="0">
                <a:latin typeface="+mj-lt"/>
              </a:rPr>
              <a:t>ФИСКАЛЕН СЕКТОР</a:t>
            </a:r>
            <a:r>
              <a:rPr lang="en-US" sz="2400" b="0" i="1" cap="all" dirty="0" smtClean="0">
                <a:latin typeface="+mj-lt"/>
              </a:rPr>
              <a:t/>
            </a:r>
            <a:br>
              <a:rPr lang="en-US" sz="2400" b="0" i="1" cap="all" dirty="0" smtClean="0">
                <a:latin typeface="+mj-lt"/>
              </a:rPr>
            </a:br>
            <a:r>
              <a:rPr lang="en-US" sz="2400" b="0" i="1" cap="all" dirty="0" smtClean="0">
                <a:latin typeface="+mj-lt"/>
              </a:rPr>
              <a:t/>
            </a:r>
            <a:br>
              <a:rPr lang="en-US" sz="2400" b="0" i="1" cap="all" dirty="0" smtClean="0">
                <a:latin typeface="+mj-lt"/>
              </a:rPr>
            </a:br>
            <a:r>
              <a:rPr lang="en-US" sz="2400" b="0" i="1" cap="all" dirty="0" smtClean="0">
                <a:latin typeface="+mj-lt"/>
              </a:rPr>
              <a:t/>
            </a:r>
            <a:br>
              <a:rPr lang="en-US" sz="2400" b="0" i="1" cap="all" dirty="0" smtClean="0">
                <a:latin typeface="+mj-lt"/>
              </a:rPr>
            </a:br>
            <a:r>
              <a:rPr lang="en-US" sz="2400" b="0" i="1" cap="all" dirty="0">
                <a:latin typeface="+mj-lt"/>
              </a:rPr>
              <a:t/>
            </a:r>
            <a:br>
              <a:rPr lang="en-US" sz="2400" b="0" i="1" cap="all" dirty="0">
                <a:latin typeface="+mj-lt"/>
              </a:rPr>
            </a:br>
            <a:r>
              <a:rPr lang="en-US" sz="2400" b="0" i="1" cap="all" dirty="0">
                <a:latin typeface="+mj-lt"/>
              </a:rPr>
              <a:t/>
            </a:r>
            <a:br>
              <a:rPr lang="en-US" sz="2400" b="0" i="1" cap="all" dirty="0">
                <a:latin typeface="+mj-lt"/>
              </a:rPr>
            </a:br>
            <a:endParaRPr lang="bg-BG" sz="2000" b="0" i="1" dirty="0">
              <a:solidFill>
                <a:schemeClr val="accent1">
                  <a:tint val="83000"/>
                  <a:satMod val="150000"/>
                </a:schemeClr>
              </a:solidFill>
              <a:latin typeface="+mj-lt"/>
            </a:endParaRPr>
          </a:p>
        </p:txBody>
      </p:sp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900113" y="5516563"/>
            <a:ext cx="71278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bg-BG" dirty="0" smtClean="0">
                <a:solidFill>
                  <a:schemeClr val="bg1"/>
                </a:solidFill>
                <a:latin typeface="Century Gothic" pitchFamily="34" charset="0"/>
              </a:rPr>
              <a:t>19</a:t>
            </a:r>
            <a:r>
              <a:rPr lang="bg-BG" altLang="bg-BG" dirty="0" smtClean="0">
                <a:solidFill>
                  <a:schemeClr val="bg1"/>
                </a:solidFill>
                <a:latin typeface="Century Gothic" pitchFamily="34" charset="0"/>
              </a:rPr>
              <a:t>.</a:t>
            </a:r>
            <a:r>
              <a:rPr lang="en-US" altLang="bg-BG" dirty="0" smtClean="0">
                <a:solidFill>
                  <a:schemeClr val="bg1"/>
                </a:solidFill>
                <a:latin typeface="Century Gothic" pitchFamily="34" charset="0"/>
              </a:rPr>
              <a:t>1</a:t>
            </a:r>
            <a:r>
              <a:rPr lang="bg-BG" altLang="bg-BG" dirty="0" smtClean="0">
                <a:solidFill>
                  <a:schemeClr val="bg1"/>
                </a:solidFill>
                <a:latin typeface="Century Gothic" pitchFamily="34" charset="0"/>
              </a:rPr>
              <a:t>0.</a:t>
            </a:r>
            <a:r>
              <a:rPr lang="en-US" altLang="bg-BG" dirty="0">
                <a:solidFill>
                  <a:schemeClr val="bg1"/>
                </a:solidFill>
                <a:latin typeface="Century Gothic" pitchFamily="34" charset="0"/>
              </a:rPr>
              <a:t>20</a:t>
            </a:r>
            <a:r>
              <a:rPr lang="bg-BG" altLang="bg-BG" dirty="0">
                <a:solidFill>
                  <a:schemeClr val="bg1"/>
                </a:solidFill>
                <a:latin typeface="Century Gothic" pitchFamily="34" charset="0"/>
              </a:rPr>
              <a:t>16</a:t>
            </a:r>
            <a:r>
              <a:rPr lang="en-US" altLang="bg-BG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bg-BG" altLang="bg-BG" dirty="0">
                <a:solidFill>
                  <a:schemeClr val="bg1"/>
                </a:solidFill>
                <a:latin typeface="Century Gothic" pitchFamily="34" charset="0"/>
              </a:rPr>
              <a:t>г.</a:t>
            </a:r>
          </a:p>
          <a:p>
            <a:pPr algn="ctr" eaLnBrk="1" hangingPunct="1"/>
            <a:r>
              <a:rPr lang="bg-BG" altLang="bg-BG" dirty="0">
                <a:solidFill>
                  <a:schemeClr val="bg1"/>
                </a:solidFill>
                <a:latin typeface="Century Gothic" pitchFamily="34" charset="0"/>
              </a:rPr>
              <a:t>София</a:t>
            </a:r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0" y="214313"/>
            <a:ext cx="91440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bg-BG" altLang="bg-BG" sz="2600" b="1" dirty="0">
                <a:latin typeface="Century Gothic" pitchFamily="34" charset="0"/>
              </a:rPr>
              <a:t>Институт за икономически изследвания при БАН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2600" dirty="0" smtClean="0">
                <a:latin typeface="+mj-lt"/>
                <a:cs typeface="Times New Roman" pitchFamily="18" charset="0"/>
              </a:rPr>
              <a:t>Фискален сектор</a:t>
            </a:r>
            <a:endParaRPr lang="bg-BG" sz="2600" dirty="0">
              <a:latin typeface="+mj-lt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21244"/>
            <a:ext cx="486003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>
              <a:spcBef>
                <a:spcPts val="600"/>
              </a:spcBef>
              <a:buFont typeface="Wingdings" pitchFamily="2" charset="2"/>
              <a:buChar char="q"/>
            </a:pPr>
            <a:r>
              <a:rPr lang="bg-BG" sz="1600" dirty="0" smtClean="0">
                <a:solidFill>
                  <a:schemeClr val="bg1"/>
                </a:solidFill>
              </a:rPr>
              <a:t>През първата половина на 2016 г.  Фискалната консолидация се ускори – към края на първото полугодие фискалният излишък надхвърли 3 млрд. лв. (3.5% от БВП) </a:t>
            </a:r>
          </a:p>
          <a:p>
            <a:pPr marL="274320" indent="-274320">
              <a:spcBef>
                <a:spcPts val="600"/>
              </a:spcBef>
              <a:buFont typeface="Wingdings" pitchFamily="2" charset="2"/>
              <a:buChar char="q"/>
            </a:pPr>
            <a:r>
              <a:rPr lang="bg-BG" sz="1600" dirty="0" smtClean="0">
                <a:solidFill>
                  <a:schemeClr val="bg1"/>
                </a:solidFill>
              </a:rPr>
              <a:t>За разлика от </a:t>
            </a:r>
            <a:r>
              <a:rPr lang="bg-BG" sz="1600" dirty="0" err="1" smtClean="0">
                <a:solidFill>
                  <a:schemeClr val="bg1"/>
                </a:solidFill>
              </a:rPr>
              <a:t>предкризисните</a:t>
            </a:r>
            <a:r>
              <a:rPr lang="bg-BG" sz="1600" dirty="0" smtClean="0">
                <a:solidFill>
                  <a:schemeClr val="bg1"/>
                </a:solidFill>
              </a:rPr>
              <a:t> години, фискалните излишъци сега са постигнати при ниски нива на чуждестранни инвестиции. </a:t>
            </a:r>
          </a:p>
          <a:p>
            <a:pPr marL="274320" indent="-274320">
              <a:spcBef>
                <a:spcPts val="600"/>
              </a:spcBef>
              <a:buFont typeface="Wingdings" pitchFamily="2" charset="2"/>
              <a:buChar char="q"/>
            </a:pPr>
            <a:r>
              <a:rPr lang="bg-BG" sz="1600" dirty="0" smtClean="0">
                <a:solidFill>
                  <a:schemeClr val="bg1"/>
                </a:solidFill>
              </a:rPr>
              <a:t>Данните от последните години сочат, че обемите на ПЧИ са по-ниски от </a:t>
            </a:r>
            <a:r>
              <a:rPr lang="bg-BG" sz="1600" dirty="0" err="1" smtClean="0">
                <a:solidFill>
                  <a:schemeClr val="bg1"/>
                </a:solidFill>
              </a:rPr>
              <a:t>еврофондовете</a:t>
            </a:r>
            <a:r>
              <a:rPr lang="bg-BG" sz="1600" dirty="0" smtClean="0">
                <a:solidFill>
                  <a:schemeClr val="bg1"/>
                </a:solidFill>
              </a:rPr>
              <a:t> и от частните трансфери на населението.</a:t>
            </a:r>
          </a:p>
          <a:p>
            <a:pPr marL="274320" indent="-274320">
              <a:spcBef>
                <a:spcPts val="600"/>
              </a:spcBef>
              <a:buFont typeface="Wingdings" pitchFamily="2" charset="2"/>
              <a:buChar char="q"/>
            </a:pPr>
            <a:r>
              <a:rPr lang="bg-BG" sz="1600" dirty="0" smtClean="0">
                <a:solidFill>
                  <a:schemeClr val="bg1"/>
                </a:solidFill>
              </a:rPr>
              <a:t>Дефицитът в края на годината най-вероятно ще бъде доста по-нисък от предвидения. Не е изключено да се постигне и излишък.</a:t>
            </a:r>
          </a:p>
          <a:p>
            <a:pPr marL="274320" indent="-274320">
              <a:spcBef>
                <a:spcPts val="600"/>
              </a:spcBef>
              <a:buFont typeface="Wingdings" pitchFamily="2" charset="2"/>
              <a:buChar char="q"/>
            </a:pPr>
            <a:r>
              <a:rPr lang="bg-BG" sz="1600" dirty="0" smtClean="0">
                <a:solidFill>
                  <a:schemeClr val="bg1"/>
                </a:solidFill>
              </a:rPr>
              <a:t>Неясен е въпросът дали ще се наложи актуализация на бюджета, особено ако правителството реши да изхарчи част от натрупаните излишъци.</a:t>
            </a:r>
            <a:endParaRPr lang="bg-BG" sz="1600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404664"/>
            <a:ext cx="8753475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4062561"/>
            <a:ext cx="3962400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2600" dirty="0" smtClean="0"/>
              <a:t>Текущо изпълнение на бюджет 2016</a:t>
            </a:r>
            <a:endParaRPr lang="bg-BG" sz="2600" dirty="0">
              <a:latin typeface="+mj-lt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605855"/>
            <a:ext cx="4572000" cy="484748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4320" indent="-274320">
              <a:spcBef>
                <a:spcPts val="600"/>
              </a:spcBef>
              <a:buFont typeface="Wingdings" pitchFamily="2" charset="2"/>
              <a:buChar char="q"/>
            </a:pPr>
            <a:r>
              <a:rPr lang="bg-BG" sz="1400" dirty="0" smtClean="0">
                <a:solidFill>
                  <a:schemeClr val="bg1"/>
                </a:solidFill>
              </a:rPr>
              <a:t>Приходната част на бюджета показва, че с изключение на приходите от помощи, останалите важни приходни пера се изпълняват само малко над планираните обеми.</a:t>
            </a:r>
          </a:p>
          <a:p>
            <a:pPr marL="274320" indent="-274320">
              <a:spcBef>
                <a:spcPts val="600"/>
              </a:spcBef>
              <a:buFont typeface="Wingdings" pitchFamily="2" charset="2"/>
              <a:buChar char="q"/>
            </a:pPr>
            <a:r>
              <a:rPr lang="bg-BG" sz="1400" dirty="0" smtClean="0">
                <a:solidFill>
                  <a:schemeClr val="bg1"/>
                </a:solidFill>
              </a:rPr>
              <a:t>Изпълнението на бюджетната програма към края на първото полугодие на миналата година (53.7%) беше дори по-успешно, отколкото е през настоящата година (53.6%). </a:t>
            </a:r>
          </a:p>
          <a:p>
            <a:pPr marL="274320" indent="-274320">
              <a:spcBef>
                <a:spcPts val="600"/>
              </a:spcBef>
              <a:buFont typeface="Wingdings" pitchFamily="2" charset="2"/>
              <a:buChar char="q"/>
            </a:pPr>
            <a:r>
              <a:rPr lang="bg-BG" sz="1400" dirty="0" smtClean="0">
                <a:solidFill>
                  <a:schemeClr val="bg1"/>
                </a:solidFill>
              </a:rPr>
              <a:t>Съществената разлика с предходната година идва от изпълнението на разходната част – към края на първото полугодие на миналата година изпълнението беше 47%, а през тази година е 42%. </a:t>
            </a:r>
          </a:p>
          <a:p>
            <a:pPr marL="274320" indent="-274320">
              <a:spcBef>
                <a:spcPts val="600"/>
              </a:spcBef>
              <a:buFont typeface="Wingdings" pitchFamily="2" charset="2"/>
              <a:buChar char="q"/>
            </a:pPr>
            <a:r>
              <a:rPr lang="bg-BG" sz="1400" dirty="0" smtClean="0">
                <a:solidFill>
                  <a:schemeClr val="bg1"/>
                </a:solidFill>
              </a:rPr>
              <a:t>Драстично по-слабо е изпълнението на инвестиционната програма – при планирани разходи от над 6 млрд. лв. през първото полугодие са изпълнени само 866 млн. лв., което е под 15%. Това изоставане едва ли може да бъде наваксано до края на годината, което обяснява защо бюджетният дефицит ще бъде по-нисък от планирания.</a:t>
            </a:r>
            <a:endParaRPr lang="bg-BG" sz="1400" dirty="0">
              <a:solidFill>
                <a:schemeClr val="bg1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556792"/>
            <a:ext cx="3905250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4077072"/>
            <a:ext cx="3971925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2600" dirty="0" smtClean="0"/>
              <a:t>Фискален резерв</a:t>
            </a:r>
            <a:endParaRPr lang="bg-BG" sz="2600" dirty="0">
              <a:latin typeface="+mj-lt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508586"/>
            <a:ext cx="4572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4320" indent="-27432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bg-BG" sz="1600" dirty="0" smtClean="0">
                <a:solidFill>
                  <a:schemeClr val="bg1"/>
                </a:solidFill>
              </a:rPr>
              <a:t>През последните месеци се очертава необичайно явление – едновременно натрупване на фискални излишъци и поемане на нов дълг.</a:t>
            </a:r>
          </a:p>
          <a:p>
            <a:pPr marL="274320" indent="-27432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bg-BG" sz="1600" dirty="0" smtClean="0">
                <a:solidFill>
                  <a:schemeClr val="bg1"/>
                </a:solidFill>
              </a:rPr>
              <a:t>Благоприятните условия на международните финансови пазари не оправдават нарастването на дълговото бреме.</a:t>
            </a:r>
          </a:p>
          <a:p>
            <a:pPr marL="274320" indent="-27432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bg-BG" sz="1600" dirty="0" smtClean="0">
                <a:solidFill>
                  <a:schemeClr val="bg1"/>
                </a:solidFill>
              </a:rPr>
              <a:t>Няма приближаващи големи плащания и няма заявени големи структурни проекти.</a:t>
            </a:r>
          </a:p>
          <a:p>
            <a:pPr marL="274320" indent="-27432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bg-BG" sz="1600" dirty="0" smtClean="0">
                <a:solidFill>
                  <a:schemeClr val="bg1"/>
                </a:solidFill>
              </a:rPr>
              <a:t>Вероятни причини за нарастване на дълга:</a:t>
            </a:r>
          </a:p>
          <a:p>
            <a:pPr marL="548640" lvl="1" indent="-27432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bg-BG" sz="1400" dirty="0" smtClean="0">
                <a:solidFill>
                  <a:schemeClr val="bg1"/>
                </a:solidFill>
              </a:rPr>
              <a:t>очаквани проблеми с ликвидността в банковата система преди приключването на стрес-тестовете;</a:t>
            </a:r>
          </a:p>
          <a:p>
            <a:pPr marL="548640" lvl="1" indent="-27432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bg-BG" sz="1400" dirty="0" smtClean="0">
                <a:solidFill>
                  <a:schemeClr val="bg1"/>
                </a:solidFill>
              </a:rPr>
              <a:t>възобновяване на замразени енергийни проекти;</a:t>
            </a:r>
          </a:p>
          <a:p>
            <a:pPr marL="548640" lvl="1" indent="-27432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bg-BG" sz="1400" dirty="0" smtClean="0">
                <a:solidFill>
                  <a:schemeClr val="bg1"/>
                </a:solidFill>
              </a:rPr>
              <a:t>извънредни плащания по неустойки.</a:t>
            </a:r>
            <a:endParaRPr lang="bg-BG" sz="1400" dirty="0">
              <a:solidFill>
                <a:schemeClr val="bg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3" y="1506542"/>
            <a:ext cx="3816424" cy="2498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05102" y="4077072"/>
            <a:ext cx="3771354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2600" dirty="0" smtClean="0"/>
              <a:t>Държавен дълг</a:t>
            </a:r>
            <a:endParaRPr lang="bg-BG" sz="2600" dirty="0">
              <a:latin typeface="+mj-lt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7504" y="1809105"/>
            <a:ext cx="4572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bg-BG" dirty="0" smtClean="0">
                <a:solidFill>
                  <a:schemeClr val="bg1"/>
                </a:solidFill>
              </a:rPr>
              <a:t>Продължава нарастването на държавния дълг – както в абсолютно, така и в относително измерение.</a:t>
            </a:r>
          </a:p>
          <a:p>
            <a:pPr marL="274320" indent="-27432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bg-BG" dirty="0" smtClean="0">
                <a:solidFill>
                  <a:schemeClr val="bg1"/>
                </a:solidFill>
              </a:rPr>
              <a:t>Външната компонента на дълга се развива с изпреварваща динамика.</a:t>
            </a:r>
          </a:p>
          <a:p>
            <a:pPr marL="274320" indent="-27432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bg-BG" dirty="0" smtClean="0">
                <a:solidFill>
                  <a:schemeClr val="bg1"/>
                </a:solidFill>
              </a:rPr>
              <a:t>Няма ясни икономически аргументи за бързото нарастване.</a:t>
            </a:r>
          </a:p>
          <a:p>
            <a:pPr marL="274320" indent="-27432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bg-BG" dirty="0" smtClean="0">
                <a:solidFill>
                  <a:schemeClr val="bg1"/>
                </a:solidFill>
              </a:rPr>
              <a:t>Засега няма проблеми с обслужването на дълга, но запазването на съществуващата тенденция неминуемо ще породи напрежение, особено при промяна в лихвените нива.</a:t>
            </a:r>
            <a:endParaRPr lang="bg-BG" dirty="0">
              <a:solidFill>
                <a:schemeClr val="bg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132856"/>
            <a:ext cx="4400550" cy="303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3" y="2301401"/>
            <a:ext cx="9130071" cy="2495751"/>
          </a:xfrm>
        </p:spPr>
        <p:txBody>
          <a:bodyPr>
            <a:no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ru-RU" sz="2600" cap="all" dirty="0">
                <a:latin typeface="+mj-lt"/>
              </a:rPr>
              <a:t>БАНКОВ </a:t>
            </a:r>
            <a:r>
              <a:rPr lang="ru-RU" sz="2600" cap="all" dirty="0" smtClean="0">
                <a:latin typeface="+mj-lt"/>
              </a:rPr>
              <a:t>СЕКТОР</a:t>
            </a:r>
            <a:r>
              <a:rPr lang="en-US" sz="2600" cap="all" dirty="0">
                <a:latin typeface="+mj-lt"/>
              </a:rPr>
              <a:t/>
            </a:r>
            <a:br>
              <a:rPr lang="en-US" sz="2600" cap="all" dirty="0">
                <a:latin typeface="+mj-lt"/>
              </a:rPr>
            </a:br>
            <a:r>
              <a:rPr lang="en-US" sz="2600" cap="all" dirty="0" smtClean="0">
                <a:latin typeface="+mj-lt"/>
              </a:rPr>
              <a:t/>
            </a:r>
            <a:br>
              <a:rPr lang="en-US" sz="2600" cap="all" dirty="0" smtClean="0">
                <a:latin typeface="+mj-lt"/>
              </a:rPr>
            </a:br>
            <a:r>
              <a:rPr lang="ru-RU" sz="2400" b="0" i="1" cap="all" dirty="0" smtClean="0">
                <a:latin typeface="+mj-lt"/>
              </a:rPr>
              <a:t>СЪСТОЯНИЕ </a:t>
            </a:r>
            <a:r>
              <a:rPr lang="ru-RU" sz="2400" b="0" i="1" cap="all" dirty="0">
                <a:latin typeface="+mj-lt"/>
              </a:rPr>
              <a:t>И </a:t>
            </a:r>
            <a:r>
              <a:rPr lang="ru-RU" sz="2400" b="0" i="1" cap="all" dirty="0" smtClean="0">
                <a:latin typeface="+mj-lt"/>
              </a:rPr>
              <a:t>ОЧАКВАНИЯ</a:t>
            </a:r>
            <a:r>
              <a:rPr lang="en-US" sz="2400" b="0" i="1" cap="all" dirty="0" smtClean="0">
                <a:latin typeface="+mj-lt"/>
              </a:rPr>
              <a:t/>
            </a:r>
            <a:br>
              <a:rPr lang="en-US" sz="2400" b="0" i="1" cap="all" dirty="0" smtClean="0">
                <a:latin typeface="+mj-lt"/>
              </a:rPr>
            </a:br>
            <a:r>
              <a:rPr lang="en-US" sz="2400" b="0" i="1" cap="all" dirty="0" smtClean="0">
                <a:latin typeface="+mj-lt"/>
              </a:rPr>
              <a:t/>
            </a:r>
            <a:br>
              <a:rPr lang="en-US" sz="2400" b="0" i="1" cap="all" dirty="0" smtClean="0">
                <a:latin typeface="+mj-lt"/>
              </a:rPr>
            </a:br>
            <a:r>
              <a:rPr lang="en-US" sz="2400" b="0" i="1" cap="all" dirty="0" smtClean="0">
                <a:latin typeface="+mj-lt"/>
              </a:rPr>
              <a:t/>
            </a:r>
            <a:br>
              <a:rPr lang="en-US" sz="2400" b="0" i="1" cap="all" dirty="0" smtClean="0">
                <a:latin typeface="+mj-lt"/>
              </a:rPr>
            </a:br>
            <a:r>
              <a:rPr lang="en-US" sz="2400" b="0" i="1" cap="all" dirty="0">
                <a:latin typeface="+mj-lt"/>
              </a:rPr>
              <a:t/>
            </a:r>
            <a:br>
              <a:rPr lang="en-US" sz="2400" b="0" i="1" cap="all" dirty="0">
                <a:latin typeface="+mj-lt"/>
              </a:rPr>
            </a:br>
            <a:r>
              <a:rPr lang="en-US" sz="2400" b="0" i="1" cap="all" dirty="0">
                <a:latin typeface="+mj-lt"/>
              </a:rPr>
              <a:t/>
            </a:r>
            <a:br>
              <a:rPr lang="en-US" sz="2400" b="0" i="1" cap="all" dirty="0">
                <a:latin typeface="+mj-lt"/>
              </a:rPr>
            </a:br>
            <a:endParaRPr lang="bg-BG" sz="2000" b="0" i="1" dirty="0">
              <a:solidFill>
                <a:schemeClr val="accent1">
                  <a:tint val="83000"/>
                  <a:satMod val="150000"/>
                </a:schemeClr>
              </a:solidFill>
              <a:latin typeface="+mj-lt"/>
            </a:endParaRPr>
          </a:p>
        </p:txBody>
      </p:sp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900113" y="5516563"/>
            <a:ext cx="71278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bg-BG" dirty="0" smtClean="0">
                <a:solidFill>
                  <a:schemeClr val="bg1"/>
                </a:solidFill>
                <a:latin typeface="Century Gothic" pitchFamily="34" charset="0"/>
              </a:rPr>
              <a:t>19</a:t>
            </a:r>
            <a:r>
              <a:rPr lang="bg-BG" altLang="bg-BG" dirty="0" smtClean="0">
                <a:solidFill>
                  <a:schemeClr val="bg1"/>
                </a:solidFill>
                <a:latin typeface="Century Gothic" pitchFamily="34" charset="0"/>
              </a:rPr>
              <a:t>.</a:t>
            </a:r>
            <a:r>
              <a:rPr lang="en-US" altLang="bg-BG" dirty="0" smtClean="0">
                <a:solidFill>
                  <a:schemeClr val="bg1"/>
                </a:solidFill>
                <a:latin typeface="Century Gothic" pitchFamily="34" charset="0"/>
              </a:rPr>
              <a:t>1</a:t>
            </a:r>
            <a:r>
              <a:rPr lang="bg-BG" altLang="bg-BG" dirty="0" smtClean="0">
                <a:solidFill>
                  <a:schemeClr val="bg1"/>
                </a:solidFill>
                <a:latin typeface="Century Gothic" pitchFamily="34" charset="0"/>
              </a:rPr>
              <a:t>0.</a:t>
            </a:r>
            <a:r>
              <a:rPr lang="en-US" altLang="bg-BG" dirty="0">
                <a:solidFill>
                  <a:schemeClr val="bg1"/>
                </a:solidFill>
                <a:latin typeface="Century Gothic" pitchFamily="34" charset="0"/>
              </a:rPr>
              <a:t>20</a:t>
            </a:r>
            <a:r>
              <a:rPr lang="bg-BG" altLang="bg-BG" dirty="0">
                <a:solidFill>
                  <a:schemeClr val="bg1"/>
                </a:solidFill>
                <a:latin typeface="Century Gothic" pitchFamily="34" charset="0"/>
              </a:rPr>
              <a:t>16</a:t>
            </a:r>
            <a:r>
              <a:rPr lang="en-US" altLang="bg-BG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bg-BG" altLang="bg-BG" dirty="0">
                <a:solidFill>
                  <a:schemeClr val="bg1"/>
                </a:solidFill>
                <a:latin typeface="Century Gothic" pitchFamily="34" charset="0"/>
              </a:rPr>
              <a:t>г.</a:t>
            </a:r>
          </a:p>
          <a:p>
            <a:pPr algn="ctr" eaLnBrk="1" hangingPunct="1"/>
            <a:r>
              <a:rPr lang="bg-BG" altLang="bg-BG" dirty="0">
                <a:solidFill>
                  <a:schemeClr val="bg1"/>
                </a:solidFill>
                <a:latin typeface="Century Gothic" pitchFamily="34" charset="0"/>
              </a:rPr>
              <a:t>София</a:t>
            </a:r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0" y="214313"/>
            <a:ext cx="91440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bg-BG" altLang="bg-BG" sz="2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 pitchFamily="34" charset="0"/>
              </a:rPr>
              <a:t>Институт за икономически изследвания при БАН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8477544" cy="1252728"/>
          </a:xfrm>
        </p:spPr>
        <p:txBody>
          <a:bodyPr>
            <a:noAutofit/>
          </a:bodyPr>
          <a:lstStyle/>
          <a:p>
            <a:pPr algn="ctr"/>
            <a:r>
              <a:rPr lang="bg-BG" sz="2600" dirty="0" smtClean="0"/>
              <a:t>Активи на търговските банки</a:t>
            </a:r>
            <a:endParaRPr lang="bg-BG" sz="2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484784"/>
            <a:ext cx="3888160" cy="5024692"/>
          </a:xfrm>
        </p:spPr>
        <p:txBody>
          <a:bodyPr>
            <a:noAutofit/>
          </a:bodyPr>
          <a:lstStyle/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Интересът към кредитиране леко се засилва, основно за сметка на домакинствата. Кредитният туризъм продължава.</a:t>
            </a:r>
          </a:p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Активите на търговски</a:t>
            </a:r>
            <a:r>
              <a:rPr lang="sv-SE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те</a:t>
            </a: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банки достигат 90.</a:t>
            </a:r>
            <a:r>
              <a:rPr lang="en-US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млрд. лв. при слабо </a:t>
            </a:r>
            <a:r>
              <a:rPr lang="bg-BG" sz="16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профитабилна</a:t>
            </a: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структура.</a:t>
            </a:r>
          </a:p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Високоликвидните класове активи отново се увеличават (за сметка на високодоходните).</a:t>
            </a:r>
          </a:p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Нетният лихвен доход намалява, но натискът върху рентабилността е съвсем слаб.</a:t>
            </a:r>
          </a:p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Част от наблюдаваните ефекти са косвен резултат от увеличеното парично предлагане в Еврозоната.</a:t>
            </a:r>
            <a:endParaRPr lang="en-US" sz="16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Предполага се</a:t>
            </a:r>
            <a:r>
              <a:rPr lang="bg-BG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, че </a:t>
            </a: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вече би трябвало да знаем </a:t>
            </a:r>
            <a:r>
              <a:rPr lang="bg-BG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колко струват активите на търговските </a:t>
            </a: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банки</a:t>
            </a:r>
            <a:r>
              <a:rPr lang="en-US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bg-BG" sz="16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72000" y="6327568"/>
            <a:ext cx="1160895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g-BG" sz="105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Източник: БНБ</a:t>
            </a:r>
            <a:endParaRPr lang="en-US" sz="105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197133173"/>
              </p:ext>
            </p:extLst>
          </p:nvPr>
        </p:nvGraphicFramePr>
        <p:xfrm>
          <a:off x="4067944" y="3933056"/>
          <a:ext cx="4932040" cy="2411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965781993"/>
              </p:ext>
            </p:extLst>
          </p:nvPr>
        </p:nvGraphicFramePr>
        <p:xfrm>
          <a:off x="3995936" y="1628800"/>
          <a:ext cx="4860032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3931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8477544" cy="1252728"/>
          </a:xfrm>
        </p:spPr>
        <p:txBody>
          <a:bodyPr>
            <a:normAutofit/>
          </a:bodyPr>
          <a:lstStyle/>
          <a:p>
            <a:pPr algn="ctr"/>
            <a:r>
              <a:rPr lang="bg-BG" sz="2600" dirty="0" smtClean="0"/>
              <a:t>Кредитиране</a:t>
            </a:r>
            <a:endParaRPr lang="bg-BG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9913" y="3861048"/>
            <a:ext cx="5112568" cy="2728042"/>
          </a:xfrm>
        </p:spPr>
        <p:txBody>
          <a:bodyPr>
            <a:noAutofit/>
          </a:bodyPr>
          <a:lstStyle/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5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Обемите по нов бизнес нарастват както в корпоративния сегмент,  така и при кредитирането на дребно.</a:t>
            </a:r>
          </a:p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5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Темпът на кредитиране доближава 0%. Оправдават се прогнозите за нулева година в кредитирането.</a:t>
            </a:r>
          </a:p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5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Кредитите за НКИ нарастват с 31.5% и достигат 2 млрд. лв.</a:t>
            </a:r>
          </a:p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5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Търсенето на дългосрочен ресурс отслабва. Делът на нови кредити за НФП с матуритет над 5 г. за осемте месеца се понижава до 57.8% (при 61.1% през 2015 г.).</a:t>
            </a:r>
          </a:p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5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Несъбираемите вземания се изчистват с бавни темпове.</a:t>
            </a:r>
          </a:p>
          <a:p>
            <a:pPr algn="just">
              <a:spcAft>
                <a:spcPts val="1200"/>
              </a:spcAft>
            </a:pPr>
            <a:endParaRPr lang="bg-BG" sz="13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11961" y="1412776"/>
            <a:ext cx="44644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14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Обеми по нов бизнес за периода </a:t>
            </a:r>
            <a:r>
              <a:rPr lang="en-US" sz="14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I-VIII [</a:t>
            </a:r>
            <a:r>
              <a:rPr lang="bg-BG" sz="14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млрд. лв.</a:t>
            </a:r>
            <a:r>
              <a:rPr lang="en-US" sz="14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</a:t>
            </a:r>
            <a:endParaRPr lang="en-US" sz="14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781152892"/>
              </p:ext>
            </p:extLst>
          </p:nvPr>
        </p:nvGraphicFramePr>
        <p:xfrm>
          <a:off x="3851921" y="1731293"/>
          <a:ext cx="5148064" cy="2141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9"/>
          <p:cNvSpPr/>
          <p:nvPr/>
        </p:nvSpPr>
        <p:spPr>
          <a:xfrm>
            <a:off x="35621" y="6335174"/>
            <a:ext cx="1160895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g-BG" sz="105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Източник: БНБ</a:t>
            </a:r>
            <a:endParaRPr lang="en-US" sz="105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36512" y="1465039"/>
            <a:ext cx="39604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Разпределение на кредитния портфейл </a:t>
            </a:r>
            <a:r>
              <a:rPr lang="en-US" sz="14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[%]</a:t>
            </a:r>
            <a:endParaRPr lang="en-US" sz="14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278375808"/>
              </p:ext>
            </p:extLst>
          </p:nvPr>
        </p:nvGraphicFramePr>
        <p:xfrm>
          <a:off x="35496" y="1720552"/>
          <a:ext cx="3744416" cy="4487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7011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405536" cy="1252728"/>
          </a:xfrm>
        </p:spPr>
        <p:txBody>
          <a:bodyPr>
            <a:normAutofit/>
          </a:bodyPr>
          <a:lstStyle/>
          <a:p>
            <a:pPr algn="ctr"/>
            <a:r>
              <a:rPr lang="sv-SE" sz="2600" dirty="0" smtClean="0"/>
              <a:t>Придобити активи</a:t>
            </a:r>
            <a:endParaRPr lang="bg-BG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8024" y="1700808"/>
            <a:ext cx="4186808" cy="4392488"/>
          </a:xfrm>
        </p:spPr>
        <p:txBody>
          <a:bodyPr>
            <a:noAutofit/>
          </a:bodyPr>
          <a:lstStyle/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Нетекущите активи и групи за изваждане от употреба, класифицирани като държани за продажба, продължават да нарастват (със 130 млн. лв. от началото на годината).</a:t>
            </a:r>
          </a:p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Нетният прираст на инвестиционните имоти е 107 млн. лв. за изтеклия период.</a:t>
            </a:r>
          </a:p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Отчетеното понижение по перо </a:t>
            </a:r>
            <a:r>
              <a:rPr lang="bg-BG" sz="1600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„Имоти, машини и съоръжения“</a:t>
            </a: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, на стойност 938 млн. лв. през </a:t>
            </a:r>
            <a:r>
              <a:rPr lang="en-US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2Q16</a:t>
            </a: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,</a:t>
            </a:r>
            <a:r>
              <a:rPr lang="en-US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не е свързано с продажба, а с прекласификация на активи.</a:t>
            </a:r>
          </a:p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Общият нетен прираст на активите по посоченото перо и </a:t>
            </a:r>
            <a:r>
              <a:rPr lang="bg-BG" sz="1600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„Други активи“ </a:t>
            </a: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е положителен (140 млн. лв.).</a:t>
            </a:r>
          </a:p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През второто тримесечие повечето банки увеличават класифицираните като </a:t>
            </a:r>
            <a:r>
              <a:rPr lang="bg-BG" sz="1600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„Други активи“</a:t>
            </a: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 Понижение се отчита едва в 8 банки.</a:t>
            </a:r>
          </a:p>
        </p:txBody>
      </p:sp>
      <p:sp>
        <p:nvSpPr>
          <p:cNvPr id="7" name="Rectangle 6"/>
          <p:cNvSpPr/>
          <p:nvPr/>
        </p:nvSpPr>
        <p:spPr>
          <a:xfrm>
            <a:off x="573719" y="6165304"/>
            <a:ext cx="1160895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g-BG" sz="105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Източник: БНБ</a:t>
            </a:r>
            <a:endParaRPr lang="en-US" sz="105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1605339"/>
            <a:ext cx="31683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Активи </a:t>
            </a:r>
            <a:r>
              <a:rPr lang="en-US" sz="14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en-US" sz="1400" dirty="0" err="1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млн</a:t>
            </a:r>
            <a:r>
              <a:rPr lang="en-US" sz="14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sv-SE" sz="14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r>
              <a:rPr lang="en-US" sz="14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в.]</a:t>
            </a:r>
            <a:endParaRPr lang="en-US" sz="14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99957983"/>
              </p:ext>
            </p:extLst>
          </p:nvPr>
        </p:nvGraphicFramePr>
        <p:xfrm>
          <a:off x="395536" y="2132856"/>
          <a:ext cx="4572000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0004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3" y="2276872"/>
            <a:ext cx="9130071" cy="3168352"/>
          </a:xfrm>
        </p:spPr>
        <p:txBody>
          <a:bodyPr>
            <a:no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+mj-lt"/>
              </a:rPr>
              <a:t> </a:t>
            </a:r>
            <a:r>
              <a:rPr lang="bg-BG" sz="2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+mj-lt"/>
              </a:rPr>
              <a:t>Необходимост от междинна оценка на прогнозата</a:t>
            </a:r>
            <a:r>
              <a:rPr lang="en-US" sz="2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+mj-lt"/>
              </a:rPr>
              <a:t/>
            </a:r>
            <a:br>
              <a:rPr lang="en-US" sz="2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+mj-lt"/>
              </a:rPr>
            </a:br>
            <a:r>
              <a:rPr lang="en-US" sz="2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+mj-lt"/>
              </a:rPr>
              <a:t/>
            </a:r>
            <a:br>
              <a:rPr lang="en-US" sz="2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+mj-lt"/>
              </a:rPr>
            </a:br>
            <a:r>
              <a:rPr lang="en-US" sz="2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+mj-lt"/>
              </a:rPr>
              <a:t/>
            </a:r>
            <a:br>
              <a:rPr lang="en-US" sz="2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+mj-lt"/>
              </a:rPr>
            </a:br>
            <a:r>
              <a:rPr lang="bg-BG" sz="2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+mj-lt"/>
              </a:rPr>
              <a:t>     Промени във външната и вътрешната среда </a:t>
            </a:r>
            <a:endParaRPr lang="bg-BG" sz="2400" dirty="0">
              <a:solidFill>
                <a:schemeClr val="accent1">
                  <a:tint val="83000"/>
                  <a:satMod val="150000"/>
                </a:schemeClr>
              </a:solidFill>
              <a:latin typeface="+mj-lt"/>
            </a:endParaRPr>
          </a:p>
        </p:txBody>
      </p:sp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900113" y="5516563"/>
            <a:ext cx="71278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bg-BG" altLang="en-US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октомври </a:t>
            </a:r>
            <a:r>
              <a:rPr lang="en-US" altLang="en-US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20</a:t>
            </a:r>
            <a:r>
              <a:rPr lang="bg-BG" alt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16</a:t>
            </a:r>
            <a:r>
              <a:rPr lang="en-US" alt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bg-BG" alt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г.</a:t>
            </a:r>
          </a:p>
          <a:p>
            <a:pPr algn="ctr" eaLnBrk="1" hangingPunct="1"/>
            <a:r>
              <a:rPr lang="bg-BG" alt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София</a:t>
            </a:r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0" y="384845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bg-BG" altLang="en-US" sz="2800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Институт за икономически изследвания при БАН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bg-BG" sz="2600" dirty="0" smtClean="0"/>
              <a:t>Ценни книжа</a:t>
            </a:r>
            <a:endParaRPr lang="bg-BG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509120"/>
            <a:ext cx="8856984" cy="2018638"/>
          </a:xfrm>
        </p:spPr>
        <p:txBody>
          <a:bodyPr>
            <a:noAutofit/>
          </a:bodyPr>
          <a:lstStyle/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Дълговите ценни книжа нарастват устойчиво в портфейла от активи, като нетният прираст от началото на годината е 1.6 млрд. лв. (15.7%). </a:t>
            </a:r>
            <a:r>
              <a:rPr lang="sv-SE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Делът им в общата структура нараства с 1.5 пр.п. (до 13.8%). </a:t>
            </a: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Силен интерес предизвикват книжата на банки, които нарастват с 64% (408 млн. лв.). </a:t>
            </a:r>
          </a:p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Местните банки купиха почти 1/4 от емитирания през март 4 млрд. лв. дълг на външните капиталови пазари, </a:t>
            </a:r>
            <a:r>
              <a:rPr lang="bg-BG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като продължиха да купуват и след </a:t>
            </a: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това.</a:t>
            </a:r>
          </a:p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Делът на книжата в портфейла за продажба нараства с 3 пр. п. в края на август и достига 70%. Очевидно е, че очакванията за предстоящо повишение на лихвените равнища са все още слаби.</a:t>
            </a:r>
            <a:endParaRPr lang="sv-SE" sz="16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4127290"/>
            <a:ext cx="1160895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g-BG" sz="105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Източник: БНБ</a:t>
            </a:r>
            <a:endParaRPr lang="en-US" sz="105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544909661"/>
              </p:ext>
            </p:extLst>
          </p:nvPr>
        </p:nvGraphicFramePr>
        <p:xfrm>
          <a:off x="683568" y="1514744"/>
          <a:ext cx="8208912" cy="249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292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405536" cy="1252728"/>
          </a:xfrm>
        </p:spPr>
        <p:txBody>
          <a:bodyPr>
            <a:normAutofit/>
          </a:bodyPr>
          <a:lstStyle/>
          <a:p>
            <a:pPr algn="ctr"/>
            <a:r>
              <a:rPr lang="sv-SE" sz="2600" dirty="0" smtClean="0"/>
              <a:t>Привлечен ресурс</a:t>
            </a:r>
            <a:endParaRPr lang="bg-BG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4762872" cy="4968552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Отчасти се запазват тенденциите, които се формираха още в началото на кризата, а именно: </a:t>
            </a:r>
          </a:p>
          <a:p>
            <a:pPr lvl="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Поевтиняване на местния ресурс. </a:t>
            </a:r>
            <a:r>
              <a:rPr lang="bg-BG" sz="16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Среднопретегленият</a:t>
            </a: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лихвен процент по нови </a:t>
            </a:r>
            <a:r>
              <a:rPr lang="bg-BG" sz="16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овърнайт-депозити</a:t>
            </a: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на НФП в левове и евро намалява трикратно за изтеклите 12 месеца (съответно от 0.15 до 0.05 и от 0.14 до 0.04).</a:t>
            </a:r>
          </a:p>
          <a:p>
            <a:pPr lvl="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Увеличаване на спестяванията на населението (все още с бързи темпове). Отчетеният прираст за юли и август 2016 е близък до този за 2015Q3.</a:t>
            </a:r>
          </a:p>
          <a:p>
            <a:pPr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6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Заместване на външния ресурс с местни депозити. От началото на годината депозитите на кредитни институции намаляват с 603 млн. лв. Това е съпоставимо с понижението на чуждестранните депозити в местни банки (465 млн. лв. до края на юли).</a:t>
            </a:r>
            <a:endParaRPr lang="bg-BG" sz="16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08103" y="6165304"/>
            <a:ext cx="1160895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g-BG" sz="105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Източник: БНБ</a:t>
            </a:r>
            <a:endParaRPr lang="en-US" sz="105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52120" y="1556792"/>
            <a:ext cx="31683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Депозити – прираст за периода </a:t>
            </a:r>
            <a:r>
              <a:rPr lang="en-US" sz="14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en-US" sz="1400" dirty="0" err="1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млн</a:t>
            </a:r>
            <a:r>
              <a:rPr lang="en-US" sz="14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sv-SE" sz="14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лв</a:t>
            </a:r>
            <a:r>
              <a:rPr lang="en-US" sz="14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.]</a:t>
            </a:r>
            <a:endParaRPr lang="en-US" sz="14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622651164"/>
              </p:ext>
            </p:extLst>
          </p:nvPr>
        </p:nvGraphicFramePr>
        <p:xfrm>
          <a:off x="5364088" y="2157740"/>
          <a:ext cx="3590910" cy="3935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3371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405536" cy="1252728"/>
          </a:xfrm>
        </p:spPr>
        <p:txBody>
          <a:bodyPr>
            <a:normAutofit/>
          </a:bodyPr>
          <a:lstStyle/>
          <a:p>
            <a:pPr algn="ctr"/>
            <a:r>
              <a:rPr lang="bg-BG" sz="2600" dirty="0" smtClean="0"/>
              <a:t>Обобщения</a:t>
            </a:r>
            <a:endParaRPr lang="bg-BG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00808"/>
            <a:ext cx="8640960" cy="4680520"/>
          </a:xfrm>
        </p:spPr>
        <p:txBody>
          <a:bodyPr>
            <a:noAutofit/>
          </a:bodyPr>
          <a:lstStyle/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Поведението на банковия сектор изцяло отразява нагласите на местните икономически агенти, в които все още липсва особен оптимизъм. По-високата кредитна активност се дължи преди всичко на отстъпки от страна на банките.</a:t>
            </a:r>
          </a:p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Потвърждават се очакванията за ”нулева година” за кредитирането, независимо от лекото засилване на кредитната активност след приключилите процедури по стрес-тест  и AQR.</a:t>
            </a:r>
          </a:p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Условията в сектора все още поощряват ”кредитния туризъм”.</a:t>
            </a:r>
          </a:p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Тенденциите, засягащи привлечения ресурс, засега се запазват. Паричното </a:t>
            </a:r>
            <a:r>
              <a:rPr lang="bg-BG" sz="18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предлагане все още се засилва с </a:t>
            </a:r>
            <a:r>
              <a:rPr lang="bg-BG" sz="1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интензивни темпове.</a:t>
            </a:r>
          </a:p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Понижението при лихвите по депозити изпреварва значително лихвите по кредити (отчасти поради запазването на относително висока рискова премия).</a:t>
            </a:r>
          </a:p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Процесът по подобряване на качеството на кредитния портфейл ще отнеме повече време от очакваното.</a:t>
            </a:r>
          </a:p>
          <a:p>
            <a:pPr marL="274320" indent="-274320">
              <a:spcBef>
                <a:spcPts val="600"/>
              </a:spcBef>
              <a:spcAft>
                <a:spcPts val="0"/>
              </a:spcAft>
              <a:buClrTx/>
            </a:pPr>
            <a:r>
              <a:rPr lang="bg-BG" sz="1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Натискът върху по-малките банки се засилва посредством административни мерки и това ще катализира процесите на консолидация.</a:t>
            </a:r>
            <a:endParaRPr lang="bg-BG" sz="18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6275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3" y="2661441"/>
            <a:ext cx="9130071" cy="2495751"/>
          </a:xfrm>
        </p:spPr>
        <p:txBody>
          <a:bodyPr>
            <a:no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sv-SE" sz="2600" cap="all" dirty="0" smtClean="0">
                <a:latin typeface="+mj-lt"/>
              </a:rPr>
              <a:t>ВЪНШЕН ДЪЛГ</a:t>
            </a:r>
            <a:r>
              <a:rPr lang="en-US" sz="2400" b="0" i="1" cap="all" dirty="0" smtClean="0">
                <a:latin typeface="+mj-lt"/>
              </a:rPr>
              <a:t/>
            </a:r>
            <a:br>
              <a:rPr lang="en-US" sz="2400" b="0" i="1" cap="all" dirty="0" smtClean="0">
                <a:latin typeface="+mj-lt"/>
              </a:rPr>
            </a:br>
            <a:r>
              <a:rPr lang="en-US" sz="2400" b="0" i="1" cap="all" dirty="0" smtClean="0">
                <a:latin typeface="+mj-lt"/>
              </a:rPr>
              <a:t/>
            </a:r>
            <a:br>
              <a:rPr lang="en-US" sz="2400" b="0" i="1" cap="all" dirty="0" smtClean="0">
                <a:latin typeface="+mj-lt"/>
              </a:rPr>
            </a:br>
            <a:r>
              <a:rPr lang="en-US" sz="2400" b="0" i="1" cap="all" dirty="0">
                <a:latin typeface="+mj-lt"/>
              </a:rPr>
              <a:t/>
            </a:r>
            <a:br>
              <a:rPr lang="en-US" sz="2400" b="0" i="1" cap="all" dirty="0">
                <a:latin typeface="+mj-lt"/>
              </a:rPr>
            </a:br>
            <a:r>
              <a:rPr lang="en-US" sz="2400" b="0" i="1" cap="all" dirty="0">
                <a:latin typeface="+mj-lt"/>
              </a:rPr>
              <a:t/>
            </a:r>
            <a:br>
              <a:rPr lang="en-US" sz="2400" b="0" i="1" cap="all" dirty="0">
                <a:latin typeface="+mj-lt"/>
              </a:rPr>
            </a:br>
            <a:endParaRPr lang="bg-BG" sz="2000" b="0" i="1" dirty="0">
              <a:solidFill>
                <a:schemeClr val="accent1">
                  <a:tint val="83000"/>
                  <a:satMod val="150000"/>
                </a:schemeClr>
              </a:solidFill>
              <a:latin typeface="+mj-lt"/>
            </a:endParaRPr>
          </a:p>
        </p:txBody>
      </p:sp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900113" y="5516563"/>
            <a:ext cx="71278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bg-BG" dirty="0" smtClean="0">
                <a:solidFill>
                  <a:schemeClr val="bg1"/>
                </a:solidFill>
                <a:latin typeface="Century Gothic" pitchFamily="34" charset="0"/>
              </a:rPr>
              <a:t>19</a:t>
            </a:r>
            <a:r>
              <a:rPr lang="bg-BG" altLang="bg-BG" dirty="0" smtClean="0">
                <a:solidFill>
                  <a:schemeClr val="bg1"/>
                </a:solidFill>
                <a:latin typeface="Century Gothic" pitchFamily="34" charset="0"/>
              </a:rPr>
              <a:t>.</a:t>
            </a:r>
            <a:r>
              <a:rPr lang="en-US" altLang="bg-BG" dirty="0" smtClean="0">
                <a:solidFill>
                  <a:schemeClr val="bg1"/>
                </a:solidFill>
                <a:latin typeface="Century Gothic" pitchFamily="34" charset="0"/>
              </a:rPr>
              <a:t>1</a:t>
            </a:r>
            <a:r>
              <a:rPr lang="bg-BG" altLang="bg-BG" dirty="0" smtClean="0">
                <a:solidFill>
                  <a:schemeClr val="bg1"/>
                </a:solidFill>
                <a:latin typeface="Century Gothic" pitchFamily="34" charset="0"/>
              </a:rPr>
              <a:t>0.</a:t>
            </a:r>
            <a:r>
              <a:rPr lang="en-US" altLang="bg-BG" dirty="0">
                <a:solidFill>
                  <a:schemeClr val="bg1"/>
                </a:solidFill>
                <a:latin typeface="Century Gothic" pitchFamily="34" charset="0"/>
              </a:rPr>
              <a:t>20</a:t>
            </a:r>
            <a:r>
              <a:rPr lang="bg-BG" altLang="bg-BG" dirty="0">
                <a:solidFill>
                  <a:schemeClr val="bg1"/>
                </a:solidFill>
                <a:latin typeface="Century Gothic" pitchFamily="34" charset="0"/>
              </a:rPr>
              <a:t>16</a:t>
            </a:r>
            <a:r>
              <a:rPr lang="en-US" altLang="bg-BG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bg-BG" altLang="bg-BG" dirty="0">
                <a:solidFill>
                  <a:schemeClr val="bg1"/>
                </a:solidFill>
                <a:latin typeface="Century Gothic" pitchFamily="34" charset="0"/>
              </a:rPr>
              <a:t>г.</a:t>
            </a:r>
          </a:p>
          <a:p>
            <a:pPr algn="ctr" eaLnBrk="1" hangingPunct="1"/>
            <a:r>
              <a:rPr lang="bg-BG" altLang="bg-BG" dirty="0">
                <a:solidFill>
                  <a:schemeClr val="bg1"/>
                </a:solidFill>
                <a:latin typeface="Century Gothic" pitchFamily="34" charset="0"/>
              </a:rPr>
              <a:t>София</a:t>
            </a:r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0" y="214313"/>
            <a:ext cx="91440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bg-BG" altLang="bg-BG" sz="2600" b="1" dirty="0">
                <a:latin typeface="Century Gothic" pitchFamily="34" charset="0"/>
              </a:rPr>
              <a:t>Институт за икономически изследвания при БАН</a:t>
            </a:r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7797835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752528"/>
          </a:xfrm>
        </p:spPr>
        <p:txBody>
          <a:bodyPr/>
          <a:lstStyle/>
          <a:p>
            <a:pPr marL="274320" indent="-274320">
              <a:spcBef>
                <a:spcPts val="600"/>
              </a:spcBef>
              <a:buClrTx/>
            </a:pPr>
            <a:r>
              <a:rPr lang="sv-SE" sz="1800" dirty="0" smtClean="0">
                <a:solidFill>
                  <a:schemeClr val="bg1"/>
                </a:solidFill>
              </a:rPr>
              <a:t>От началото на 2016 </a:t>
            </a:r>
            <a:r>
              <a:rPr lang="ru-RU" sz="1800" dirty="0" smtClean="0">
                <a:solidFill>
                  <a:schemeClr val="bg1"/>
                </a:solidFill>
              </a:rPr>
              <a:t>г</a:t>
            </a:r>
            <a:r>
              <a:rPr lang="ru-RU" sz="1800" dirty="0">
                <a:solidFill>
                  <a:schemeClr val="bg1"/>
                </a:solidFill>
              </a:rPr>
              <a:t>. брутният  външен  дълг на България </a:t>
            </a:r>
            <a:r>
              <a:rPr lang="sv-SE" sz="1800" dirty="0" smtClean="0">
                <a:solidFill>
                  <a:schemeClr val="bg1"/>
                </a:solidFill>
              </a:rPr>
              <a:t>нараства </a:t>
            </a:r>
            <a:r>
              <a:rPr lang="ru-RU" sz="1800" dirty="0" smtClean="0">
                <a:solidFill>
                  <a:schemeClr val="bg1"/>
                </a:solidFill>
              </a:rPr>
              <a:t>с </a:t>
            </a:r>
            <a:r>
              <a:rPr lang="sv-SE" sz="1800" dirty="0" smtClean="0">
                <a:solidFill>
                  <a:schemeClr val="bg1"/>
                </a:solidFill>
              </a:rPr>
              <a:t>1</a:t>
            </a:r>
            <a:r>
              <a:rPr lang="ru-RU" sz="1800" dirty="0" smtClean="0">
                <a:solidFill>
                  <a:schemeClr val="bg1"/>
                </a:solidFill>
              </a:rPr>
              <a:t>.</a:t>
            </a:r>
            <a:r>
              <a:rPr lang="sv-SE" sz="1800" dirty="0" smtClean="0">
                <a:solidFill>
                  <a:schemeClr val="bg1"/>
                </a:solidFill>
              </a:rPr>
              <a:t>571</a:t>
            </a:r>
            <a:r>
              <a:rPr lang="ru-RU" sz="1800" dirty="0" smtClean="0">
                <a:solidFill>
                  <a:schemeClr val="bg1"/>
                </a:solidFill>
              </a:rPr>
              <a:t> </a:t>
            </a:r>
            <a:r>
              <a:rPr lang="ru-RU" sz="1800" dirty="0">
                <a:solidFill>
                  <a:schemeClr val="bg1"/>
                </a:solidFill>
              </a:rPr>
              <a:t>млрд. </a:t>
            </a:r>
            <a:r>
              <a:rPr lang="bg-BG" sz="1800" dirty="0" smtClean="0">
                <a:solidFill>
                  <a:schemeClr val="bg1"/>
                </a:solidFill>
              </a:rPr>
              <a:t>л</a:t>
            </a:r>
            <a:r>
              <a:rPr lang="sv-SE" sz="1800" dirty="0" smtClean="0">
                <a:solidFill>
                  <a:schemeClr val="bg1"/>
                </a:solidFill>
              </a:rPr>
              <a:t>в. </a:t>
            </a:r>
            <a:r>
              <a:rPr lang="ru-RU" sz="1800" dirty="0" smtClean="0">
                <a:solidFill>
                  <a:schemeClr val="bg1"/>
                </a:solidFill>
              </a:rPr>
              <a:t>(до </a:t>
            </a:r>
            <a:r>
              <a:rPr lang="sv-SE" sz="1800" dirty="0" smtClean="0">
                <a:solidFill>
                  <a:schemeClr val="bg1"/>
                </a:solidFill>
              </a:rPr>
              <a:t>68</a:t>
            </a:r>
            <a:r>
              <a:rPr lang="ru-RU" sz="1800" dirty="0" smtClean="0">
                <a:solidFill>
                  <a:schemeClr val="bg1"/>
                </a:solidFill>
              </a:rPr>
              <a:t>.</a:t>
            </a:r>
            <a:r>
              <a:rPr lang="sv-SE" sz="1800" dirty="0" smtClean="0">
                <a:solidFill>
                  <a:schemeClr val="bg1"/>
                </a:solidFill>
              </a:rPr>
              <a:t>24</a:t>
            </a:r>
            <a:r>
              <a:rPr lang="ru-RU" sz="1800" dirty="0" smtClean="0">
                <a:solidFill>
                  <a:schemeClr val="bg1"/>
                </a:solidFill>
              </a:rPr>
              <a:t>1 </a:t>
            </a:r>
            <a:r>
              <a:rPr lang="ru-RU" sz="1800" dirty="0">
                <a:solidFill>
                  <a:schemeClr val="bg1"/>
                </a:solidFill>
              </a:rPr>
              <a:t>млрд. </a:t>
            </a:r>
            <a:r>
              <a:rPr lang="ru-RU" sz="1800" dirty="0" smtClean="0">
                <a:solidFill>
                  <a:schemeClr val="bg1"/>
                </a:solidFill>
              </a:rPr>
              <a:t>лв.). </a:t>
            </a:r>
            <a:endParaRPr lang="ru-RU" sz="1800" dirty="0">
              <a:solidFill>
                <a:schemeClr val="bg1"/>
              </a:solidFill>
            </a:endParaRPr>
          </a:p>
          <a:p>
            <a:pPr marL="274320" indent="-274320">
              <a:spcBef>
                <a:spcPts val="600"/>
              </a:spcBef>
              <a:buClrTx/>
            </a:pPr>
            <a:r>
              <a:rPr lang="sv-SE" sz="1800" dirty="0" smtClean="0">
                <a:solidFill>
                  <a:schemeClr val="bg1"/>
                </a:solidFill>
              </a:rPr>
              <a:t>Дългът на публичния сектор се увеличава с 2.975 млрд. </a:t>
            </a:r>
            <a:r>
              <a:rPr lang="bg-BG" sz="1800" dirty="0" smtClean="0">
                <a:solidFill>
                  <a:schemeClr val="bg1"/>
                </a:solidFill>
              </a:rPr>
              <a:t>л</a:t>
            </a:r>
            <a:r>
              <a:rPr lang="sv-SE" sz="1800" dirty="0" smtClean="0">
                <a:solidFill>
                  <a:schemeClr val="bg1"/>
                </a:solidFill>
              </a:rPr>
              <a:t>в., а частният намалява </a:t>
            </a:r>
            <a:r>
              <a:rPr lang="bg-BG" sz="1800" dirty="0" smtClean="0">
                <a:solidFill>
                  <a:schemeClr val="bg1"/>
                </a:solidFill>
              </a:rPr>
              <a:t>с </a:t>
            </a:r>
            <a:r>
              <a:rPr lang="sv-SE" sz="1800" dirty="0" smtClean="0">
                <a:solidFill>
                  <a:schemeClr val="bg1"/>
                </a:solidFill>
              </a:rPr>
              <a:t>1.405 </a:t>
            </a:r>
            <a:r>
              <a:rPr lang="sv-SE" sz="1800" dirty="0">
                <a:solidFill>
                  <a:schemeClr val="bg1"/>
                </a:solidFill>
              </a:rPr>
              <a:t>млрд. </a:t>
            </a:r>
            <a:r>
              <a:rPr lang="bg-BG" sz="1800" dirty="0" smtClean="0">
                <a:solidFill>
                  <a:schemeClr val="bg1"/>
                </a:solidFill>
              </a:rPr>
              <a:t>л</a:t>
            </a:r>
            <a:r>
              <a:rPr lang="sv-SE" sz="1800" dirty="0" smtClean="0">
                <a:solidFill>
                  <a:schemeClr val="bg1"/>
                </a:solidFill>
              </a:rPr>
              <a:t>в.</a:t>
            </a:r>
            <a:endParaRPr lang="ru-RU" sz="1800" dirty="0">
              <a:solidFill>
                <a:schemeClr val="bg1"/>
              </a:solidFill>
            </a:endParaRPr>
          </a:p>
          <a:p>
            <a:pPr marL="274320" indent="-274320">
              <a:spcBef>
                <a:spcPts val="600"/>
              </a:spcBef>
              <a:buClrTx/>
            </a:pPr>
            <a:r>
              <a:rPr lang="ru-RU" sz="1800" dirty="0" smtClean="0">
                <a:solidFill>
                  <a:schemeClr val="bg1"/>
                </a:solidFill>
              </a:rPr>
              <a:t>Принос за </a:t>
            </a:r>
            <a:r>
              <a:rPr lang="ru-RU" sz="1800" dirty="0">
                <a:solidFill>
                  <a:schemeClr val="bg1"/>
                </a:solidFill>
              </a:rPr>
              <a:t>понижението на дълга имат </a:t>
            </a:r>
            <a:r>
              <a:rPr lang="ru-RU" sz="1800" dirty="0" smtClean="0">
                <a:solidFill>
                  <a:schemeClr val="bg1"/>
                </a:solidFill>
              </a:rPr>
              <a:t>търговските </a:t>
            </a:r>
            <a:r>
              <a:rPr lang="ru-RU" sz="1800" dirty="0">
                <a:solidFill>
                  <a:schemeClr val="bg1"/>
                </a:solidFill>
              </a:rPr>
              <a:t>банки, </a:t>
            </a:r>
            <a:r>
              <a:rPr lang="ru-RU" sz="1800" dirty="0" smtClean="0">
                <a:solidFill>
                  <a:schemeClr val="bg1"/>
                </a:solidFill>
              </a:rPr>
              <a:t>чиито </a:t>
            </a:r>
            <a:r>
              <a:rPr lang="ru-RU" sz="1800" dirty="0">
                <a:solidFill>
                  <a:schemeClr val="bg1"/>
                </a:solidFill>
              </a:rPr>
              <a:t>дълг намалява с </a:t>
            </a:r>
            <a:r>
              <a:rPr lang="sv-SE" sz="1800" dirty="0" smtClean="0">
                <a:solidFill>
                  <a:schemeClr val="bg1"/>
                </a:solidFill>
              </a:rPr>
              <a:t>519</a:t>
            </a:r>
            <a:r>
              <a:rPr lang="ru-RU" sz="1800" dirty="0" smtClean="0">
                <a:solidFill>
                  <a:schemeClr val="bg1"/>
                </a:solidFill>
              </a:rPr>
              <a:t> мл</a:t>
            </a:r>
            <a:r>
              <a:rPr lang="sv-SE" sz="1800" dirty="0" smtClean="0">
                <a:solidFill>
                  <a:schemeClr val="bg1"/>
                </a:solidFill>
              </a:rPr>
              <a:t>н</a:t>
            </a:r>
            <a:r>
              <a:rPr lang="ru-RU" sz="1800" dirty="0" smtClean="0">
                <a:solidFill>
                  <a:schemeClr val="bg1"/>
                </a:solidFill>
              </a:rPr>
              <a:t>. </a:t>
            </a:r>
            <a:r>
              <a:rPr lang="bg-BG" sz="1800" dirty="0" smtClean="0">
                <a:solidFill>
                  <a:schemeClr val="bg1"/>
                </a:solidFill>
              </a:rPr>
              <a:t>лв</a:t>
            </a:r>
            <a:r>
              <a:rPr lang="sv-SE" sz="1800" dirty="0" smtClean="0">
                <a:solidFill>
                  <a:schemeClr val="bg1"/>
                </a:solidFill>
              </a:rPr>
              <a:t>.</a:t>
            </a:r>
            <a:r>
              <a:rPr lang="ru-RU" sz="1800" dirty="0" smtClean="0">
                <a:solidFill>
                  <a:schemeClr val="bg1"/>
                </a:solidFill>
              </a:rPr>
              <a:t>, </a:t>
            </a:r>
            <a:r>
              <a:rPr lang="ru-RU" sz="1800" dirty="0">
                <a:solidFill>
                  <a:schemeClr val="bg1"/>
                </a:solidFill>
              </a:rPr>
              <a:t>предимно за сметка на краткосрочния </a:t>
            </a:r>
            <a:r>
              <a:rPr lang="ru-RU" sz="1800" dirty="0" smtClean="0">
                <a:solidFill>
                  <a:schemeClr val="bg1"/>
                </a:solidFill>
              </a:rPr>
              <a:t>компонент</a:t>
            </a:r>
            <a:r>
              <a:rPr lang="sv-SE" sz="1800" dirty="0" smtClean="0">
                <a:solidFill>
                  <a:schemeClr val="bg1"/>
                </a:solidFill>
              </a:rPr>
              <a:t> (382 млн. лв.)</a:t>
            </a:r>
            <a:r>
              <a:rPr lang="ru-RU" sz="1800" dirty="0" smtClean="0">
                <a:solidFill>
                  <a:schemeClr val="bg1"/>
                </a:solidFill>
              </a:rPr>
              <a:t>.</a:t>
            </a:r>
            <a:endParaRPr lang="ru-RU" sz="1800" dirty="0">
              <a:solidFill>
                <a:schemeClr val="bg1"/>
              </a:solidFill>
            </a:endParaRPr>
          </a:p>
          <a:p>
            <a:pPr marL="274320" indent="-274320">
              <a:spcBef>
                <a:spcPts val="600"/>
              </a:spcBef>
              <a:buClrTx/>
            </a:pPr>
            <a:r>
              <a:rPr lang="ru-RU" sz="1800" dirty="0" smtClean="0">
                <a:solidFill>
                  <a:schemeClr val="bg1"/>
                </a:solidFill>
              </a:rPr>
              <a:t>Делът </a:t>
            </a:r>
            <a:r>
              <a:rPr lang="ru-RU" sz="1800" dirty="0">
                <a:solidFill>
                  <a:schemeClr val="bg1"/>
                </a:solidFill>
              </a:rPr>
              <a:t>на дългосрочния </a:t>
            </a:r>
            <a:r>
              <a:rPr lang="sv-SE" sz="1800" dirty="0" smtClean="0">
                <a:solidFill>
                  <a:schemeClr val="bg1"/>
                </a:solidFill>
              </a:rPr>
              <a:t>компонент в </a:t>
            </a:r>
            <a:r>
              <a:rPr lang="ru-RU" sz="1800" dirty="0" smtClean="0">
                <a:solidFill>
                  <a:schemeClr val="bg1"/>
                </a:solidFill>
              </a:rPr>
              <a:t>брут</a:t>
            </a:r>
            <a:r>
              <a:rPr lang="sv-SE" sz="1800" dirty="0" smtClean="0">
                <a:solidFill>
                  <a:schemeClr val="bg1"/>
                </a:solidFill>
              </a:rPr>
              <a:t>ния</a:t>
            </a:r>
            <a:r>
              <a:rPr lang="ru-RU" sz="1800" dirty="0" smtClean="0">
                <a:solidFill>
                  <a:schemeClr val="bg1"/>
                </a:solidFill>
              </a:rPr>
              <a:t> </a:t>
            </a:r>
            <a:r>
              <a:rPr lang="ru-RU" sz="1800" dirty="0">
                <a:solidFill>
                  <a:schemeClr val="bg1"/>
                </a:solidFill>
              </a:rPr>
              <a:t>външен дълг на страната </a:t>
            </a:r>
            <a:r>
              <a:rPr lang="sv-SE" sz="1800" dirty="0" smtClean="0">
                <a:solidFill>
                  <a:schemeClr val="bg1"/>
                </a:solidFill>
              </a:rPr>
              <a:t>продължава да нараства </a:t>
            </a:r>
            <a:r>
              <a:rPr lang="ru-RU" sz="1800" dirty="0" smtClean="0">
                <a:solidFill>
                  <a:schemeClr val="bg1"/>
                </a:solidFill>
              </a:rPr>
              <a:t>(заради </a:t>
            </a:r>
            <a:r>
              <a:rPr lang="ru-RU" sz="1800" dirty="0">
                <a:solidFill>
                  <a:schemeClr val="bg1"/>
                </a:solidFill>
              </a:rPr>
              <a:t>емисията </a:t>
            </a:r>
            <a:r>
              <a:rPr lang="ru-RU" sz="1800" dirty="0" smtClean="0">
                <a:solidFill>
                  <a:schemeClr val="bg1"/>
                </a:solidFill>
              </a:rPr>
              <a:t>през март) </a:t>
            </a:r>
            <a:r>
              <a:rPr lang="ru-RU" sz="1800" dirty="0">
                <a:solidFill>
                  <a:schemeClr val="bg1"/>
                </a:solidFill>
              </a:rPr>
              <a:t>и в края на </a:t>
            </a:r>
            <a:r>
              <a:rPr lang="bg-BG" sz="1800" dirty="0" smtClean="0">
                <a:solidFill>
                  <a:schemeClr val="bg1"/>
                </a:solidFill>
              </a:rPr>
              <a:t>ю</a:t>
            </a:r>
            <a:r>
              <a:rPr lang="sv-SE" sz="1800" dirty="0" smtClean="0">
                <a:solidFill>
                  <a:schemeClr val="bg1"/>
                </a:solidFill>
              </a:rPr>
              <a:t>ли </a:t>
            </a:r>
            <a:r>
              <a:rPr lang="ru-RU" sz="1800" dirty="0" smtClean="0">
                <a:solidFill>
                  <a:schemeClr val="bg1"/>
                </a:solidFill>
              </a:rPr>
              <a:t>достигна 7</a:t>
            </a:r>
            <a:r>
              <a:rPr lang="sv-SE" sz="1800" dirty="0" smtClean="0">
                <a:solidFill>
                  <a:schemeClr val="bg1"/>
                </a:solidFill>
              </a:rPr>
              <a:t>8</a:t>
            </a:r>
            <a:r>
              <a:rPr lang="ru-RU" sz="1800" dirty="0" smtClean="0">
                <a:solidFill>
                  <a:schemeClr val="bg1"/>
                </a:solidFill>
              </a:rPr>
              <a:t>.</a:t>
            </a:r>
            <a:r>
              <a:rPr lang="sv-SE" sz="1800" dirty="0" smtClean="0">
                <a:solidFill>
                  <a:schemeClr val="bg1"/>
                </a:solidFill>
              </a:rPr>
              <a:t>27</a:t>
            </a:r>
            <a:r>
              <a:rPr lang="ru-RU" sz="1800" dirty="0" smtClean="0">
                <a:solidFill>
                  <a:schemeClr val="bg1"/>
                </a:solidFill>
              </a:rPr>
              <a:t>%. </a:t>
            </a:r>
            <a:endParaRPr lang="sv-SE" sz="1800" dirty="0" smtClean="0">
              <a:solidFill>
                <a:schemeClr val="bg1"/>
              </a:solidFill>
            </a:endParaRPr>
          </a:p>
          <a:p>
            <a:pPr marL="274320" indent="-274320">
              <a:spcBef>
                <a:spcPts val="600"/>
              </a:spcBef>
              <a:buClrTx/>
            </a:pPr>
            <a:r>
              <a:rPr lang="sv-SE" sz="1800" dirty="0" smtClean="0">
                <a:solidFill>
                  <a:schemeClr val="bg1"/>
                </a:solidFill>
              </a:rPr>
              <a:t>Общата външна задлъжнялост намалява до 76.7% от БВП, но дългът на публичния сектор нараства с 2.9 пр.п. (до 16.5%)</a:t>
            </a:r>
            <a:r>
              <a:rPr lang="bg-BG" sz="1800" dirty="0" smtClean="0">
                <a:solidFill>
                  <a:schemeClr val="bg1"/>
                </a:solidFill>
              </a:rPr>
              <a:t>.</a:t>
            </a:r>
            <a:endParaRPr lang="en-US" sz="1800" dirty="0" smtClean="0">
              <a:solidFill>
                <a:schemeClr val="bg1"/>
              </a:solidFill>
            </a:endParaRPr>
          </a:p>
          <a:p>
            <a:pPr marL="274320" indent="-274320">
              <a:spcBef>
                <a:spcPts val="600"/>
              </a:spcBef>
              <a:buClrTx/>
            </a:pPr>
            <a:r>
              <a:rPr lang="sv-SE" sz="1800" dirty="0" smtClean="0">
                <a:solidFill>
                  <a:schemeClr val="bg1"/>
                </a:solidFill>
              </a:rPr>
              <a:t>МФ </a:t>
            </a:r>
            <a:r>
              <a:rPr lang="sv-SE" sz="1800" dirty="0">
                <a:solidFill>
                  <a:schemeClr val="bg1"/>
                </a:solidFill>
              </a:rPr>
              <a:t>продължава да стимулира паричното предлагане в страната, чрез емисионната си политика. Обемът на реализираните емисии на местния пазар е едва 500 млн</a:t>
            </a:r>
            <a:r>
              <a:rPr lang="sv-SE" sz="1800" dirty="0" smtClean="0">
                <a:solidFill>
                  <a:schemeClr val="bg1"/>
                </a:solidFill>
              </a:rPr>
              <a:t>.</a:t>
            </a:r>
            <a:r>
              <a:rPr lang="bg-BG" sz="1800" dirty="0" smtClean="0">
                <a:solidFill>
                  <a:schemeClr val="bg1"/>
                </a:solidFill>
              </a:rPr>
              <a:t> </a:t>
            </a:r>
            <a:r>
              <a:rPr lang="sv-SE" sz="1800" dirty="0" smtClean="0">
                <a:solidFill>
                  <a:schemeClr val="bg1"/>
                </a:solidFill>
              </a:rPr>
              <a:t>лв</a:t>
            </a:r>
            <a:r>
              <a:rPr lang="sv-SE" sz="1800" dirty="0">
                <a:solidFill>
                  <a:schemeClr val="bg1"/>
                </a:solidFill>
              </a:rPr>
              <a:t>. от началото на годината</a:t>
            </a:r>
            <a:r>
              <a:rPr lang="sv-SE" sz="1800" dirty="0" smtClean="0">
                <a:solidFill>
                  <a:schemeClr val="bg1"/>
                </a:solidFill>
              </a:rPr>
              <a:t>.</a:t>
            </a:r>
            <a:endParaRPr lang="sv-SE" sz="1800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0"/>
            <a:ext cx="8405536" cy="1252728"/>
          </a:xfrm>
        </p:spPr>
        <p:txBody>
          <a:bodyPr>
            <a:normAutofit/>
          </a:bodyPr>
          <a:lstStyle/>
          <a:p>
            <a:pPr algn="ctr"/>
            <a:r>
              <a:rPr lang="bg-BG" sz="2600" dirty="0" smtClean="0"/>
              <a:t>Външен дълг</a:t>
            </a:r>
            <a:endParaRPr lang="en-US" sz="26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4764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628801"/>
            <a:ext cx="8640960" cy="4968551"/>
          </a:xfrm>
        </p:spPr>
        <p:txBody>
          <a:bodyPr/>
          <a:lstStyle/>
          <a:p>
            <a:pPr marL="274320" indent="-274320">
              <a:spcBef>
                <a:spcPts val="600"/>
              </a:spcBef>
              <a:buClrTx/>
            </a:pPr>
            <a:r>
              <a:rPr lang="sv-SE" sz="1800" dirty="0" smtClean="0">
                <a:solidFill>
                  <a:schemeClr val="bg1"/>
                </a:solidFill>
              </a:rPr>
              <a:t>Ниската (засега) задлъжнялост поставя България в добра позиция на МКП. </a:t>
            </a:r>
            <a:r>
              <a:rPr lang="ru-RU" sz="1800" dirty="0" smtClean="0">
                <a:solidFill>
                  <a:schemeClr val="bg1"/>
                </a:solidFill>
              </a:rPr>
              <a:t>Доходността до </a:t>
            </a:r>
            <a:r>
              <a:rPr lang="ru-RU" sz="1800" dirty="0">
                <a:solidFill>
                  <a:schemeClr val="bg1"/>
                </a:solidFill>
              </a:rPr>
              <a:t>падеж на вторичния пазар по </a:t>
            </a:r>
            <a:r>
              <a:rPr lang="ru-RU" sz="1800" dirty="0" smtClean="0">
                <a:solidFill>
                  <a:schemeClr val="bg1"/>
                </a:solidFill>
              </a:rPr>
              <a:t>дългосроч</a:t>
            </a:r>
            <a:r>
              <a:rPr lang="sv-SE" sz="1800" dirty="0" smtClean="0">
                <a:solidFill>
                  <a:schemeClr val="bg1"/>
                </a:solidFill>
              </a:rPr>
              <a:t>ните</a:t>
            </a:r>
            <a:r>
              <a:rPr lang="ru-RU" sz="1800" dirty="0" smtClean="0">
                <a:solidFill>
                  <a:schemeClr val="bg1"/>
                </a:solidFill>
              </a:rPr>
              <a:t> </a:t>
            </a:r>
            <a:r>
              <a:rPr lang="sv-SE" sz="1800" dirty="0" smtClean="0">
                <a:solidFill>
                  <a:schemeClr val="bg1"/>
                </a:solidFill>
              </a:rPr>
              <a:t>(</a:t>
            </a:r>
            <a:r>
              <a:rPr lang="ru-RU" sz="1800" dirty="0" smtClean="0">
                <a:solidFill>
                  <a:schemeClr val="bg1"/>
                </a:solidFill>
              </a:rPr>
              <a:t>бенчмарк</a:t>
            </a:r>
            <a:r>
              <a:rPr lang="sv-SE" sz="1800" dirty="0" smtClean="0">
                <a:solidFill>
                  <a:schemeClr val="bg1"/>
                </a:solidFill>
              </a:rPr>
              <a:t>ови) книжа е по-ниска</a:t>
            </a:r>
            <a:r>
              <a:rPr lang="bg-BG" sz="1800" dirty="0" smtClean="0">
                <a:solidFill>
                  <a:schemeClr val="bg1"/>
                </a:solidFill>
              </a:rPr>
              <a:t>,</a:t>
            </a:r>
            <a:r>
              <a:rPr lang="sv-SE" sz="1800" dirty="0" smtClean="0">
                <a:solidFill>
                  <a:schemeClr val="bg1"/>
                </a:solidFill>
              </a:rPr>
              <a:t> отколкото на повечето страни извън Еврозоната (Унгария, Полша, Хърватска, Румъния). </a:t>
            </a:r>
          </a:p>
          <a:p>
            <a:pPr marL="274320" indent="-274320">
              <a:spcBef>
                <a:spcPts val="600"/>
              </a:spcBef>
              <a:buClrTx/>
            </a:pPr>
            <a:r>
              <a:rPr lang="sv-SE" sz="1800" dirty="0" smtClean="0">
                <a:solidFill>
                  <a:schemeClr val="bg1"/>
                </a:solidFill>
              </a:rPr>
              <a:t>Натрупаният </a:t>
            </a:r>
            <a:r>
              <a:rPr lang="sv-SE" sz="1800" dirty="0">
                <a:solidFill>
                  <a:schemeClr val="bg1"/>
                </a:solidFill>
              </a:rPr>
              <a:t>фискален резерв и повишената събираемост позволяват отсъствие от </a:t>
            </a:r>
            <a:r>
              <a:rPr lang="sv-SE" sz="1800" dirty="0" smtClean="0">
                <a:solidFill>
                  <a:schemeClr val="bg1"/>
                </a:solidFill>
              </a:rPr>
              <a:t>МКП и допълнително понижение на цената на дълга, </a:t>
            </a:r>
            <a:r>
              <a:rPr lang="sv-SE" sz="1800" dirty="0">
                <a:solidFill>
                  <a:schemeClr val="bg1"/>
                </a:solidFill>
              </a:rPr>
              <a:t>но досегашната практика поражда очаквания в обратна </a:t>
            </a:r>
            <a:r>
              <a:rPr lang="sv-SE" sz="1800" dirty="0" smtClean="0">
                <a:solidFill>
                  <a:schemeClr val="bg1"/>
                </a:solidFill>
              </a:rPr>
              <a:t>посока</a:t>
            </a:r>
            <a:r>
              <a:rPr lang="bg-BG" sz="1800" dirty="0" smtClean="0">
                <a:solidFill>
                  <a:schemeClr val="bg1"/>
                </a:solidFill>
              </a:rPr>
              <a:t>.</a:t>
            </a:r>
            <a:endParaRPr lang="ru-RU" sz="1800" dirty="0">
              <a:solidFill>
                <a:schemeClr val="bg1"/>
              </a:solidFill>
            </a:endParaRPr>
          </a:p>
          <a:p>
            <a:pPr marL="274320" indent="-274320">
              <a:spcBef>
                <a:spcPts val="600"/>
              </a:spcBef>
              <a:buClrTx/>
            </a:pPr>
            <a:r>
              <a:rPr lang="ru-RU" sz="1800" dirty="0" smtClean="0">
                <a:solidFill>
                  <a:schemeClr val="bg1"/>
                </a:solidFill>
              </a:rPr>
              <a:t>Динамиката </a:t>
            </a:r>
            <a:r>
              <a:rPr lang="ru-RU" sz="1800" dirty="0">
                <a:solidFill>
                  <a:schemeClr val="bg1"/>
                </a:solidFill>
              </a:rPr>
              <a:t>на показателите за доходност по дълга се </a:t>
            </a:r>
            <a:r>
              <a:rPr lang="ru-RU" sz="1800" dirty="0" smtClean="0">
                <a:solidFill>
                  <a:schemeClr val="bg1"/>
                </a:solidFill>
              </a:rPr>
              <a:t>забавя</a:t>
            </a:r>
            <a:r>
              <a:rPr lang="sv-SE" sz="1800" dirty="0" smtClean="0">
                <a:solidFill>
                  <a:schemeClr val="bg1"/>
                </a:solidFill>
              </a:rPr>
              <a:t>. От началото на годината до края на </a:t>
            </a:r>
            <a:r>
              <a:rPr lang="bg-BG" sz="1800" dirty="0" smtClean="0">
                <a:solidFill>
                  <a:schemeClr val="bg1"/>
                </a:solidFill>
              </a:rPr>
              <a:t>ю</a:t>
            </a:r>
            <a:r>
              <a:rPr lang="sv-SE" sz="1800" dirty="0" smtClean="0">
                <a:solidFill>
                  <a:schemeClr val="bg1"/>
                </a:solidFill>
              </a:rPr>
              <a:t>ли доходността на българските бенчмаркови книжа намалява с 0.28 пр.</a:t>
            </a:r>
            <a:r>
              <a:rPr lang="bg-BG" sz="1800" dirty="0" smtClean="0">
                <a:solidFill>
                  <a:schemeClr val="bg1"/>
                </a:solidFill>
              </a:rPr>
              <a:t>п</a:t>
            </a:r>
            <a:r>
              <a:rPr lang="sv-SE" sz="1800" dirty="0" smtClean="0">
                <a:solidFill>
                  <a:schemeClr val="bg1"/>
                </a:solidFill>
              </a:rPr>
              <a:t>.,  докато например в Хърватия, Унгария и Румъния понижението е двукратно по-голямо</a:t>
            </a:r>
            <a:r>
              <a:rPr lang="bg-BG" sz="1800" dirty="0" smtClean="0">
                <a:solidFill>
                  <a:schemeClr val="bg1"/>
                </a:solidFill>
              </a:rPr>
              <a:t>.</a:t>
            </a:r>
            <a:endParaRPr lang="ru-RU" sz="1800" dirty="0">
              <a:solidFill>
                <a:schemeClr val="bg1"/>
              </a:solidFill>
            </a:endParaRPr>
          </a:p>
          <a:p>
            <a:pPr marL="274320" indent="-274320">
              <a:spcBef>
                <a:spcPts val="600"/>
              </a:spcBef>
              <a:buClrTx/>
            </a:pPr>
            <a:r>
              <a:rPr lang="sv-SE" sz="1800" dirty="0" smtClean="0">
                <a:solidFill>
                  <a:schemeClr val="bg1"/>
                </a:solidFill>
              </a:rPr>
              <a:t>Ценовите </a:t>
            </a:r>
            <a:r>
              <a:rPr lang="ru-RU" sz="1800" dirty="0" smtClean="0">
                <a:solidFill>
                  <a:schemeClr val="bg1"/>
                </a:solidFill>
              </a:rPr>
              <a:t>тенденции</a:t>
            </a:r>
            <a:r>
              <a:rPr lang="sv-SE" sz="1800" dirty="0" smtClean="0">
                <a:solidFill>
                  <a:schemeClr val="bg1"/>
                </a:solidFill>
              </a:rPr>
              <a:t> показват засилване на очакванията за подобряване на рейтинга, независимо от нарастващите дисбаланси</a:t>
            </a:r>
            <a:r>
              <a:rPr lang="bg-BG" sz="1800" dirty="0" smtClean="0">
                <a:solidFill>
                  <a:schemeClr val="bg1"/>
                </a:solidFill>
              </a:rPr>
              <a:t>.</a:t>
            </a:r>
            <a:endParaRPr lang="en-US" sz="1800" dirty="0" smtClean="0">
              <a:solidFill>
                <a:schemeClr val="bg1"/>
              </a:solidFill>
            </a:endParaRPr>
          </a:p>
          <a:p>
            <a:pPr marL="274320" indent="-274320">
              <a:spcBef>
                <a:spcPts val="600"/>
              </a:spcBef>
              <a:buClrTx/>
            </a:pPr>
            <a:r>
              <a:rPr lang="sv-SE" sz="1800" dirty="0" smtClean="0">
                <a:solidFill>
                  <a:schemeClr val="bg1"/>
                </a:solidFill>
              </a:rPr>
              <a:t>Все още няма заявка за </a:t>
            </a:r>
            <a:r>
              <a:rPr lang="ru-RU" sz="1800" dirty="0" smtClean="0">
                <a:solidFill>
                  <a:schemeClr val="bg1"/>
                </a:solidFill>
              </a:rPr>
              <a:t>дългосрочна </a:t>
            </a:r>
            <a:r>
              <a:rPr lang="ru-RU" sz="1800" dirty="0">
                <a:solidFill>
                  <a:schemeClr val="bg1"/>
                </a:solidFill>
              </a:rPr>
              <a:t>стратегия, насочена към стабилизиране на потенциала на местната икономика. </a:t>
            </a:r>
            <a:r>
              <a:rPr lang="sv-SE" sz="1800" dirty="0" smtClean="0">
                <a:solidFill>
                  <a:schemeClr val="bg1"/>
                </a:solidFill>
              </a:rPr>
              <a:t>Рискът от навлизане в дългова спирала остава висок.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0"/>
            <a:ext cx="8405536" cy="1252728"/>
          </a:xfrm>
        </p:spPr>
        <p:txBody>
          <a:bodyPr>
            <a:normAutofit/>
          </a:bodyPr>
          <a:lstStyle/>
          <a:p>
            <a:pPr algn="ctr"/>
            <a:r>
              <a:rPr lang="bg-BG" sz="2600" dirty="0" smtClean="0"/>
              <a:t>Външен дълг</a:t>
            </a:r>
            <a:endParaRPr lang="en-US" sz="26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002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3" y="2492896"/>
            <a:ext cx="9130071" cy="2495751"/>
          </a:xfrm>
        </p:spPr>
        <p:txBody>
          <a:bodyPr>
            <a:no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ru-RU" sz="2600" cap="all" dirty="0" smtClean="0">
                <a:latin typeface="+mj-lt"/>
              </a:rPr>
              <a:t>ПАЗАР НА ТРУДА</a:t>
            </a:r>
            <a:r>
              <a:rPr lang="en-US" sz="2400" b="0" i="1" cap="all" dirty="0" smtClean="0">
                <a:latin typeface="+mj-lt"/>
              </a:rPr>
              <a:t/>
            </a:r>
            <a:br>
              <a:rPr lang="en-US" sz="2400" b="0" i="1" cap="all" dirty="0" smtClean="0">
                <a:latin typeface="+mj-lt"/>
              </a:rPr>
            </a:br>
            <a:r>
              <a:rPr lang="en-US" sz="2400" b="0" i="1" cap="all" dirty="0" smtClean="0">
                <a:latin typeface="+mj-lt"/>
              </a:rPr>
              <a:t/>
            </a:r>
            <a:br>
              <a:rPr lang="en-US" sz="2400" b="0" i="1" cap="all" dirty="0" smtClean="0">
                <a:latin typeface="+mj-lt"/>
              </a:rPr>
            </a:br>
            <a:r>
              <a:rPr lang="en-US" sz="2400" b="0" i="1" cap="all" dirty="0" smtClean="0">
                <a:latin typeface="+mj-lt"/>
              </a:rPr>
              <a:t/>
            </a:r>
            <a:br>
              <a:rPr lang="en-US" sz="2400" b="0" i="1" cap="all" dirty="0" smtClean="0">
                <a:latin typeface="+mj-lt"/>
              </a:rPr>
            </a:br>
            <a:r>
              <a:rPr lang="en-US" sz="2400" b="0" i="1" cap="all" dirty="0">
                <a:latin typeface="+mj-lt"/>
              </a:rPr>
              <a:t/>
            </a:r>
            <a:br>
              <a:rPr lang="en-US" sz="2400" b="0" i="1" cap="all" dirty="0">
                <a:latin typeface="+mj-lt"/>
              </a:rPr>
            </a:br>
            <a:r>
              <a:rPr lang="en-US" sz="2400" b="0" i="1" cap="all" dirty="0">
                <a:latin typeface="+mj-lt"/>
              </a:rPr>
              <a:t/>
            </a:r>
            <a:br>
              <a:rPr lang="en-US" sz="2400" b="0" i="1" cap="all" dirty="0">
                <a:latin typeface="+mj-lt"/>
              </a:rPr>
            </a:br>
            <a:endParaRPr lang="bg-BG" sz="2000" b="0" i="1" dirty="0">
              <a:solidFill>
                <a:schemeClr val="accent1">
                  <a:tint val="83000"/>
                  <a:satMod val="150000"/>
                </a:schemeClr>
              </a:solidFill>
              <a:latin typeface="+mj-lt"/>
            </a:endParaRPr>
          </a:p>
        </p:txBody>
      </p:sp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900113" y="5516563"/>
            <a:ext cx="71278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bg-BG" dirty="0" smtClean="0">
                <a:solidFill>
                  <a:schemeClr val="bg1"/>
                </a:solidFill>
                <a:latin typeface="Century Gothic" pitchFamily="34" charset="0"/>
              </a:rPr>
              <a:t>19</a:t>
            </a:r>
            <a:r>
              <a:rPr lang="bg-BG" altLang="bg-BG" dirty="0" smtClean="0">
                <a:solidFill>
                  <a:schemeClr val="bg1"/>
                </a:solidFill>
                <a:latin typeface="Century Gothic" pitchFamily="34" charset="0"/>
              </a:rPr>
              <a:t>.</a:t>
            </a:r>
            <a:r>
              <a:rPr lang="en-US" altLang="bg-BG" dirty="0" smtClean="0">
                <a:solidFill>
                  <a:schemeClr val="bg1"/>
                </a:solidFill>
                <a:latin typeface="Century Gothic" pitchFamily="34" charset="0"/>
              </a:rPr>
              <a:t>1</a:t>
            </a:r>
            <a:r>
              <a:rPr lang="bg-BG" altLang="bg-BG" dirty="0" smtClean="0">
                <a:solidFill>
                  <a:schemeClr val="bg1"/>
                </a:solidFill>
                <a:latin typeface="Century Gothic" pitchFamily="34" charset="0"/>
              </a:rPr>
              <a:t>0.</a:t>
            </a:r>
            <a:r>
              <a:rPr lang="en-US" altLang="bg-BG" dirty="0">
                <a:solidFill>
                  <a:schemeClr val="bg1"/>
                </a:solidFill>
                <a:latin typeface="Century Gothic" pitchFamily="34" charset="0"/>
              </a:rPr>
              <a:t>20</a:t>
            </a:r>
            <a:r>
              <a:rPr lang="bg-BG" altLang="bg-BG" dirty="0">
                <a:solidFill>
                  <a:schemeClr val="bg1"/>
                </a:solidFill>
                <a:latin typeface="Century Gothic" pitchFamily="34" charset="0"/>
              </a:rPr>
              <a:t>16</a:t>
            </a:r>
            <a:r>
              <a:rPr lang="en-US" altLang="bg-BG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bg-BG" altLang="bg-BG" dirty="0">
                <a:solidFill>
                  <a:schemeClr val="bg1"/>
                </a:solidFill>
                <a:latin typeface="Century Gothic" pitchFamily="34" charset="0"/>
              </a:rPr>
              <a:t>г.</a:t>
            </a:r>
          </a:p>
          <a:p>
            <a:pPr algn="ctr" eaLnBrk="1" hangingPunct="1"/>
            <a:r>
              <a:rPr lang="bg-BG" altLang="bg-BG" dirty="0">
                <a:solidFill>
                  <a:schemeClr val="bg1"/>
                </a:solidFill>
                <a:latin typeface="Century Gothic" pitchFamily="34" charset="0"/>
              </a:rPr>
              <a:t>София</a:t>
            </a:r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0" y="214313"/>
            <a:ext cx="91440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bg-BG" altLang="bg-BG" sz="2600" b="1" dirty="0">
                <a:latin typeface="Century Gothic" pitchFamily="34" charset="0"/>
              </a:rPr>
              <a:t>Институт за икономически изследвания при БАН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16632"/>
            <a:ext cx="8964488" cy="1252728"/>
          </a:xfrm>
        </p:spPr>
        <p:txBody>
          <a:bodyPr>
            <a:normAutofit/>
          </a:bodyPr>
          <a:lstStyle/>
          <a:p>
            <a:pPr algn="ctr"/>
            <a:r>
              <a:rPr lang="bg-BG" sz="2400" dirty="0" smtClean="0"/>
              <a:t>Пазарът на труда и коефициента на икономическа активност – прогнозирано равнище 54</a:t>
            </a:r>
            <a:r>
              <a:rPr lang="en-US" sz="2400" dirty="0" smtClean="0"/>
              <a:t>.</a:t>
            </a:r>
            <a:r>
              <a:rPr lang="bg-BG" sz="2400" dirty="0" smtClean="0"/>
              <a:t>9%</a:t>
            </a:r>
            <a:r>
              <a:rPr lang="en-US" sz="2400" dirty="0" smtClean="0"/>
              <a:t> </a:t>
            </a:r>
            <a:r>
              <a:rPr lang="bg-BG" sz="2400" dirty="0" smtClean="0"/>
              <a:t>за 2016 г</a:t>
            </a:r>
            <a:r>
              <a:rPr lang="en-US" sz="2400" dirty="0" smtClean="0"/>
              <a:t>.</a:t>
            </a:r>
            <a:r>
              <a:rPr lang="bg-BG" sz="2400" dirty="0" smtClean="0"/>
              <a:t>, не се променя</a:t>
            </a:r>
            <a:endParaRPr lang="bg-BG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4313"/>
          <a:ext cx="8229600" cy="491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2400" dirty="0" smtClean="0"/>
              <a:t>Пазарът на труда и коефициент на заетост</a:t>
            </a:r>
            <a:r>
              <a:rPr lang="en-US" sz="2400" dirty="0" smtClean="0"/>
              <a:t> </a:t>
            </a:r>
            <a:r>
              <a:rPr lang="bg-BG" sz="2400" dirty="0" smtClean="0"/>
              <a:t>– прогнозирано равнище 50%</a:t>
            </a:r>
            <a:r>
              <a:rPr lang="en-US" sz="2400" dirty="0" smtClean="0"/>
              <a:t> </a:t>
            </a:r>
            <a:r>
              <a:rPr lang="bg-BG" sz="2400" dirty="0" smtClean="0"/>
              <a:t>за 2016 г</a:t>
            </a:r>
            <a:r>
              <a:rPr lang="en-US" sz="2400" dirty="0" smtClean="0"/>
              <a:t>.</a:t>
            </a:r>
            <a:r>
              <a:rPr lang="bg-BG" sz="2400" dirty="0" smtClean="0"/>
              <a:t>, не се променя</a:t>
            </a:r>
            <a:endParaRPr lang="bg-BG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57338"/>
          <a:ext cx="8229600" cy="4843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71472" y="260648"/>
            <a:ext cx="8229600" cy="992080"/>
          </a:xfrm>
        </p:spPr>
        <p:txBody>
          <a:bodyPr>
            <a:noAutofit/>
          </a:bodyPr>
          <a:lstStyle/>
          <a:p>
            <a:pPr algn="ctr"/>
            <a:r>
              <a:rPr lang="bg-BG" sz="2400" dirty="0" smtClean="0"/>
              <a:t>Пазарът на труда и коефициент на безработица – прогнозирано равнище 8%</a:t>
            </a:r>
            <a:r>
              <a:rPr lang="en-US" sz="2400" dirty="0" smtClean="0"/>
              <a:t> </a:t>
            </a:r>
            <a:r>
              <a:rPr lang="bg-BG" sz="2400" dirty="0" smtClean="0"/>
              <a:t>за 2016 г</a:t>
            </a:r>
            <a:r>
              <a:rPr lang="en-US" sz="2400" dirty="0" smtClean="0"/>
              <a:t>.</a:t>
            </a:r>
            <a:r>
              <a:rPr lang="bg-BG" sz="2400" dirty="0" smtClean="0"/>
              <a:t>, не се променя</a:t>
            </a:r>
            <a:endParaRPr lang="en-US" sz="24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3" y="2517425"/>
            <a:ext cx="9130071" cy="2495751"/>
          </a:xfrm>
        </p:spPr>
        <p:txBody>
          <a:bodyPr>
            <a:no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ru-RU" sz="2600" cap="all" dirty="0" smtClean="0">
                <a:latin typeface="+mj-lt"/>
              </a:rPr>
              <a:t>ВЪНШНА СРЕДА</a:t>
            </a:r>
            <a:r>
              <a:rPr lang="en-US" sz="2400" b="0" i="1" cap="all" dirty="0" smtClean="0">
                <a:latin typeface="+mj-lt"/>
              </a:rPr>
              <a:t/>
            </a:r>
            <a:br>
              <a:rPr lang="en-US" sz="2400" b="0" i="1" cap="all" dirty="0" smtClean="0">
                <a:latin typeface="+mj-lt"/>
              </a:rPr>
            </a:br>
            <a:r>
              <a:rPr lang="en-US" sz="2400" b="0" i="1" cap="all" dirty="0" smtClean="0">
                <a:latin typeface="+mj-lt"/>
              </a:rPr>
              <a:t/>
            </a:r>
            <a:br>
              <a:rPr lang="en-US" sz="2400" b="0" i="1" cap="all" dirty="0" smtClean="0">
                <a:latin typeface="+mj-lt"/>
              </a:rPr>
            </a:br>
            <a:r>
              <a:rPr lang="en-US" sz="2400" b="0" i="1" cap="all" dirty="0" smtClean="0">
                <a:latin typeface="+mj-lt"/>
              </a:rPr>
              <a:t/>
            </a:r>
            <a:br>
              <a:rPr lang="en-US" sz="2400" b="0" i="1" cap="all" dirty="0" smtClean="0">
                <a:latin typeface="+mj-lt"/>
              </a:rPr>
            </a:br>
            <a:r>
              <a:rPr lang="en-US" sz="2400" b="0" i="1" cap="all" dirty="0">
                <a:latin typeface="+mj-lt"/>
              </a:rPr>
              <a:t/>
            </a:r>
            <a:br>
              <a:rPr lang="en-US" sz="2400" b="0" i="1" cap="all" dirty="0">
                <a:latin typeface="+mj-lt"/>
              </a:rPr>
            </a:br>
            <a:r>
              <a:rPr lang="en-US" sz="2400" b="0" i="1" cap="all" dirty="0">
                <a:latin typeface="+mj-lt"/>
              </a:rPr>
              <a:t/>
            </a:r>
            <a:br>
              <a:rPr lang="en-US" sz="2400" b="0" i="1" cap="all" dirty="0">
                <a:latin typeface="+mj-lt"/>
              </a:rPr>
            </a:br>
            <a:endParaRPr lang="bg-BG" sz="2000" b="0" i="1" dirty="0">
              <a:solidFill>
                <a:schemeClr val="accent1">
                  <a:tint val="83000"/>
                  <a:satMod val="150000"/>
                </a:schemeClr>
              </a:solidFill>
              <a:latin typeface="+mj-lt"/>
            </a:endParaRPr>
          </a:p>
        </p:txBody>
      </p:sp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900113" y="5516563"/>
            <a:ext cx="71278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bg-BG" dirty="0" smtClean="0">
                <a:solidFill>
                  <a:schemeClr val="bg1"/>
                </a:solidFill>
                <a:latin typeface="Century Gothic" pitchFamily="34" charset="0"/>
              </a:rPr>
              <a:t>19</a:t>
            </a:r>
            <a:r>
              <a:rPr lang="bg-BG" altLang="bg-BG" dirty="0" smtClean="0">
                <a:solidFill>
                  <a:schemeClr val="bg1"/>
                </a:solidFill>
                <a:latin typeface="Century Gothic" pitchFamily="34" charset="0"/>
              </a:rPr>
              <a:t>.</a:t>
            </a:r>
            <a:r>
              <a:rPr lang="en-US" altLang="bg-BG" dirty="0" smtClean="0">
                <a:solidFill>
                  <a:schemeClr val="bg1"/>
                </a:solidFill>
                <a:latin typeface="Century Gothic" pitchFamily="34" charset="0"/>
              </a:rPr>
              <a:t>1</a:t>
            </a:r>
            <a:r>
              <a:rPr lang="bg-BG" altLang="bg-BG" dirty="0" smtClean="0">
                <a:solidFill>
                  <a:schemeClr val="bg1"/>
                </a:solidFill>
                <a:latin typeface="Century Gothic" pitchFamily="34" charset="0"/>
              </a:rPr>
              <a:t>0.</a:t>
            </a:r>
            <a:r>
              <a:rPr lang="en-US" altLang="bg-BG" dirty="0">
                <a:solidFill>
                  <a:schemeClr val="bg1"/>
                </a:solidFill>
                <a:latin typeface="Century Gothic" pitchFamily="34" charset="0"/>
              </a:rPr>
              <a:t>20</a:t>
            </a:r>
            <a:r>
              <a:rPr lang="bg-BG" altLang="bg-BG" dirty="0">
                <a:solidFill>
                  <a:schemeClr val="bg1"/>
                </a:solidFill>
                <a:latin typeface="Century Gothic" pitchFamily="34" charset="0"/>
              </a:rPr>
              <a:t>16</a:t>
            </a:r>
            <a:r>
              <a:rPr lang="en-US" altLang="bg-BG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bg-BG" altLang="bg-BG" dirty="0">
                <a:solidFill>
                  <a:schemeClr val="bg1"/>
                </a:solidFill>
                <a:latin typeface="Century Gothic" pitchFamily="34" charset="0"/>
              </a:rPr>
              <a:t>г.</a:t>
            </a:r>
          </a:p>
          <a:p>
            <a:pPr algn="ctr" eaLnBrk="1" hangingPunct="1"/>
            <a:r>
              <a:rPr lang="bg-BG" altLang="bg-BG" dirty="0">
                <a:solidFill>
                  <a:schemeClr val="bg1"/>
                </a:solidFill>
                <a:latin typeface="Century Gothic" pitchFamily="34" charset="0"/>
              </a:rPr>
              <a:t>София</a:t>
            </a:r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0" y="214313"/>
            <a:ext cx="91440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bg-BG" altLang="bg-BG" sz="2600" b="1" dirty="0">
                <a:latin typeface="Century Gothic" pitchFamily="34" charset="0"/>
              </a:rPr>
              <a:t>Институт за икономически изследвания при БАН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61648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bg-BG" sz="2200" dirty="0" smtClean="0"/>
              <a:t/>
            </a:r>
            <a:br>
              <a:rPr lang="bg-BG" sz="2200" dirty="0" smtClean="0"/>
            </a:br>
            <a:r>
              <a:rPr lang="bg-BG" sz="2900" dirty="0" smtClean="0"/>
              <a:t>Пазарът на труда и производителността на труда, ключов проблем за развитието на икономиката</a:t>
            </a:r>
            <a:r>
              <a:rPr lang="en-US" dirty="0" smtClean="0"/>
              <a:t/>
            </a:r>
            <a:br>
              <a:rPr lang="en-US" dirty="0" smtClean="0"/>
            </a:br>
            <a:endParaRPr lang="bg-BG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484313"/>
          <a:ext cx="8229600" cy="491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bg-BG" sz="2900" dirty="0" smtClean="0"/>
              <a:t>ИЗВОДИ ЗА РАЗВИТИЕТО НА ПАЗАРА НА ТРУДА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  <a:buClrTx/>
            </a:pPr>
            <a:r>
              <a:rPr lang="bg-BG" sz="2400" dirty="0" smtClean="0">
                <a:solidFill>
                  <a:schemeClr val="bg1"/>
                </a:solidFill>
              </a:rPr>
              <a:t>По-висока от очакваната динамика на заетостта и намаляване на безработицата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Tx/>
            </a:pPr>
            <a:r>
              <a:rPr lang="bg-BG" sz="2400" dirty="0" smtClean="0">
                <a:solidFill>
                  <a:schemeClr val="bg1"/>
                </a:solidFill>
              </a:rPr>
              <a:t>Запазване на съществени структурни дисбаланси както при заетостта, така и при безработицата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Tx/>
            </a:pPr>
            <a:r>
              <a:rPr lang="bg-BG" sz="2400" dirty="0" smtClean="0">
                <a:solidFill>
                  <a:schemeClr val="bg1"/>
                </a:solidFill>
              </a:rPr>
              <a:t>Продължаващ демографски натиск върху пазара на труда и дълготрайни дефицити на трудови ресурси</a:t>
            </a:r>
            <a:endParaRPr lang="en-US" sz="2400" dirty="0" smtClean="0">
              <a:solidFill>
                <a:schemeClr val="bg1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ClrTx/>
            </a:pPr>
            <a:r>
              <a:rPr lang="bg-BG" sz="2400" dirty="0" smtClean="0">
                <a:solidFill>
                  <a:schemeClr val="bg1"/>
                </a:solidFill>
              </a:rPr>
              <a:t>Повишаването на производителността на труда остава основа задача пред ПТ.</a:t>
            </a:r>
          </a:p>
          <a:p>
            <a:endParaRPr lang="bg-BG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bg-BG" sz="27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Основни изводи за икономическото развитие</a:t>
            </a:r>
            <a:br>
              <a:rPr lang="bg-BG" sz="27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g-BG" sz="27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през 2016 -2018 г.</a:t>
            </a:r>
            <a:r>
              <a:rPr lang="bg-BG" dirty="0" smtClean="0">
                <a:solidFill>
                  <a:schemeClr val="bg1"/>
                </a:solidFill>
              </a:rPr>
              <a:t/>
            </a:r>
            <a:br>
              <a:rPr lang="bg-BG" dirty="0" smtClean="0">
                <a:solidFill>
                  <a:schemeClr val="bg1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ClrTx/>
              <a:buFont typeface="Wingdings" pitchFamily="2" charset="2"/>
              <a:buChar char="ü"/>
            </a:pPr>
            <a:r>
              <a:rPr lang="bg-BG" sz="2000" dirty="0" smtClean="0">
                <a:solidFill>
                  <a:schemeClr val="bg1"/>
                </a:solidFill>
              </a:rPr>
              <a:t>Очакваният темп на нарастване на БВП през 2016г. ще бъде по-висок в резултат на по-доброто представяне на външния сектор. Основен принос за очаквания растеж от 2,9%  ще имат частното потребление и износа. За 2017 и 2018 г. прогнозираният растеж  остава в границите на 2,2 и 2,7% предвид нестабилната външна среда.</a:t>
            </a:r>
          </a:p>
          <a:p>
            <a:pPr algn="just">
              <a:buClrTx/>
              <a:buFont typeface="Wingdings" pitchFamily="2" charset="2"/>
              <a:buChar char="ü"/>
            </a:pPr>
            <a:r>
              <a:rPr lang="bg-BG" sz="2000" dirty="0" smtClean="0">
                <a:solidFill>
                  <a:schemeClr val="bg1"/>
                </a:solidFill>
              </a:rPr>
              <a:t>Фискалният сектор допринася за финансовата стабилност  чрез засилената фискална консолидация,  докато по-слабото изпълнение на инвестиционната програма остава съществен проблем.</a:t>
            </a:r>
          </a:p>
          <a:p>
            <a:pPr algn="just">
              <a:buClrTx/>
              <a:buFont typeface="Wingdings" pitchFamily="2" charset="2"/>
              <a:buChar char="ü"/>
            </a:pPr>
            <a:r>
              <a:rPr lang="bg-BG" sz="2000" dirty="0" smtClean="0">
                <a:solidFill>
                  <a:schemeClr val="bg1"/>
                </a:solidFill>
              </a:rPr>
              <a:t>Развитието на банковия сектор е в рамките на очакваните параметри.Налице са признаци на стабилизирация на банковите продукти и кредитирането на дребно, докато измененията в корпоративния сектор остават все още  неустойчиви.</a:t>
            </a:r>
          </a:p>
          <a:p>
            <a:pPr algn="just">
              <a:buClrTx/>
              <a:buFont typeface="Wingdings" pitchFamily="2" charset="2"/>
              <a:buChar char="ü"/>
            </a:pPr>
            <a:endParaRPr lang="bg-BG" sz="20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74825"/>
            <a:ext cx="8229600" cy="4894535"/>
          </a:xfrm>
        </p:spPr>
        <p:txBody>
          <a:bodyPr/>
          <a:lstStyle/>
          <a:p>
            <a:pPr marL="576262" indent="-457200" algn="just">
              <a:buFont typeface="Wingdings" pitchFamily="2" charset="2"/>
              <a:buChar char="ü"/>
            </a:pPr>
            <a:r>
              <a:rPr lang="bg-BG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Развитието на пазара на труда също е в рамките на очакваните позитивни тенденции с нарастваща заетост и намаляваща безработица.</a:t>
            </a:r>
          </a:p>
          <a:p>
            <a:pPr marL="576262" indent="-457200" algn="just">
              <a:buFont typeface="Wingdings" pitchFamily="2" charset="2"/>
              <a:buChar char="ü"/>
            </a:pPr>
            <a:r>
              <a:rPr lang="bg-BG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Запазването на структурните дисбаланси остават проблем за по-високата му ефективност, както и  негативните демографски въздействия, ограничаващи възможностите за растеж.</a:t>
            </a:r>
          </a:p>
          <a:p>
            <a:pPr marL="576262" indent="-457200" algn="just">
              <a:buFont typeface="Wingdings" pitchFamily="2" charset="2"/>
              <a:buChar char="ü"/>
            </a:pPr>
            <a:r>
              <a:rPr lang="bg-BG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рамките на ЕС-28 България  се позиционира сред първите десет по темпове на растеж, който не се  материализира в достатъчно висока заетост, където страната има 15 позиция. Постигнатият растеж засега не формира достатъчно позитивни нагласи за инвестиционната активност. </a:t>
            </a:r>
          </a:p>
          <a:p>
            <a:pPr marL="576262" indent="-457200" algn="just">
              <a:buFont typeface="Wingdings" pitchFamily="2" charset="2"/>
              <a:buChar char="ü"/>
            </a:pPr>
            <a:endParaRPr lang="bg-BG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6262" indent="-457200">
              <a:buNone/>
            </a:pPr>
            <a:r>
              <a:rPr lang="bg-BG" sz="2400" dirty="0" smtClean="0">
                <a:solidFill>
                  <a:schemeClr val="bg1"/>
                </a:solidFill>
              </a:rPr>
              <a:t>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bg-BG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Основни изводи за икономическото развитие</a:t>
            </a:r>
            <a:br>
              <a:rPr lang="bg-BG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g-BG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през 2016 -2018 г.</a:t>
            </a:r>
            <a:endParaRPr lang="en-US" sz="24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878" y="2284115"/>
            <a:ext cx="8568952" cy="1728191"/>
          </a:xfrm>
        </p:spPr>
        <p:txBody>
          <a:bodyPr>
            <a:noAutofit/>
          </a:bodyPr>
          <a:lstStyle/>
          <a:p>
            <a:pPr marL="484632" algn="ctr"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+mj-lt"/>
              </a:rPr>
              <a:t/>
            </a:r>
            <a:br>
              <a:rPr lang="ru-RU" sz="40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+mj-lt"/>
              </a:rPr>
            </a:br>
            <a:r>
              <a:rPr lang="ru-RU" sz="40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+mj-lt"/>
              </a:rPr>
              <a:t>БЛАГОДАРИМ ЗА ВНИМАНИЕТО!</a:t>
            </a:r>
            <a:endParaRPr lang="bg-BG" sz="4000" dirty="0">
              <a:solidFill>
                <a:schemeClr val="accent1">
                  <a:tint val="83000"/>
                  <a:satMod val="150000"/>
                </a:schemeClr>
              </a:solidFill>
              <a:latin typeface="+mj-lt"/>
            </a:endParaRPr>
          </a:p>
        </p:txBody>
      </p:sp>
      <p:sp>
        <p:nvSpPr>
          <p:cNvPr id="33795" name="TextBox 3"/>
          <p:cNvSpPr txBox="1">
            <a:spLocks noChangeArrowheads="1"/>
          </p:cNvSpPr>
          <p:nvPr/>
        </p:nvSpPr>
        <p:spPr bwMode="auto">
          <a:xfrm>
            <a:off x="3643313" y="5786438"/>
            <a:ext cx="23685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bg-BG" altLang="en-US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октомври </a:t>
            </a:r>
            <a:r>
              <a:rPr lang="en-US" altLang="en-US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20</a:t>
            </a:r>
            <a:r>
              <a:rPr lang="bg-BG" alt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16</a:t>
            </a:r>
            <a:r>
              <a:rPr lang="en-US" alt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bg-BG" alt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г.</a:t>
            </a:r>
          </a:p>
          <a:p>
            <a:pPr algn="ctr" eaLnBrk="1" hangingPunct="1"/>
            <a:r>
              <a:rPr lang="bg-BG" alt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София</a:t>
            </a:r>
          </a:p>
        </p:txBody>
      </p:sp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250825" y="447675"/>
            <a:ext cx="87137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cap="all" dirty="0" err="1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Икономическо</a:t>
            </a:r>
            <a:r>
              <a:rPr lang="en-US" sz="2400" b="1" cap="all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 </a:t>
            </a:r>
            <a:r>
              <a:rPr lang="en-US" sz="2400" b="1" cap="all" dirty="0" err="1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развитие</a:t>
            </a:r>
            <a:r>
              <a:rPr lang="en-US" sz="2400" b="1" cap="all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 и </a:t>
            </a:r>
            <a:r>
              <a:rPr lang="en-US" sz="2400" b="1" cap="all" dirty="0" err="1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политика</a:t>
            </a:r>
            <a:r>
              <a:rPr lang="en-US" sz="2400" b="1" cap="all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 в </a:t>
            </a:r>
            <a:r>
              <a:rPr lang="en-US" sz="2400" b="1" cap="all" dirty="0" err="1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България</a:t>
            </a:r>
            <a:r>
              <a:rPr lang="en-US" sz="2400" b="1" cap="all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: </a:t>
            </a:r>
            <a:r>
              <a:rPr lang="en-US" sz="2400" b="1" cap="all" dirty="0" err="1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оценки</a:t>
            </a:r>
            <a:r>
              <a:rPr lang="en-US" sz="2400" b="1" cap="all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 и </a:t>
            </a:r>
            <a:r>
              <a:rPr lang="en-US" sz="2400" b="1" cap="all" dirty="0" err="1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очаквания</a:t>
            </a:r>
            <a:endParaRPr lang="bg-BG" sz="2400" b="1" dirty="0">
              <a:solidFill>
                <a:schemeClr val="accent1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3797" name="Subtitle 5"/>
          <p:cNvSpPr>
            <a:spLocks noGrp="1"/>
          </p:cNvSpPr>
          <p:nvPr>
            <p:ph type="subTitle" idx="1"/>
          </p:nvPr>
        </p:nvSpPr>
        <p:spPr>
          <a:xfrm>
            <a:off x="539750" y="2420938"/>
            <a:ext cx="8077200" cy="1500187"/>
          </a:xfrm>
        </p:spPr>
        <p:txBody>
          <a:bodyPr/>
          <a:lstStyle/>
          <a:p>
            <a:r>
              <a:rPr lang="bg-BG" altLang="en-US" smtClean="0">
                <a:latin typeface="Corbel" panose="020B0503020204020204" pitchFamily="34" charset="0"/>
              </a:rPr>
              <a:t> </a:t>
            </a:r>
            <a:endParaRPr lang="en-US" altLang="en-US" smtClean="0">
              <a:latin typeface="Corbel" panose="020B0503020204020204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2600" dirty="0" smtClean="0">
                <a:latin typeface="+mj-lt"/>
                <a:cs typeface="Times New Roman" pitchFamily="18" charset="0"/>
              </a:rPr>
              <a:t>Икономическата среда</a:t>
            </a:r>
            <a:endParaRPr lang="bg-BG" sz="2600" dirty="0">
              <a:latin typeface="+mj-lt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7504" y="1556792"/>
            <a:ext cx="4572000" cy="46320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bg-BG" b="1" dirty="0" smtClean="0">
                <a:solidFill>
                  <a:schemeClr val="bg1"/>
                </a:solidFill>
              </a:rPr>
              <a:t>Външно-икономическата среда</a:t>
            </a:r>
          </a:p>
          <a:p>
            <a:pPr marL="274320" lvl="1" indent="-274320">
              <a:spcBef>
                <a:spcPts val="600"/>
              </a:spcBef>
              <a:buFont typeface="Wingdings" pitchFamily="2" charset="2"/>
              <a:buChar char="§"/>
            </a:pPr>
            <a:r>
              <a:rPr lang="bg-BG" sz="1600" dirty="0" smtClean="0">
                <a:solidFill>
                  <a:schemeClr val="bg1"/>
                </a:solidFill>
              </a:rPr>
              <a:t>Спад на глобалното производство и търговия</a:t>
            </a:r>
          </a:p>
          <a:p>
            <a:pPr marL="548640" lvl="2" indent="-182880">
              <a:spcBef>
                <a:spcPts val="600"/>
              </a:spcBef>
              <a:buFont typeface="Wingdings" pitchFamily="2" charset="2"/>
              <a:buChar char="ü"/>
            </a:pPr>
            <a:r>
              <a:rPr lang="bg-BG" sz="1200" dirty="0" smtClean="0">
                <a:solidFill>
                  <a:schemeClr val="bg1"/>
                </a:solidFill>
              </a:rPr>
              <a:t>Референдумът във Великобритания</a:t>
            </a:r>
          </a:p>
          <a:p>
            <a:pPr marL="548640" lvl="2" indent="-182880">
              <a:spcBef>
                <a:spcPts val="600"/>
              </a:spcBef>
              <a:buFont typeface="Wingdings" pitchFamily="2" charset="2"/>
              <a:buChar char="ü"/>
            </a:pPr>
            <a:r>
              <a:rPr lang="bg-BG" sz="1200" dirty="0" smtClean="0">
                <a:solidFill>
                  <a:schemeClr val="bg1"/>
                </a:solidFill>
              </a:rPr>
              <a:t>По-слаби от очакваните икономически резултати в САЩ</a:t>
            </a:r>
          </a:p>
          <a:p>
            <a:pPr marL="548640" lvl="2" indent="-182880">
              <a:spcBef>
                <a:spcPts val="600"/>
              </a:spcBef>
              <a:buFont typeface="Wingdings" pitchFamily="2" charset="2"/>
              <a:buChar char="ü"/>
            </a:pPr>
            <a:r>
              <a:rPr lang="bg-BG" sz="1200" dirty="0" smtClean="0">
                <a:solidFill>
                  <a:schemeClr val="bg1"/>
                </a:solidFill>
              </a:rPr>
              <a:t>Продължаващо преструктуриране на китайската икономика</a:t>
            </a:r>
          </a:p>
          <a:p>
            <a:pPr marL="548640" lvl="2" indent="-182880">
              <a:spcBef>
                <a:spcPts val="600"/>
              </a:spcBef>
              <a:buFont typeface="Wingdings" pitchFamily="2" charset="2"/>
              <a:buChar char="ü"/>
            </a:pPr>
            <a:r>
              <a:rPr lang="bg-BG" sz="1200" dirty="0" err="1" smtClean="0">
                <a:solidFill>
                  <a:schemeClr val="bg1"/>
                </a:solidFill>
              </a:rPr>
              <a:t>Мигрантски</a:t>
            </a:r>
            <a:r>
              <a:rPr lang="bg-BG" sz="1200" dirty="0" smtClean="0">
                <a:solidFill>
                  <a:schemeClr val="bg1"/>
                </a:solidFill>
              </a:rPr>
              <a:t> потоци и политическа нестабилност</a:t>
            </a:r>
          </a:p>
          <a:p>
            <a:pPr marL="274320" lvl="1" indent="-274320">
              <a:spcBef>
                <a:spcPts val="600"/>
              </a:spcBef>
              <a:buFont typeface="Wingdings" pitchFamily="2" charset="2"/>
              <a:buChar char="§"/>
            </a:pPr>
            <a:r>
              <a:rPr lang="bg-BG" sz="1600" dirty="0" smtClean="0">
                <a:solidFill>
                  <a:schemeClr val="bg1"/>
                </a:solidFill>
              </a:rPr>
              <a:t>Цените на основни суровини и материали остават потиснати </a:t>
            </a:r>
          </a:p>
          <a:p>
            <a:pPr marL="548640" lvl="2" indent="-182880">
              <a:spcBef>
                <a:spcPts val="600"/>
              </a:spcBef>
              <a:buFont typeface="Wingdings" pitchFamily="2" charset="2"/>
              <a:buChar char="ü"/>
            </a:pPr>
            <a:r>
              <a:rPr lang="bg-BG" sz="1200" dirty="0" smtClean="0">
                <a:solidFill>
                  <a:schemeClr val="bg1"/>
                </a:solidFill>
              </a:rPr>
              <a:t>Опасността от дефлация в развитите страни не е преодоляна</a:t>
            </a:r>
          </a:p>
          <a:p>
            <a:pPr marL="548640" lvl="2" indent="-182880">
              <a:spcBef>
                <a:spcPts val="600"/>
              </a:spcBef>
              <a:buFont typeface="Wingdings" pitchFamily="2" charset="2"/>
              <a:buChar char="ü"/>
            </a:pPr>
            <a:r>
              <a:rPr lang="bg-BG" sz="1200" dirty="0" smtClean="0">
                <a:solidFill>
                  <a:schemeClr val="bg1"/>
                </a:solidFill>
              </a:rPr>
              <a:t>Неизвестността около динамиката на цените на енергийните ресурси е голяма</a:t>
            </a:r>
          </a:p>
          <a:p>
            <a:pPr marL="274320" lvl="1" indent="-274320">
              <a:spcBef>
                <a:spcPts val="600"/>
              </a:spcBef>
              <a:buFont typeface="Wingdings" pitchFamily="2" charset="2"/>
              <a:buChar char="§"/>
            </a:pPr>
            <a:r>
              <a:rPr lang="bg-BG" sz="1600" dirty="0" smtClean="0">
                <a:solidFill>
                  <a:schemeClr val="bg1"/>
                </a:solidFill>
              </a:rPr>
              <a:t>Възможностите на паричната политика да въздейства върху инфлационните очаквания са  на практика изчерпани</a:t>
            </a:r>
            <a:endParaRPr lang="bg-BG" sz="1600" dirty="0">
              <a:solidFill>
                <a:schemeClr val="bg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484784"/>
            <a:ext cx="4124325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4005064"/>
            <a:ext cx="4124325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2600" dirty="0" smtClean="0">
                <a:latin typeface="+mj-lt"/>
                <a:cs typeface="Times New Roman" pitchFamily="18" charset="0"/>
              </a:rPr>
              <a:t>Икономическата среда</a:t>
            </a:r>
            <a:endParaRPr lang="bg-BG" sz="2600" dirty="0">
              <a:latin typeface="+mj-lt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28123" y="1556792"/>
            <a:ext cx="3920341" cy="2427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5" y="3861048"/>
            <a:ext cx="3816424" cy="2659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5" y="1556792"/>
            <a:ext cx="3816424" cy="2253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0032" y="4077072"/>
            <a:ext cx="3848100" cy="240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2600" dirty="0" smtClean="0">
                <a:latin typeface="+mn-lt"/>
                <a:cs typeface="Times New Roman" pitchFamily="18" charset="0"/>
              </a:rPr>
              <a:t>Приноси на вътрешното търсене и нетния износ към икономическия растеж в България</a:t>
            </a:r>
            <a:endParaRPr lang="bg-BG" sz="2600" dirty="0">
              <a:latin typeface="+mn-lt"/>
              <a:cs typeface="Times New Roman" pitchFamily="18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252728"/>
          </a:xfrm>
        </p:spPr>
        <p:txBody>
          <a:bodyPr>
            <a:noAutofit/>
          </a:bodyPr>
          <a:lstStyle/>
          <a:p>
            <a:pPr algn="ctr"/>
            <a:r>
              <a:rPr lang="bg-BG" sz="2600" dirty="0" smtClean="0">
                <a:latin typeface="+mj-lt"/>
                <a:cs typeface="Times New Roman" pitchFamily="18" charset="0"/>
              </a:rPr>
              <a:t>Приноси на компонентите на крайното използване към растежа на вътрешното търсене</a:t>
            </a:r>
            <a:endParaRPr lang="bg-BG" sz="2600" dirty="0">
              <a:latin typeface="+mj-lt"/>
              <a:cs typeface="Times New Roman" pitchFamily="18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bg-BG" sz="2600" dirty="0" smtClean="0">
                <a:latin typeface="+mj-lt"/>
                <a:cs typeface="Times New Roman" pitchFamily="18" charset="0"/>
              </a:rPr>
              <a:t>Приноси на компонентите на крайното използване към растежа на нетния износ</a:t>
            </a:r>
            <a:endParaRPr lang="bg-BG" sz="2600" dirty="0">
              <a:latin typeface="+mj-lt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sv-SE" sz="2600" dirty="0" smtClean="0"/>
              <a:t>Ефект</a:t>
            </a:r>
            <a:r>
              <a:rPr lang="bg-BG" sz="2600" dirty="0" smtClean="0"/>
              <a:t>и </a:t>
            </a:r>
            <a:r>
              <a:rPr lang="sv-SE" sz="2600" dirty="0" smtClean="0"/>
              <a:t>върху растежа</a:t>
            </a:r>
            <a:endParaRPr lang="bg-BG" sz="2600" dirty="0"/>
          </a:p>
        </p:txBody>
      </p:sp>
      <p:sp>
        <p:nvSpPr>
          <p:cNvPr id="6" name="Rectangle 5"/>
          <p:cNvSpPr/>
          <p:nvPr/>
        </p:nvSpPr>
        <p:spPr>
          <a:xfrm>
            <a:off x="250825" y="6272213"/>
            <a:ext cx="1657350" cy="2524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bg-BG" sz="105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rPr>
              <a:t>Източник: БНБ</a:t>
            </a:r>
            <a:r>
              <a:rPr lang="en-US" sz="105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rPr>
              <a:t>, </a:t>
            </a:r>
            <a:r>
              <a:rPr lang="sv-SE" sz="105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rPr>
              <a:t>НСИ</a:t>
            </a:r>
            <a:endParaRPr lang="en-US" sz="105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611938"/>
            <a:ext cx="9144000" cy="2460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19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.</a:t>
            </a:r>
            <a:r>
              <a:rPr lang="en-US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ru-RU" sz="1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0.20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1</a:t>
            </a:r>
            <a:r>
              <a:rPr lang="bg-BG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6</a:t>
            </a:r>
            <a:r>
              <a:rPr lang="en-US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ru-RU" sz="1000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г. 			             		</a:t>
            </a:r>
            <a:r>
              <a:rPr lang="ru-RU" sz="1000" i="1" dirty="0">
                <a:solidFill>
                  <a:schemeClr val="accent1">
                    <a:lumMod val="60000"/>
                    <a:lumOff val="40000"/>
                  </a:schemeClr>
                </a:solidFill>
                <a:cs typeface="+mn-cs"/>
              </a:rPr>
              <a:t>Икономическото развитие и политика в България: оценки и очаквания</a:t>
            </a:r>
            <a:endParaRPr lang="bg-BG" sz="1000" i="1" dirty="0">
              <a:solidFill>
                <a:schemeClr val="accent1">
                  <a:lumMod val="60000"/>
                  <a:lumOff val="40000"/>
                </a:schemeClr>
              </a:solidFill>
              <a:cs typeface="+mn-cs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51520" y="2132855"/>
          <a:ext cx="8640960" cy="3024337"/>
        </p:xfrm>
        <a:graphic>
          <a:graphicData uri="http://schemas.openxmlformats.org/drawingml/2006/table">
            <a:tbl>
              <a:tblPr/>
              <a:tblGrid>
                <a:gridCol w="936104"/>
                <a:gridCol w="576064"/>
                <a:gridCol w="1296144"/>
                <a:gridCol w="1296144"/>
                <a:gridCol w="1224136"/>
                <a:gridCol w="720080"/>
                <a:gridCol w="576064"/>
                <a:gridCol w="1080120"/>
                <a:gridCol w="936104"/>
              </a:tblGrid>
              <a:tr h="75608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БВП</a:t>
                      </a:r>
                      <a:endParaRPr lang="bg-BG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Частно потребление</a:t>
                      </a:r>
                      <a:endParaRPr lang="bg-BG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Публично потребление</a:t>
                      </a:r>
                      <a:endParaRPr lang="bg-BG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Инвестиции</a:t>
                      </a:r>
                      <a:endParaRPr lang="bg-BG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Износ </a:t>
                      </a:r>
                      <a:endParaRPr lang="bg-BG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Внос</a:t>
                      </a:r>
                      <a:endParaRPr lang="bg-BG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b="1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Вътрешно търсене</a:t>
                      </a:r>
                      <a:endParaRPr lang="bg-BG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b="1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Външен сектор</a:t>
                      </a:r>
                      <a:endParaRPr lang="bg-BG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8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Реален растеж</a:t>
                      </a:r>
                      <a:endParaRPr lang="bg-BG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2.9%</a:t>
                      </a:r>
                      <a:endParaRPr lang="bg-BG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2.0%</a:t>
                      </a:r>
                      <a:endParaRPr lang="bg-BG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0.7%</a:t>
                      </a:r>
                      <a:endParaRPr lang="bg-BG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0.5%</a:t>
                      </a:r>
                      <a:endParaRPr lang="bg-BG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4.8%</a:t>
                      </a:r>
                      <a:endParaRPr lang="bg-BG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2.4%</a:t>
                      </a:r>
                      <a:endParaRPr lang="bg-BG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4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bg-BG" sz="14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21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Принос към растежа</a:t>
                      </a:r>
                      <a:endParaRPr lang="bg-BG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2.9</a:t>
                      </a:r>
                      <a:endParaRPr lang="bg-BG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1.3</a:t>
                      </a:r>
                      <a:endParaRPr lang="bg-BG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0.1</a:t>
                      </a:r>
                      <a:endParaRPr lang="bg-BG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0.1</a:t>
                      </a:r>
                      <a:endParaRPr lang="bg-BG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3.1</a:t>
                      </a:r>
                      <a:endParaRPr lang="bg-BG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-1.6</a:t>
                      </a:r>
                      <a:endParaRPr lang="bg-BG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1.4</a:t>
                      </a:r>
                      <a:endParaRPr lang="bg-BG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</a:rPr>
                        <a:t>1.5</a:t>
                      </a:r>
                      <a:endParaRPr lang="bg-BG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4287" marR="64287" marT="0" marB="0">
                    <a:lnL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DD6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APTURED TRANSITIONS" val="Ye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Slabrota.p3d 2"/>
  <p:tag name="POWER3D OPTIONS" val="Medium "/>
  <p:tag name="POWER3D IMAGE0" val="PINBUMP.TGA"/>
  <p:tag name="POWER3D SOUND" val="Slab Rota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Slabrota.p3d 2"/>
  <p:tag name="POWER3D OPTIONS" val="Medium "/>
  <p:tag name="POWER3D IMAGE0" val="PINBUMP.TGA"/>
  <p:tag name="POWER3D SOUND" val="Slab Rota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Slabrota.p3d 2"/>
  <p:tag name="POWER3D OPTIONS" val="Medium "/>
  <p:tag name="POWER3D IMAGE0" val="PINBUMP.TGA"/>
  <p:tag name="POWER3D SOUND" val="Slab Rota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Slabrota.p3d 2"/>
  <p:tag name="POWER3D OPTIONS" val="Medium "/>
  <p:tag name="POWER3D IMAGE0" val="PINBUMP.TGA"/>
  <p:tag name="POWER3D SOUND" val="Slab Rota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Slabrota.p3d 2"/>
  <p:tag name="POWER3D OPTIONS" val="Medium "/>
  <p:tag name="POWER3D IMAGE0" val="PINBUMP.TGA"/>
  <p:tag name="POWER3D SOUND" val="Slab Rota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Slabrota.p3d 2"/>
  <p:tag name="POWER3D OPTIONS" val="Medium "/>
  <p:tag name="POWER3D IMAGE0" val="PINBUMP.TGA"/>
  <p:tag name="POWER3D SOUND" val="Slab Rota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Slabrota.p3d 2"/>
  <p:tag name="POWER3D OPTIONS" val="Medium "/>
  <p:tag name="POWER3D IMAGE0" val="PINBUMP.TGA"/>
  <p:tag name="POWER3D SOUND" val="Slab Rota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3D TRANSITION" val="Slabrota.p3d 2"/>
  <p:tag name="POWER3D OPTIONS" val="Medium "/>
  <p:tag name="POWER3D IMAGE0" val="PINBUMP.TGA"/>
  <p:tag name="POWER3D SOUND" val="Slab Rotat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2_Modul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1733</TotalTime>
  <Words>2449</Words>
  <Application>Microsoft Office PowerPoint</Application>
  <PresentationFormat>On-screen Show (4:3)</PresentationFormat>
  <Paragraphs>222</Paragraphs>
  <Slides>34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2_Module</vt:lpstr>
      <vt:lpstr>ОЦЕНКА НА ПРОГНОЗНИТЕ ПАРАМЕТРИ НА ИКОНОМИЧЕСКОТО РАЗВИТИЕ В ГОДИШЕН ДОКЛАД 2016  “Икономическо развитие  и политика в България: оценки и очаквания”   </vt:lpstr>
      <vt:lpstr> Необходимост от междинна оценка на прогнозата        Промени във външната и вътрешната среда </vt:lpstr>
      <vt:lpstr>ВЪНШНА СРЕДА     </vt:lpstr>
      <vt:lpstr>Икономическата среда</vt:lpstr>
      <vt:lpstr>Икономическата среда</vt:lpstr>
      <vt:lpstr>Приноси на вътрешното търсене и нетния износ към икономическия растеж в България</vt:lpstr>
      <vt:lpstr>Приноси на компонентите на крайното използване към растежа на вътрешното търсене</vt:lpstr>
      <vt:lpstr>Приноси на компонентите на крайното използване към растежа на нетния износ</vt:lpstr>
      <vt:lpstr>Ефекти върху растежа</vt:lpstr>
      <vt:lpstr>Външен сектор</vt:lpstr>
      <vt:lpstr>ФИСКАЛЕН СЕКТОР     </vt:lpstr>
      <vt:lpstr>Фискален сектор</vt:lpstr>
      <vt:lpstr>Текущо изпълнение на бюджет 2016</vt:lpstr>
      <vt:lpstr>Фискален резерв</vt:lpstr>
      <vt:lpstr>Държавен дълг</vt:lpstr>
      <vt:lpstr>БАНКОВ СЕКТОР  СЪСТОЯНИЕ И ОЧАКВАНИЯ     </vt:lpstr>
      <vt:lpstr>Активи на търговските банки</vt:lpstr>
      <vt:lpstr>Кредитиране</vt:lpstr>
      <vt:lpstr>Придобити активи</vt:lpstr>
      <vt:lpstr>Ценни книжа</vt:lpstr>
      <vt:lpstr>Привлечен ресурс</vt:lpstr>
      <vt:lpstr>Обобщения</vt:lpstr>
      <vt:lpstr>ВЪНШЕН ДЪЛГ    </vt:lpstr>
      <vt:lpstr>Външен дълг</vt:lpstr>
      <vt:lpstr>Външен дълг</vt:lpstr>
      <vt:lpstr>ПАЗАР НА ТРУДА     </vt:lpstr>
      <vt:lpstr>Пазарът на труда и коефициента на икономическа активност – прогнозирано равнище 54.9% за 2016 г., не се променя</vt:lpstr>
      <vt:lpstr>Пазарът на труда и коефициент на заетост – прогнозирано равнище 50% за 2016 г., не се променя</vt:lpstr>
      <vt:lpstr>Пазарът на труда и коефициент на безработица – прогнозирано равнище 8% за 2016 г., не се променя</vt:lpstr>
      <vt:lpstr> Пазарът на труда и производителността на труда, ключов проблем за развитието на икономиката </vt:lpstr>
      <vt:lpstr>  ИЗВОДИ ЗА РАЗВИТИЕТО НА ПАЗАРА НА ТРУДА </vt:lpstr>
      <vt:lpstr>  Основни изводи за икономическото развитие  през 2016 -2018 г.  </vt:lpstr>
      <vt:lpstr>Основни изводи за икономическото развитие  през 2016 -2018 г.</vt:lpstr>
      <vt:lpstr> БЛАГОДАРИМ ЗА ВНИМАНИЕТО!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Varna-2012</dc:title>
  <dc:creator>MD</dc:creator>
  <cp:lastModifiedBy>DIANA</cp:lastModifiedBy>
  <cp:revision>311</cp:revision>
  <dcterms:created xsi:type="dcterms:W3CDTF">2007-04-12T15:39:08Z</dcterms:created>
  <dcterms:modified xsi:type="dcterms:W3CDTF">2016-10-19T11:37:24Z</dcterms:modified>
</cp:coreProperties>
</file>