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256" autoAdjust="0"/>
  </p:normalViewPr>
  <p:slideViewPr>
    <p:cSldViewPr>
      <p:cViewPr varScale="1">
        <p:scale>
          <a:sx n="45" d="100"/>
          <a:sy n="45" d="100"/>
        </p:scale>
        <p:origin x="-1234" y="-86"/>
      </p:cViewPr>
      <p:guideLst>
        <p:guide orient="horz" pos="2160"/>
        <p:guide pos="2880"/>
      </p:guideLst>
    </p:cSldViewPr>
  </p:slideViewPr>
  <p:notesTextViewPr>
    <p:cViewPr>
      <p:scale>
        <a:sx n="100" d="100"/>
        <a:sy n="100" d="100"/>
      </p:scale>
      <p:origin x="0" y="1584"/>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E72A10-5443-47D4-B50D-9B0C0F7328C2}" type="datetimeFigureOut">
              <a:rPr lang="en-US" smtClean="0"/>
              <a:pPr/>
              <a:t>13-Mar-14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333DF4-50D7-4BF5-BE56-C780AB93E0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None/>
              <a:tabLst/>
              <a:defRPr/>
            </a:pPr>
            <a:r>
              <a:rPr lang="ru-RU" sz="1200" kern="1200" smtClean="0">
                <a:solidFill>
                  <a:schemeClr val="tx1"/>
                </a:solidFill>
                <a:latin typeface="+mn-lt"/>
                <a:ea typeface="+mn-ea"/>
                <a:cs typeface="+mn-cs"/>
              </a:rPr>
              <a:t>1.Сравнението тук е малко затруднено, защото в предишни изследвания проблемът бе третиран по детайлно</a:t>
            </a:r>
            <a:r>
              <a:rPr lang="ru-RU" sz="1200" kern="1200" baseline="0" smtClean="0">
                <a:solidFill>
                  <a:schemeClr val="tx1"/>
                </a:solidFill>
                <a:latin typeface="+mn-lt"/>
                <a:ea typeface="+mn-ea"/>
                <a:cs typeface="+mn-cs"/>
              </a:rPr>
              <a:t> </a:t>
            </a:r>
            <a:r>
              <a:rPr lang="ru-RU" sz="1200" kern="1200" smtClean="0">
                <a:solidFill>
                  <a:schemeClr val="tx1"/>
                </a:solidFill>
                <a:latin typeface="+mn-lt"/>
                <a:ea typeface="+mn-ea"/>
                <a:cs typeface="+mn-cs"/>
              </a:rPr>
              <a:t>с разбити въпроси; в предишното питахме дали има процедура, и дали има практика, макар и не закрепена документално, а в пилотното – проведено преди десетина години – освен за наличните, питахме дали се проектират такива правила. Въпреки това данните показват завидно потвърждение в първо изследване, резултатът беше около</a:t>
            </a:r>
            <a:r>
              <a:rPr lang="bg-BG" smtClean="0"/>
              <a:t> фирми, които разполагат с такава процедура – 38.5%. </a:t>
            </a:r>
            <a:r>
              <a:rPr lang="ru-RU" sz="1200" smtClean="0"/>
              <a:t>данните показват завидно потвърждение в първо изследване, </a:t>
            </a:r>
            <a:r>
              <a:rPr lang="bg-BG" sz="1200" smtClean="0"/>
              <a:t>резултат ът бе около 35</a:t>
            </a:r>
            <a:r>
              <a:rPr lang="en-US" sz="1200" smtClean="0"/>
              <a:t>%</a:t>
            </a:r>
            <a:r>
              <a:rPr lang="bg-BG" sz="1200" smtClean="0"/>
              <a:t> (кумулиран от двата възможни отговора)</a:t>
            </a:r>
          </a:p>
          <a:p>
            <a:pPr marL="228600" marR="0" indent="-228600" algn="l" defTabSz="914400" rtl="0" eaLnBrk="1" fontAlgn="auto" latinLnBrk="0" hangingPunct="1">
              <a:lnSpc>
                <a:spcPct val="100000"/>
              </a:lnSpc>
              <a:spcBef>
                <a:spcPts val="0"/>
              </a:spcBef>
              <a:spcAft>
                <a:spcPts val="0"/>
              </a:spcAft>
              <a:buClrTx/>
              <a:buSzTx/>
              <a:buFontTx/>
              <a:buNone/>
              <a:tabLst/>
              <a:defRPr/>
            </a:pPr>
            <a:r>
              <a:rPr lang="bg-BG" sz="1200" smtClean="0"/>
              <a:t>2,</a:t>
            </a:r>
            <a:endParaRPr lang="ru-RU" sz="1200" smtClean="0"/>
          </a:p>
          <a:p>
            <a:pPr marL="228600" marR="0" indent="-228600" algn="l" defTabSz="914400" rtl="0" eaLnBrk="1" fontAlgn="auto" latinLnBrk="0" hangingPunct="1">
              <a:lnSpc>
                <a:spcPct val="100000"/>
              </a:lnSpc>
              <a:spcBef>
                <a:spcPts val="0"/>
              </a:spcBef>
              <a:spcAft>
                <a:spcPts val="0"/>
              </a:spcAft>
              <a:buClrTx/>
              <a:buSzTx/>
              <a:buFontTx/>
              <a:buNone/>
              <a:tabLst/>
              <a:defRPr/>
            </a:pPr>
            <a:endParaRPr lang="ru-RU" sz="1200" kern="120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None/>
              <a:tabLst/>
              <a:defRPr/>
            </a:pPr>
            <a:endParaRPr lang="bg-BG" sz="1200" kern="120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E333DF4-50D7-4BF5-BE56-C780AB93E0B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bg-BG" sz="1200" kern="1200" smtClean="0">
                <a:solidFill>
                  <a:schemeClr val="tx1"/>
                </a:solidFill>
                <a:latin typeface="+mn-lt"/>
                <a:ea typeface="+mn-ea"/>
                <a:cs typeface="+mn-cs"/>
              </a:rPr>
              <a:t>За да стане ясно, промяната е добре да споменем, че в предишното изследване рангът на </a:t>
            </a:r>
            <a:r>
              <a:rPr lang="bg-BG" sz="1200" b="1" kern="1200" smtClean="0">
                <a:solidFill>
                  <a:schemeClr val="tx1"/>
                </a:solidFill>
                <a:latin typeface="+mn-lt"/>
                <a:ea typeface="+mn-ea"/>
                <a:cs typeface="+mn-cs"/>
              </a:rPr>
              <a:t>конфликтите на интереси</a:t>
            </a:r>
            <a:r>
              <a:rPr lang="bg-BG" sz="1200" kern="1200" smtClean="0">
                <a:solidFill>
                  <a:schemeClr val="tx1"/>
                </a:solidFill>
                <a:latin typeface="+mn-lt"/>
                <a:ea typeface="+mn-ea"/>
                <a:cs typeface="+mn-cs"/>
              </a:rPr>
              <a:t> бе твърдо седми, а прозрачността при избора и  проблемите на селекцията на изп. директори съответно на 5 и 6 място. Затова тогава определихме функциите на бордовете без никакво съмнение като кла­­си­чес­ки свързани с основните дейности на фирмата – опти­ми­зи­ране спрямо най-важ­­ните икономически фактори за нейното съществу­ване (Чипев, 2012).  </a:t>
            </a:r>
            <a:endParaRPr lang="en-US" sz="1200" kern="1200" smtClean="0">
              <a:solidFill>
                <a:schemeClr val="tx1"/>
              </a:solidFill>
              <a:latin typeface="+mn-lt"/>
              <a:ea typeface="+mn-ea"/>
              <a:cs typeface="+mn-cs"/>
            </a:endParaRPr>
          </a:p>
          <a:p>
            <a:r>
              <a:rPr lang="bg-BG" sz="1200" kern="1200" smtClean="0">
                <a:solidFill>
                  <a:schemeClr val="tx1"/>
                </a:solidFill>
                <a:latin typeface="+mn-lt"/>
                <a:ea typeface="+mn-ea"/>
                <a:cs typeface="+mn-cs"/>
              </a:rPr>
              <a:t>Няма съмнение, че това се дължи, както на различни форми на регулиращи въздействия. Както споменахме, при дейностите свързани с разкриването на информация имаме директно регулиращо въздействие което не може да бъде пренебрегнато. Значително по-сложен е случаят с други дейности - напр. конфликтите на интер-си не само са нормативно санкционирани, но и се наблюдават все по-често от различни не свързани с КУ, органи и структури – често са обект на цялостното подобряване на конкурентната и прозрачна среда не само в икономиката, но и въобще в обществото. </a:t>
            </a:r>
            <a:endParaRPr lang="en-US" sz="120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bg-BG" sz="1200" kern="1200" smtClean="0">
                <a:solidFill>
                  <a:schemeClr val="tx1"/>
                </a:solidFill>
                <a:latin typeface="+mn-lt"/>
                <a:ea typeface="+mn-ea"/>
                <a:cs typeface="+mn-cs"/>
              </a:rPr>
              <a:t>При това разпределение е добре да се установи дали и до каква степен „профилите” на отделните функции се разсейват. Колкото по плавни и по събрани са графиките около лидиращия ранг, толкова по-достоверна и категорична е неговата стойност и обратното. Така напр. добре се виждат „двата върха” при първата функция, единият за най-високо ранжиране и вторият, отговорен за ранг от 6-7. Това означава, че наред с „традиционните” виждания, у част от респондентите е налице доста радикално преподреждане на приоритетите, върху които техните корпорации би трябвало да се концентрират. </a:t>
            </a:r>
            <a:endParaRPr lang="en-US" sz="1200" kern="1200" smtClean="0">
              <a:solidFill>
                <a:schemeClr val="tx1"/>
              </a:solidFill>
              <a:latin typeface="+mn-lt"/>
              <a:ea typeface="+mn-ea"/>
              <a:cs typeface="+mn-cs"/>
            </a:endParaRPr>
          </a:p>
          <a:p>
            <a:r>
              <a:rPr lang="bg-BG" sz="1200" kern="1200" smtClean="0">
                <a:solidFill>
                  <a:schemeClr val="tx1"/>
                </a:solidFill>
                <a:latin typeface="+mn-lt"/>
                <a:ea typeface="+mn-ea"/>
                <a:cs typeface="+mn-cs"/>
              </a:rPr>
              <a:t>Вижда се също, че подобен двувръх профил при конфликтите на интереси. Очевидно, неговото цялостно придвижване нагоре в списъка на приоритети, не е безапелационно. Явно част от респондентите все още не виждат добре смисъла да се отделят време и ресурси за нещо, което няма пряко отношение към максимизиране на фирмената им ефективност. </a:t>
            </a:r>
            <a:endParaRPr lang="en-US" sz="1200" kern="1200" smtClean="0">
              <a:solidFill>
                <a:schemeClr val="tx1"/>
              </a:solidFill>
              <a:latin typeface="+mn-lt"/>
              <a:ea typeface="+mn-ea"/>
              <a:cs typeface="+mn-cs"/>
            </a:endParaRPr>
          </a:p>
          <a:p>
            <a:r>
              <a:rPr lang="bg-BG" sz="1200" kern="1200" smtClean="0">
                <a:solidFill>
                  <a:schemeClr val="tx1"/>
                </a:solidFill>
                <a:latin typeface="+mn-lt"/>
                <a:ea typeface="+mn-ea"/>
                <a:cs typeface="+mn-cs"/>
              </a:rPr>
              <a:t>В същото време другата традиционно-стандартна функция – тази за осигуряване на добре функциониращи системи за разкриване на необходимата счетоводна и финансова информация осигуряване на връзките с окръжаващата среда и регулиращите органи, представя ясно изразен връх, който му отрежда твърдата последна позиция в ранжирането. </a:t>
            </a:r>
            <a:endParaRPr lang="en-US" sz="1200" kern="1200" smtClean="0">
              <a:solidFill>
                <a:schemeClr val="tx1"/>
              </a:solidFill>
              <a:latin typeface="+mn-lt"/>
              <a:ea typeface="+mn-ea"/>
              <a:cs typeface="+mn-cs"/>
            </a:endParaRPr>
          </a:p>
          <a:p>
            <a:r>
              <a:rPr lang="bg-BG" sz="1200" kern="1200" smtClean="0">
                <a:solidFill>
                  <a:schemeClr val="tx1"/>
                </a:solidFill>
                <a:latin typeface="+mn-lt"/>
                <a:ea typeface="+mn-ea"/>
                <a:cs typeface="+mn-cs"/>
              </a:rPr>
              <a:t>Доста добра и плавна е също картината при функциите, които свързваме с доброто съвременно корпоративно управление – Е и F (селекция, възнагр. и пр. на топ мениджмънта), което говори, че тяхното придвижване нагоре по ранговата стълбица, е достатъчно консолидирано. </a:t>
            </a:r>
            <a:endParaRPr lang="en-US" sz="120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С голямо мнозинство (над 53</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 водят бордовете, отговорили положително за прилагането на комитети за одит. Числото бележи ръст, и това е разбираемо – тези комитети са посочени в ЗНФО. Теса свързани с една рутинна и наложителна, от правна гледна точка, операция, а именно – контрол над избора и дейността на одитора, който да завери годишния отчетен доклад за ОСАД, но са определена крачка напред в развитието на КУ, макар, че като изключим онези двадесетина процента, които устойчиво не предоставят отговори, вероятно част от предприятията са се възползвали от някои от посочените критерии позволяващи избягване създаването на тези комитети. Това подкрепя и притеснението, което изразихме, че тези критерии са поставени твърде високо и толерират подобна ситуация.  </a:t>
            </a:r>
            <a:endParaRPr lang="en-US" sz="1200" kern="120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Втори по разпространение са комитетите по възнагражденията, (в предишното засякохме само един случай) което иде да потвърди основателното място на тази практика в дейността на съвременните бордове. Съществено повишаване показват и комитетите селекция, (който практически отсъстваше преди) и комитета за стратегиеско планиране. </a:t>
            </a:r>
          </a:p>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2. Таблица 12 ни показва колко от бордовете имат повече от един комитет, и отново данните показват положителна тенденция. Не само, че преди това се случваше изключително рядко, но сега имаме един доста добър абсолютен брой. Като се вземе предвид общия брой спрямо бордовете, които въобще докладват наличие на комитет, се получава 2</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12 комитета на борд, което е развитие, особено като се има предвид, че единствения нормативно предписан е одитния комитет и то със съответните уговорки.</a:t>
            </a:r>
            <a:endParaRPr lang="en-US" sz="1200" kern="120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E333DF4-50D7-4BF5-BE56-C780AB93E0B2}"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Високите стойности показват, че оценка се прави главно на ОСАД; едва 1.6 посочват, че оценката се прави, когато изтече мандатът на съответния борд, което трябва да се интерпретира по-скоро в режим на контролна алтернатива. Тези данни бележат леко понижение спрямо предишно наблюдение и не биха били проблем сами по себе си, но взети с цифрата на отричащи практиката – над 20% – дават основание за засиле­но внимание, още повече че предишната стойност на индикатора беше под 10% (Чипев, 2012). Възможни са обяснения свързани както с размера на фирмите, така и с преобладаването на косвеното оценяване, като напр. уволнение или прекратя­ване на мандат. </a:t>
            </a:r>
            <a:endParaRPr lang="en-US" sz="1200" kern="1200" smtClean="0">
              <a:solidFill>
                <a:schemeClr val="tx1"/>
              </a:solidFill>
              <a:latin typeface="+mn-lt"/>
              <a:ea typeface="+mn-ea"/>
              <a:cs typeface="+mn-cs"/>
            </a:endParaRPr>
          </a:p>
          <a:p>
            <a:r>
              <a:rPr lang="bg-BG" smtClean="0"/>
              <a:t>2.</a:t>
            </a:r>
            <a:r>
              <a:rPr lang="bg-BG" sz="1200" kern="1200" smtClean="0">
                <a:solidFill>
                  <a:schemeClr val="tx1"/>
                </a:solidFill>
                <a:latin typeface="+mn-lt"/>
                <a:ea typeface="+mn-ea"/>
                <a:cs typeface="+mn-cs"/>
              </a:rPr>
              <a:t> Въпросът за бонусите (4.10), които висшият персонал получава най-често в дадената фирма обхваща: 1) допълнително възнаграждение в парична форма; 2) различни не парични привилегии, вкл. ценни книжа на фирмата, и 3) микс от бонуси, без преобладаваща форма, който е различен в различните ситуации.</a:t>
            </a:r>
            <a:endParaRPr lang="en-US" sz="1200" kern="1200" smtClean="0">
              <a:solidFill>
                <a:schemeClr val="tx1"/>
              </a:solidFill>
              <a:latin typeface="+mn-lt"/>
              <a:ea typeface="+mn-ea"/>
              <a:cs typeface="+mn-cs"/>
            </a:endParaRPr>
          </a:p>
          <a:p>
            <a:r>
              <a:rPr lang="bg-BG" sz="1200" kern="1200" smtClean="0">
                <a:solidFill>
                  <a:schemeClr val="tx1"/>
                </a:solidFill>
                <a:latin typeface="+mn-lt"/>
                <a:ea typeface="+mn-ea"/>
                <a:cs typeface="+mn-cs"/>
              </a:rPr>
              <a:t>Отговорите получени, съответно 50</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4, 3</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3 и 22</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3</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 (плюс 24%, които отричат тези практики за стимулиране) показват също доста традиционно залагане на паричния бонус (делът му дори се увеличава спрямо пред. изсл.) и подценява не паричните форми на стимулиране. Паричните бонуси, които, в крайна сметка, не са нищо друго освен плащане на част от заплатата под друга форма (най-често данъчно привиле­ги­ро­вана), са далеч от най-добрите практики в областта на корпо­ративното управление и контрол. Може би все пак последната опция – гъвкав микс от стимули, е модела от който ще се развият нови практики. Трудно е, обаче, да видим пречупване на традиционния модел на премиране в тази статистика. </a:t>
            </a:r>
            <a:endParaRPr lang="en-US" sz="120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Българският модел за КУ заимства и от двете световно утвърдени системи в специфично съотношение със силно преобладаване на амери­кан­ската, но и със застъпване на немската и в това отношение продължава традицията от предишното ни изследване, което фиксира състоянието към периода на присъединяване в ЕС. Липсата на ясен разграничителен принцип, за избор продължава действието си. А заедно с това и действието на съответните рискове – т. нар. предпочитанията към едностепенната в условията на България заради по-ниските й разходи, поставя въпроси относно пределната независимост на неизпълнителните директори.</a:t>
            </a:r>
            <a:endParaRPr lang="en-US" sz="1200" kern="120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bg-BG" smtClean="0"/>
              <a:t>2,</a:t>
            </a:r>
            <a:r>
              <a:rPr lang="bg-BG" sz="1200" kern="1200" smtClean="0">
                <a:solidFill>
                  <a:schemeClr val="tx1"/>
                </a:solidFill>
                <a:latin typeface="+mn-lt"/>
                <a:ea typeface="+mn-ea"/>
                <a:cs typeface="+mn-cs"/>
              </a:rPr>
              <a:t> Изследването ни показа, добри нива на представеност и в двата типа бордове, като данните сочат не само към приемственост, но и към подобряване с предишния период, като фирмите в които по някаква причина има несъответствие с изискването силно са намалели. Важно е, да се подчертае, и наличието на фирми, в които броя на независимите е над изискваният от закона. Частично това се дължи на малкия среден размер на бордовете, тъй като при борд от трима души влиянието дори на един нов независим член лесно може да се надцени, но от друга страна има тенденция в развитите икономики (а те влияят у нас чрез поделенията си) този дял да се увеличава.</a:t>
            </a:r>
          </a:p>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Детайлно проучване на стандартите и добрите практики на българ­ските корпоративни бордове разкри състоянието, развитието и утвърждаването на практики в нашите публични фирми вървящи към по-отговорно за своите акционери и обществото корпоративно управление, към по-прозрачни  и по-съобразени със съвременните практики в развитите пазарни икономики. В същото време, трябва да признаем, че все още този процес не е завършен, и има още какво да се желае в тази посока. </a:t>
            </a:r>
            <a:endParaRPr lang="en-US" sz="1200" kern="120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bg-BG" sz="1000" smtClean="0"/>
              <a:t>1.защо стандарти? практики какви?-</a:t>
            </a:r>
            <a:r>
              <a:rPr lang="bg-BG" sz="1000" baseline="0" smtClean="0"/>
              <a:t> </a:t>
            </a:r>
            <a:r>
              <a:rPr lang="bg-BG" sz="1000" kern="1200" smtClean="0">
                <a:solidFill>
                  <a:schemeClr val="tx1"/>
                </a:solidFill>
                <a:latin typeface="+mn-lt"/>
                <a:ea typeface="+mn-ea"/>
                <a:cs typeface="+mn-cs"/>
              </a:rPr>
              <a:t>Световна тенденция - да конвергират към един широк и отворен набор от т.нар.</a:t>
            </a:r>
            <a:r>
              <a:rPr lang="bg-BG" sz="1000" i="1" kern="1200" smtClean="0">
                <a:solidFill>
                  <a:schemeClr val="tx1"/>
                </a:solidFill>
                <a:latin typeface="+mn-lt"/>
                <a:ea typeface="+mn-ea"/>
                <a:cs typeface="+mn-cs"/>
              </a:rPr>
              <a:t> „най-добри” (best) </a:t>
            </a:r>
            <a:r>
              <a:rPr lang="bg-BG" sz="1000" kern="1200" smtClean="0">
                <a:solidFill>
                  <a:schemeClr val="tx1"/>
                </a:solidFill>
                <a:latin typeface="+mn-lt"/>
                <a:ea typeface="+mn-ea"/>
                <a:cs typeface="+mn-cs"/>
              </a:rPr>
              <a:t>практики за корпоративно управление и контрол</a:t>
            </a:r>
            <a:r>
              <a:rPr lang="bg-BG" sz="1000" i="1" kern="1200" smtClean="0">
                <a:solidFill>
                  <a:schemeClr val="tx1"/>
                </a:solidFill>
                <a:latin typeface="+mn-lt"/>
                <a:ea typeface="+mn-ea"/>
                <a:cs typeface="+mn-cs"/>
              </a:rPr>
              <a:t>,</a:t>
            </a:r>
            <a:r>
              <a:rPr lang="bg-BG" sz="1000" kern="1200" smtClean="0">
                <a:solidFill>
                  <a:schemeClr val="tx1"/>
                </a:solidFill>
                <a:latin typeface="+mn-lt"/>
                <a:ea typeface="+mn-ea"/>
                <a:cs typeface="+mn-cs"/>
              </a:rPr>
              <a:t> прилагани в развитите страни. 2. Тези практики препоръчани от международни институции доброто КУ, като OECD, МФК и впоследствие</a:t>
            </a:r>
            <a:r>
              <a:rPr lang="bg-BG" sz="1000" kern="1200" baseline="0" smtClean="0">
                <a:solidFill>
                  <a:schemeClr val="tx1"/>
                </a:solidFill>
                <a:latin typeface="+mn-lt"/>
                <a:ea typeface="+mn-ea"/>
                <a:cs typeface="+mn-cs"/>
              </a:rPr>
              <a:t> ЕС</a:t>
            </a:r>
            <a:endParaRPr lang="bg-BG" sz="1000" kern="120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bg-BG" sz="1000" kern="1200" smtClean="0">
                <a:solidFill>
                  <a:schemeClr val="tx1"/>
                </a:solidFill>
                <a:latin typeface="+mn-lt"/>
                <a:ea typeface="+mn-ea"/>
                <a:cs typeface="+mn-cs"/>
              </a:rPr>
              <a:t>3.</a:t>
            </a:r>
            <a:r>
              <a:rPr lang="bg-BG" sz="1000" kern="1200" baseline="0" smtClean="0">
                <a:solidFill>
                  <a:schemeClr val="tx1"/>
                </a:solidFill>
                <a:latin typeface="+mn-lt"/>
                <a:ea typeface="+mn-ea"/>
                <a:cs typeface="+mn-cs"/>
              </a:rPr>
              <a:t> </a:t>
            </a:r>
            <a:r>
              <a:rPr lang="bg-BG" sz="1000" kern="1200" smtClean="0">
                <a:solidFill>
                  <a:schemeClr val="tx1"/>
                </a:solidFill>
                <a:latin typeface="+mn-lt"/>
                <a:ea typeface="+mn-ea"/>
                <a:cs typeface="+mn-cs"/>
              </a:rPr>
              <a:t>Често обаче до­брите практики са само </a:t>
            </a:r>
            <a:r>
              <a:rPr lang="bg-BG" sz="1000" i="1" kern="1200" smtClean="0">
                <a:solidFill>
                  <a:schemeClr val="tx1"/>
                </a:solidFill>
                <a:latin typeface="+mn-lt"/>
                <a:ea typeface="+mn-ea"/>
                <a:cs typeface="+mn-cs"/>
              </a:rPr>
              <a:t>процедури</a:t>
            </a:r>
            <a:r>
              <a:rPr lang="bg-BG" sz="1000" kern="1200" smtClean="0">
                <a:solidFill>
                  <a:schemeClr val="tx1"/>
                </a:solidFill>
                <a:latin typeface="+mn-lt"/>
                <a:ea typeface="+mn-ea"/>
                <a:cs typeface="+mn-cs"/>
              </a:rPr>
              <a:t>, доброволно приети </a:t>
            </a:r>
            <a:r>
              <a:rPr lang="bg-BG" sz="1000" i="1" kern="1200" smtClean="0">
                <a:solidFill>
                  <a:schemeClr val="tx1"/>
                </a:solidFill>
                <a:latin typeface="+mn-lt"/>
                <a:ea typeface="+mn-ea"/>
                <a:cs typeface="+mn-cs"/>
              </a:rPr>
              <a:t>кодекси</a:t>
            </a:r>
            <a:r>
              <a:rPr lang="bg-BG" sz="1000" kern="120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bg-BG" sz="1000" kern="1200" smtClean="0">
                <a:solidFill>
                  <a:schemeClr val="tx1"/>
                </a:solidFill>
                <a:latin typeface="+mn-lt"/>
                <a:ea typeface="+mn-ea"/>
                <a:cs typeface="+mn-cs"/>
              </a:rPr>
              <a:t>4.</a:t>
            </a:r>
            <a:r>
              <a:rPr lang="bg-BG" sz="1000" kern="1200" baseline="0" smtClean="0">
                <a:solidFill>
                  <a:schemeClr val="tx1"/>
                </a:solidFill>
                <a:latin typeface="+mn-lt"/>
                <a:ea typeface="+mn-ea"/>
                <a:cs typeface="+mn-cs"/>
              </a:rPr>
              <a:t> </a:t>
            </a:r>
            <a:r>
              <a:rPr lang="bg-BG" sz="1000" kern="1200" smtClean="0">
                <a:solidFill>
                  <a:schemeClr val="tx1"/>
                </a:solidFill>
                <a:latin typeface="+mn-lt"/>
                <a:ea typeface="+mn-ea"/>
                <a:cs typeface="+mn-cs"/>
              </a:rPr>
              <a:t>крайна цел на утвърждаване на добрите практики – </a:t>
            </a:r>
            <a:r>
              <a:rPr lang="bg-BG" sz="1000" i="1" kern="1200" smtClean="0">
                <a:solidFill>
                  <a:schemeClr val="tx1"/>
                </a:solidFill>
                <a:latin typeface="+mn-lt"/>
                <a:ea typeface="+mn-ea"/>
                <a:cs typeface="+mn-cs"/>
              </a:rPr>
              <a:t>проз.</a:t>
            </a:r>
            <a:r>
              <a:rPr lang="bg-BG" sz="1000" kern="1200" smtClean="0">
                <a:solidFill>
                  <a:schemeClr val="tx1"/>
                </a:solidFill>
                <a:latin typeface="+mn-lt"/>
                <a:ea typeface="+mn-ea"/>
                <a:cs typeface="+mn-cs"/>
              </a:rPr>
              <a:t> и </a:t>
            </a:r>
            <a:r>
              <a:rPr lang="bg-BG" sz="1000" i="1" kern="1200" smtClean="0">
                <a:solidFill>
                  <a:schemeClr val="tx1"/>
                </a:solidFill>
                <a:latin typeface="+mn-lt"/>
                <a:ea typeface="+mn-ea"/>
                <a:cs typeface="+mn-cs"/>
              </a:rPr>
              <a:t>ефект. </a:t>
            </a:r>
            <a:r>
              <a:rPr lang="bg-BG" sz="1000" kern="1200" smtClean="0">
                <a:solidFill>
                  <a:schemeClr val="tx1"/>
                </a:solidFill>
                <a:latin typeface="+mn-lt"/>
                <a:ea typeface="+mn-ea"/>
                <a:cs typeface="+mn-cs"/>
              </a:rPr>
              <a:t>на корпоративните бордове. </a:t>
            </a:r>
            <a:r>
              <a:rPr lang="bg-BG" sz="1000" smtClean="0"/>
              <a:t>п-пи ОИСР</a:t>
            </a:r>
          </a:p>
          <a:p>
            <a:pPr marL="0" marR="0" indent="0" algn="l" defTabSz="914400" rtl="0" eaLnBrk="1" fontAlgn="auto" latinLnBrk="0" hangingPunct="1">
              <a:lnSpc>
                <a:spcPct val="100000"/>
              </a:lnSpc>
              <a:spcBef>
                <a:spcPts val="0"/>
              </a:spcBef>
              <a:spcAft>
                <a:spcPts val="0"/>
              </a:spcAft>
              <a:buClrTx/>
              <a:buSzTx/>
              <a:buFontTx/>
              <a:buNone/>
              <a:tabLst/>
              <a:defRPr/>
            </a:pPr>
            <a:r>
              <a:rPr lang="ru-RU" sz="1000" smtClean="0"/>
              <a:t>5. задължения на борда, разбирани като действия на напълно информиран субект, с добра воля и грижа на добър и благоразумен стопанин. Необходимо да отбележим, че прилагането на този принцип в повечето юрисдикции не включва неправилни бизнес преценки, ако те не са резултат от груба небрежност.</a:t>
            </a:r>
          </a:p>
          <a:p>
            <a:pPr marL="0" marR="0" indent="0" algn="l" defTabSz="914400" rtl="0" eaLnBrk="1" fontAlgn="auto" latinLnBrk="0" hangingPunct="1">
              <a:lnSpc>
                <a:spcPct val="100000"/>
              </a:lnSpc>
              <a:spcBef>
                <a:spcPts val="0"/>
              </a:spcBef>
              <a:spcAft>
                <a:spcPts val="0"/>
              </a:spcAft>
              <a:buClrTx/>
              <a:buSzTx/>
              <a:buFontTx/>
              <a:buNone/>
              <a:tabLst/>
              <a:defRPr/>
            </a:pPr>
            <a:r>
              <a:rPr lang="ru-RU" sz="1000" smtClean="0"/>
              <a:t>-два елемента: за добра грижа и за лоялност, и подчинява действията на борда на интереса на акционерите. Макар да е спомената и фирмата, като обект на лоялност, Принципите изрично подчертават, че интерпретацията на стандарта не бива да допуска „окопаване” (т.е. срастване) на борда с фирмата. </a:t>
            </a:r>
          </a:p>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изисквания осигуряващи ефективно ангажиране на членовете на бордо­ве с техните отговорности. </a:t>
            </a:r>
          </a:p>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6.могат да, или не, ограничения за заемане на позиции в ХХХ борда, на - доверие в очите на акционерите. дори чрез публичност на информацията за посещаемост на заседани­ята от индивидуалните директори, за тяхната допълнителна анга­жи­раност и пр.</a:t>
            </a:r>
            <a:endParaRPr lang="en-US" sz="1200" kern="120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00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sz="1200" kern="1200" smtClean="0">
                <a:solidFill>
                  <a:schemeClr val="tx1"/>
                </a:solidFill>
                <a:latin typeface="+mn-lt"/>
                <a:ea typeface="+mn-ea"/>
                <a:cs typeface="+mn-cs"/>
              </a:rPr>
              <a:t>1</a:t>
            </a:r>
            <a:r>
              <a:rPr lang="bg-BG" sz="1200" kern="1200" smtClean="0">
                <a:solidFill>
                  <a:schemeClr val="tx1"/>
                </a:solidFill>
                <a:latin typeface="+mn-lt"/>
                <a:ea typeface="+mn-ea"/>
                <a:cs typeface="+mn-cs"/>
              </a:rPr>
              <a:t>.справедл. дори решенията му да повлияват различните акционерни групи по различен начин. Текстът вменява на борда да действа, като едно цяло в интерес на всички акционери, а не като сбор от индивиди, които представят различни конституиращи интереси</a:t>
            </a:r>
          </a:p>
          <a:p>
            <a:pPr marL="228600" indent="-228600">
              <a:buNone/>
            </a:pPr>
            <a:r>
              <a:rPr lang="bg-BG" sz="1200" kern="1200" smtClean="0">
                <a:solidFill>
                  <a:schemeClr val="tx1"/>
                </a:solidFill>
                <a:latin typeface="+mn-lt"/>
                <a:ea typeface="+mn-ea"/>
                <a:cs typeface="+mn-cs"/>
              </a:rPr>
              <a:t>2.Непрекъснатото разширяване на полето на влияние на съвременната кор­по­рация от социална и икономическа гледна точка – п-п за налагане на високи етични стандарти не само за борда, но и за мениджмънта и + </a:t>
            </a:r>
            <a:r>
              <a:rPr lang="bg-BG" sz="1200" i="1" kern="1200" smtClean="0">
                <a:solidFill>
                  <a:schemeClr val="tx1"/>
                </a:solidFill>
                <a:latin typeface="+mn-lt"/>
                <a:ea typeface="+mn-ea"/>
                <a:cs typeface="+mn-cs"/>
              </a:rPr>
              <a:t>етичен кодекс.</a:t>
            </a:r>
            <a:r>
              <a:rPr lang="bg-BG" sz="1200" kern="1200" smtClean="0">
                <a:solidFill>
                  <a:schemeClr val="tx1"/>
                </a:solidFill>
                <a:latin typeface="+mn-lt"/>
                <a:ea typeface="+mn-ea"/>
                <a:cs typeface="+mn-cs"/>
              </a:rPr>
              <a:t> Последният би трябвало да отчита интересите и на другите заинтересовани лица от дейността на фирмата </a:t>
            </a:r>
          </a:p>
          <a:p>
            <a:pPr marL="228600" indent="-228600">
              <a:buNone/>
            </a:pPr>
            <a:r>
              <a:rPr lang="ru-RU" smtClean="0"/>
              <a:t>3.надзор над жизнените функции на корпорацията – стратегия, главни цели, планове и рискова политика (специално подчертана в светлината на послед­ната криза);</a:t>
            </a:r>
          </a:p>
          <a:p>
            <a:pPr marL="685800" lvl="1" indent="-228600">
              <a:buNone/>
            </a:pPr>
            <a:r>
              <a:rPr lang="ru-RU" smtClean="0"/>
              <a:t>а)мониторинг на отговорността на мениджмънта във фирмата.</a:t>
            </a:r>
          </a:p>
          <a:p>
            <a:pPr marL="685800" lvl="1" indent="-228600">
              <a:buNone/>
            </a:pPr>
            <a:r>
              <a:rPr lang="ru-RU" smtClean="0"/>
              <a:t>б)Пред­лага се дори въвеждане на самооценка за резултатността на бордовете или на оценка за индивидуалната ефективност на техните членове, пред­се­датели или ГИД;</a:t>
            </a:r>
          </a:p>
          <a:p>
            <a:pPr marL="685800" lvl="1" indent="-228600">
              <a:buNone/>
            </a:pPr>
            <a:r>
              <a:rPr lang="ru-RU" smtClean="0"/>
              <a:t>в)мониторинг и управление на потенциалните конфликти на интереси на ме­нидж­мънта, членовете на бордове и акционерите + злоупотреби с ресурси на фирмата; транзакции със свързани лица.</a:t>
            </a:r>
          </a:p>
          <a:p>
            <a:pPr marL="228600" marR="0" indent="-22860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4.принципно разделяне на функциите на </a:t>
            </a:r>
            <a:r>
              <a:rPr lang="bg-BG" sz="1200" i="1" kern="1200" smtClean="0">
                <a:solidFill>
                  <a:schemeClr val="tx1"/>
                </a:solidFill>
                <a:latin typeface="+mn-lt"/>
                <a:ea typeface="+mn-ea"/>
                <a:cs typeface="+mn-cs"/>
              </a:rPr>
              <a:t>Председател на борда и ГИД </a:t>
            </a:r>
            <a:r>
              <a:rPr lang="bg-BG" sz="1200" kern="1200" smtClean="0">
                <a:solidFill>
                  <a:schemeClr val="tx1"/>
                </a:solidFill>
                <a:latin typeface="+mn-lt"/>
                <a:ea typeface="+mn-ea"/>
                <a:cs typeface="+mn-cs"/>
              </a:rPr>
              <a:t>на компанията; в практиката на Великобритания принципът е лансиран с </a:t>
            </a:r>
            <a:r>
              <a:rPr lang="bg-BG" sz="1200" i="1" kern="1200" smtClean="0">
                <a:solidFill>
                  <a:schemeClr val="tx1"/>
                </a:solidFill>
                <a:latin typeface="+mn-lt"/>
                <a:ea typeface="+mn-ea"/>
                <a:cs typeface="+mn-cs"/>
              </a:rPr>
              <a:t>Доклада Хиггс</a:t>
            </a:r>
            <a:r>
              <a:rPr lang="bg-BG" sz="1200" kern="1200" smtClean="0">
                <a:solidFill>
                  <a:schemeClr val="tx1"/>
                </a:solidFill>
                <a:latin typeface="+mn-lt"/>
                <a:ea typeface="+mn-ea"/>
                <a:cs typeface="+mn-cs"/>
              </a:rPr>
              <a:t> от 2003</a:t>
            </a:r>
            <a:r>
              <a:rPr lang="en-US" sz="1200" kern="1200" smtClean="0">
                <a:solidFill>
                  <a:schemeClr val="tx1"/>
                </a:solidFill>
                <a:latin typeface="+mn-lt"/>
                <a:ea typeface="+mn-ea"/>
                <a:cs typeface="+mn-cs"/>
              </a:rPr>
              <a:t> г</a:t>
            </a:r>
            <a:r>
              <a:rPr lang="bg-BG" sz="1200" kern="1200" smtClean="0">
                <a:solidFill>
                  <a:schemeClr val="tx1"/>
                </a:solidFill>
                <a:latin typeface="+mn-lt"/>
                <a:ea typeface="+mn-ea"/>
                <a:cs typeface="+mn-cs"/>
              </a:rPr>
              <a:t>. </a:t>
            </a:r>
            <a:endParaRPr lang="bg-BG" sz="1200" kern="120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5.независимост на бордовете- </a:t>
            </a:r>
            <a:r>
              <a:rPr lang="bg-BG" sz="1200" kern="1200" smtClean="0">
                <a:solidFill>
                  <a:schemeClr val="tx1"/>
                </a:solidFill>
                <a:latin typeface="+mn-lt"/>
                <a:ea typeface="+mn-ea"/>
                <a:cs typeface="+mn-cs"/>
              </a:rPr>
              <a:t>баланс на силите, увеличава отговорността и подобрява капацитета на борда за независими от мениджмънта решения. </a:t>
            </a:r>
            <a:endParaRPr lang="en-US" sz="1200" kern="1200" smtClean="0">
              <a:solidFill>
                <a:schemeClr val="tx1"/>
              </a:solidFill>
              <a:latin typeface="+mn-lt"/>
              <a:ea typeface="+mn-ea"/>
              <a:cs typeface="+mn-cs"/>
            </a:endParaRPr>
          </a:p>
          <a:p>
            <a:pPr marL="685800" lvl="1" indent="-228600">
              <a:buNone/>
            </a:pPr>
            <a:r>
              <a:rPr lang="bg-BG" sz="1200" kern="1200" smtClean="0">
                <a:solidFill>
                  <a:schemeClr val="tx1"/>
                </a:solidFill>
                <a:latin typeface="+mn-lt"/>
                <a:ea typeface="+mn-ea"/>
                <a:cs typeface="+mn-cs"/>
              </a:rPr>
              <a:t>а)практиката варира – някъде акционерите служат в борда, добрите практики поставят другаде, правни или самоналожени регулации, изискващи независимост от доминиращите акционери.</a:t>
            </a:r>
          </a:p>
          <a:p>
            <a:pPr marL="685800" lvl="1" indent="-228600">
              <a:buNone/>
            </a:pPr>
            <a:r>
              <a:rPr lang="bg-BG" sz="1200" kern="1200" smtClean="0">
                <a:solidFill>
                  <a:schemeClr val="tx1"/>
                </a:solidFill>
                <a:latin typeface="+mn-lt"/>
                <a:ea typeface="+mn-ea"/>
                <a:cs typeface="+mn-cs"/>
              </a:rPr>
              <a:t>б)Добрите практики допускат доста строго дефиниране на критериите за „независимост”, по-често негативно – кое пречи някому да е независим, но също и позитивно, кое качество е необходимо за да се приеме определен кандидат за независим. </a:t>
            </a:r>
          </a:p>
          <a:p>
            <a:pPr marL="228600" marR="0" lvl="0" indent="-22860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5.ясно 6.Този принцип е призван да осигури равнопоставеност и симетричност в информацията предоставяна на </a:t>
            </a:r>
            <a:r>
              <a:rPr lang="bg-BG" sz="1200" i="1" kern="1200" smtClean="0">
                <a:solidFill>
                  <a:schemeClr val="tx1"/>
                </a:solidFill>
                <a:latin typeface="+mn-lt"/>
                <a:ea typeface="+mn-ea"/>
                <a:cs typeface="+mn-cs"/>
              </a:rPr>
              <a:t>неизпълнителните</a:t>
            </a:r>
            <a:r>
              <a:rPr lang="bg-BG" sz="1200" kern="1200" smtClean="0">
                <a:solidFill>
                  <a:schemeClr val="tx1"/>
                </a:solidFill>
                <a:latin typeface="+mn-lt"/>
                <a:ea typeface="+mn-ea"/>
                <a:cs typeface="+mn-cs"/>
              </a:rPr>
              <a:t> директори в корпорацията. За целта някои практики предполагат достъп на тези директори до вътрешния одитор, корпоративния секретар или обръщане към външна експертиза по тяхно усмотрение, за сметка на корпорацията.</a:t>
            </a:r>
            <a:endParaRPr lang="en-US" sz="1200" kern="120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E333DF4-50D7-4BF5-BE56-C780AB93E0B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None/>
              <a:tabLst/>
              <a:defRPr/>
            </a:pPr>
            <a:r>
              <a:rPr lang="bg-BG" smtClean="0"/>
              <a:t>1.2. 3. апробирана от мен методика</a:t>
            </a:r>
            <a:r>
              <a:rPr lang="bg-BG" baseline="0" smtClean="0"/>
              <a:t> </a:t>
            </a:r>
            <a:r>
              <a:rPr lang="bg-BG" sz="1200" kern="1200" smtClean="0">
                <a:solidFill>
                  <a:schemeClr val="tx1"/>
                </a:solidFill>
                <a:latin typeface="+mn-lt"/>
                <a:ea typeface="+mn-ea"/>
                <a:cs typeface="+mn-cs"/>
              </a:rPr>
              <a:t>(53.44%), включени в изследването, са основани в периода на пазарния преход (1989</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2000</a:t>
            </a:r>
            <a:r>
              <a:rPr lang="en-US" sz="1200" kern="1200" smtClean="0">
                <a:solidFill>
                  <a:schemeClr val="tx1"/>
                </a:solidFill>
                <a:latin typeface="+mn-lt"/>
                <a:ea typeface="+mn-ea"/>
                <a:cs typeface="+mn-cs"/>
              </a:rPr>
              <a:t> г.</a:t>
            </a:r>
            <a:r>
              <a:rPr lang="bg-BG" sz="1200" kern="1200" smtClean="0">
                <a:solidFill>
                  <a:schemeClr val="tx1"/>
                </a:solidFill>
                <a:latin typeface="+mn-lt"/>
                <a:ea typeface="+mn-ea"/>
                <a:cs typeface="+mn-cs"/>
              </a:rPr>
              <a:t>), а останалите, почти поравно, в периодите преди и след него. Над 50% са частно-основани, а другите – 46.3% са били обект на приватизация, като от тях чрез масова приватизация  са прехвърлени 57.38%; 22.95% чрез касови техники и чрез РМД (работническо-мениджърско дружество) – още 16.39. </a:t>
            </a:r>
          </a:p>
          <a:p>
            <a:pPr marL="228600" marR="0" indent="-22860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Цялостния поглед показва добре балансиран подход при формирането на обекта на изследване.</a:t>
            </a:r>
          </a:p>
          <a:p>
            <a:pPr marL="228600" marR="0" indent="-22860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4.</a:t>
            </a:r>
            <a:r>
              <a:rPr lang="bg-BG" sz="1200" kern="1200" baseline="0" smtClean="0">
                <a:solidFill>
                  <a:schemeClr val="tx1"/>
                </a:solidFill>
                <a:latin typeface="+mn-lt"/>
                <a:ea typeface="+mn-ea"/>
                <a:cs typeface="+mn-cs"/>
              </a:rPr>
              <a:t> </a:t>
            </a:r>
            <a:r>
              <a:rPr lang="bg-BG" sz="1200" kern="1200" smtClean="0">
                <a:solidFill>
                  <a:schemeClr val="tx1"/>
                </a:solidFill>
                <a:latin typeface="+mn-lt"/>
                <a:ea typeface="+mn-ea"/>
                <a:cs typeface="+mn-cs"/>
              </a:rPr>
              <a:t>чужди компании от една страна потвържда­ва резултати от предишни изследвания (Чипев, 2008) посочващи около 12%, от друга е тревожен защото бележи по-скоро застой отколкото развитие; разбира се не бива да се забравя и негативното действие на кризата. </a:t>
            </a:r>
            <a:endParaRPr lang="en-US" sz="1200" kern="1200" smtClean="0">
              <a:solidFill>
                <a:schemeClr val="tx1"/>
              </a:solidFill>
              <a:latin typeface="+mn-lt"/>
              <a:ea typeface="+mn-ea"/>
              <a:cs typeface="+mn-cs"/>
            </a:endParaRPr>
          </a:p>
          <a:p>
            <a:pPr marL="228600" marR="0" indent="-22860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Преобладаващото </a:t>
            </a:r>
            <a:r>
              <a:rPr lang="bg-BG" sz="1200" i="1" kern="1200" smtClean="0">
                <a:solidFill>
                  <a:schemeClr val="tx1"/>
                </a:solidFill>
                <a:latin typeface="+mn-lt"/>
                <a:ea typeface="+mn-ea"/>
                <a:cs typeface="+mn-cs"/>
              </a:rPr>
              <a:t>положение на едностепенните структури</a:t>
            </a:r>
            <a:r>
              <a:rPr lang="bg-BG" sz="1200" kern="1200" smtClean="0">
                <a:solidFill>
                  <a:schemeClr val="tx1"/>
                </a:solidFill>
                <a:latin typeface="+mn-lt"/>
                <a:ea typeface="+mn-ea"/>
                <a:cs typeface="+mn-cs"/>
              </a:rPr>
              <a:t> (88.2%) не е изненадващо – още предишните изследвания показаха цифри близо до и над 80% (Чипев, 2012) разкри над 80% компании с едно-степенна структура на управление. По-високия дял тук се дължи на подборката при, която финансовите фирми не бяха предпочитани и заедно с тяхното отсъствие намали броя на двустепенните структури. Поради ред причини, в индустриалния сектор е предпочитан едностепенния борд, като не на последно място е и цената за неговото поддържане.</a:t>
            </a:r>
            <a:endParaRPr lang="en-US" sz="120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bg-BG" sz="1200" i="1" kern="1200" smtClean="0">
                <a:solidFill>
                  <a:schemeClr val="tx1"/>
                </a:solidFill>
                <a:latin typeface="+mn-lt"/>
                <a:ea typeface="+mn-ea"/>
                <a:cs typeface="+mn-cs"/>
              </a:rPr>
              <a:t>1-ст СД</a:t>
            </a:r>
            <a:r>
              <a:rPr lang="bg-BG" sz="1200" kern="1200" smtClean="0">
                <a:solidFill>
                  <a:schemeClr val="tx1"/>
                </a:solidFill>
                <a:latin typeface="+mn-lt"/>
                <a:ea typeface="+mn-ea"/>
                <a:cs typeface="+mn-cs"/>
              </a:rPr>
              <a:t> - много близо до мин. брой членове – 3</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55 (преобладаващ брой 3), макар и да има случаи при които стига и до осем души, както изследването ни показа. </a:t>
            </a:r>
          </a:p>
          <a:p>
            <a:r>
              <a:rPr lang="bg-BG" sz="1200" kern="1200" smtClean="0">
                <a:solidFill>
                  <a:schemeClr val="tx1"/>
                </a:solidFill>
                <a:latin typeface="+mn-lt"/>
                <a:ea typeface="+mn-ea"/>
                <a:cs typeface="+mn-cs"/>
              </a:rPr>
              <a:t>Това винаги е една тъжна констатация, защото показва капсулиране на борда върху базисното поддържане на фирмата и не му позволява да се заеме подобаващо с предизвикател­ствата на новото корпоративно управление. Предишните изследвания показаха, че при едно-степенните фирми, 54.10%, от всички </a:t>
            </a:r>
            <a:r>
              <a:rPr lang="bg-BG" sz="1200" i="1" kern="1200" smtClean="0">
                <a:solidFill>
                  <a:schemeClr val="tx1"/>
                </a:solidFill>
                <a:latin typeface="+mn-lt"/>
                <a:ea typeface="+mn-ea"/>
                <a:cs typeface="+mn-cs"/>
              </a:rPr>
              <a:t>СД</a:t>
            </a:r>
            <a:r>
              <a:rPr lang="bg-BG" sz="1200" kern="1200" smtClean="0">
                <a:solidFill>
                  <a:schemeClr val="tx1"/>
                </a:solidFill>
                <a:latin typeface="+mn-lt"/>
                <a:ea typeface="+mn-ea"/>
                <a:cs typeface="+mn-cs"/>
              </a:rPr>
              <a:t> се състоят от 3 члена, а други 33% са 5-членни (Чипев, 2012). Текущото изследване показва силно увеличение на най-малките и съкращаване на останалите, което би могло да се приеме освен като потвърждение на споменатата вече тенденция и като отражение на кризата. </a:t>
            </a:r>
            <a:endParaRPr lang="en-US" sz="1200" kern="1200" smtClean="0">
              <a:solidFill>
                <a:schemeClr val="tx1"/>
              </a:solidFill>
              <a:latin typeface="+mn-lt"/>
              <a:ea typeface="+mn-ea"/>
              <a:cs typeface="+mn-cs"/>
            </a:endParaRPr>
          </a:p>
          <a:p>
            <a:r>
              <a:rPr lang="bg-BG" sz="1200" i="1" kern="1200" smtClean="0">
                <a:solidFill>
                  <a:schemeClr val="tx1"/>
                </a:solidFill>
                <a:latin typeface="+mn-lt"/>
                <a:ea typeface="+mn-ea"/>
                <a:cs typeface="+mn-cs"/>
              </a:rPr>
              <a:t>2-степенна организация</a:t>
            </a:r>
            <a:r>
              <a:rPr lang="bg-BG" sz="1200" kern="1200" smtClean="0">
                <a:solidFill>
                  <a:schemeClr val="tx1"/>
                </a:solidFill>
                <a:latin typeface="+mn-lt"/>
                <a:ea typeface="+mn-ea"/>
                <a:cs typeface="+mn-cs"/>
              </a:rPr>
              <a:t> – 3 члена (над 80%) и равномерно разпределение на фирмите с по-големи бордове. И това е израз на засилването на тенденцията за съкращаване на размера на бордовете, в сравнение с резултатите от предишните изследвания; напр. в изследването от 2007 г. те бяха почти наполовина по-малък дял – 38.46%, като имаше и почти толкова с по-голям брой (Чипев, 2012). </a:t>
            </a:r>
            <a:endParaRPr lang="en-US" sz="120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Нашите дан­ни показаха, че имаме поне една трета независими членове в около 80% от валидните фирми за </a:t>
            </a:r>
            <a:r>
              <a:rPr lang="bg-BG" sz="1200" i="1" kern="1200" smtClean="0">
                <a:solidFill>
                  <a:schemeClr val="tx1"/>
                </a:solidFill>
                <a:latin typeface="+mn-lt"/>
                <a:ea typeface="+mn-ea"/>
                <a:cs typeface="+mn-cs"/>
              </a:rPr>
              <a:t>съветите на директорите (</a:t>
            </a:r>
            <a:r>
              <a:rPr lang="bg-BG" sz="1200" kern="1200" smtClean="0">
                <a:solidFill>
                  <a:schemeClr val="tx1"/>
                </a:solidFill>
                <a:latin typeface="+mn-lt"/>
                <a:ea typeface="+mn-ea"/>
                <a:cs typeface="+mn-cs"/>
              </a:rPr>
              <a:t>т.е. едно-степенните фирми), което е висок резултат. Като се има предвид, че неотговорилите фирми (код 999) са сравни­телно много, може да се очаква, че реалното положение се движи някъде около 70% процентов дял. Това е консистентно с резултатите от друго наше изследване (Чипев, 2012), които дадоха около 60%, тъй като показва, че фирмите в които по някаква причина има несъответствие с изискването силно са намалели.</a:t>
            </a:r>
            <a:endParaRPr lang="en-US" sz="120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33DF4-50D7-4BF5-BE56-C780AB93E0B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Ясно очертаното при индекса преобладаване на междинни отговори, потвържда­ва присъствието на достатъчно на брой независими ди­рек­­тори в мнозинство­то от бордове. В същото време, добре е откроено и наличието на малка част (24.4%) бордове, в които “най-обвързаната”, по смисъла на КУ, група</a:t>
            </a:r>
            <a:r>
              <a:rPr lang="bg-BG" sz="1200" i="1" kern="1200" smtClean="0">
                <a:solidFill>
                  <a:schemeClr val="tx1"/>
                </a:solidFill>
                <a:latin typeface="+mn-lt"/>
                <a:ea typeface="+mn-ea"/>
                <a:cs typeface="+mn-cs"/>
              </a:rPr>
              <a:t> – мениджърите</a:t>
            </a:r>
            <a:r>
              <a:rPr lang="bg-BG" sz="1200" kern="1200" smtClean="0">
                <a:solidFill>
                  <a:schemeClr val="tx1"/>
                </a:solidFill>
                <a:latin typeface="+mn-lt"/>
                <a:ea typeface="+mn-ea"/>
                <a:cs typeface="+mn-cs"/>
              </a:rPr>
              <a:t> е в състояние да упражнява властта си върху корпоративните дела нестеснявани от опосредстващата роля на независимите директори.</a:t>
            </a:r>
            <a:endParaRPr lang="en-US" sz="1200" kern="120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bg-BG" sz="1200" kern="1200" smtClean="0">
                <a:solidFill>
                  <a:schemeClr val="tx1"/>
                </a:solidFill>
                <a:latin typeface="+mn-lt"/>
                <a:ea typeface="+mn-ea"/>
                <a:cs typeface="+mn-cs"/>
              </a:rPr>
              <a:t>Ясно очертаното при индекса преобладаване на междинни отговори, потвържда­ва присъствието на достатъчно на брой независими ди­рек­­тори в мнозинство­то от бордове. В същото време, добре е откроено и наличието на малка част (24.4%) бордове, в които “най-обвързаната”, по смисъла на КУ, група</a:t>
            </a:r>
            <a:r>
              <a:rPr lang="bg-BG" sz="1200" i="1" kern="1200" smtClean="0">
                <a:solidFill>
                  <a:schemeClr val="tx1"/>
                </a:solidFill>
                <a:latin typeface="+mn-lt"/>
                <a:ea typeface="+mn-ea"/>
                <a:cs typeface="+mn-cs"/>
              </a:rPr>
              <a:t> – мениджърите</a:t>
            </a:r>
            <a:r>
              <a:rPr lang="bg-BG" sz="1200" kern="1200" smtClean="0">
                <a:solidFill>
                  <a:schemeClr val="tx1"/>
                </a:solidFill>
                <a:latin typeface="+mn-lt"/>
                <a:ea typeface="+mn-ea"/>
                <a:cs typeface="+mn-cs"/>
              </a:rPr>
              <a:t> е в състояние да упражнява властта си върху корпоративните дела нестеснявани от опосредстващата роля на независимите директори.</a:t>
            </a:r>
          </a:p>
          <a:p>
            <a:r>
              <a:rPr lang="bg-BG" sz="1200" kern="1200" smtClean="0">
                <a:solidFill>
                  <a:schemeClr val="tx1"/>
                </a:solidFill>
                <a:latin typeface="+mn-lt"/>
                <a:ea typeface="+mn-ea"/>
                <a:cs typeface="+mn-cs"/>
              </a:rPr>
              <a:t>2.к-лен въпрос - да верифицира дадените по-горе отговори +информация за поява на различни норми в правилниците и кодексите регламентиращи корпора­тив­ното управление, които утвърждават, че изразените от външните директори мне­ния и заетите позиции няма да се отразят негативно на тяхното финансово или ста­тус­но положение в съответния борд. Логично, делът на отговорите поддържащи “реалната” независимост у мениджърите не е много висок. </a:t>
            </a:r>
          </a:p>
          <a:p>
            <a:r>
              <a:rPr lang="bg-BG" sz="1200" kern="1200" smtClean="0">
                <a:solidFill>
                  <a:schemeClr val="tx1"/>
                </a:solidFill>
                <a:latin typeface="+mn-lt"/>
                <a:ea typeface="+mn-ea"/>
                <a:cs typeface="+mn-cs"/>
              </a:rPr>
              <a:t>Под 30 процента имат в документите си норми гарантиращи свободното отстояване на позиции от страна на независимите директори, + 3% вероятно ЩЕ</a:t>
            </a:r>
            <a:r>
              <a:rPr lang="bg-BG" sz="1200" kern="1200" baseline="0" smtClean="0">
                <a:solidFill>
                  <a:schemeClr val="tx1"/>
                </a:solidFill>
                <a:latin typeface="+mn-lt"/>
                <a:ea typeface="+mn-ea"/>
                <a:cs typeface="+mn-cs"/>
              </a:rPr>
              <a:t> </a:t>
            </a:r>
            <a:r>
              <a:rPr lang="bg-BG" sz="1200" kern="1200" smtClean="0">
                <a:solidFill>
                  <a:schemeClr val="tx1"/>
                </a:solidFill>
                <a:latin typeface="+mn-lt"/>
                <a:ea typeface="+mn-ea"/>
                <a:cs typeface="+mn-cs"/>
              </a:rPr>
              <a:t>въве­дат подобно изискване. Това е по-висок резултат от предишното изследване (където имаше около 17% положителни отговори и още около 5 – в проекция Чипев, 2012).  В същото време е обезпокоително, макари и да нямаме никакви основания да се съмняваме в него, положението, при което над 70</a:t>
            </a:r>
            <a:r>
              <a:rPr lang="en-US" sz="1200" kern="1200" smtClean="0">
                <a:solidFill>
                  <a:schemeClr val="tx1"/>
                </a:solidFill>
                <a:latin typeface="+mn-lt"/>
                <a:ea typeface="+mn-ea"/>
                <a:cs typeface="+mn-cs"/>
              </a:rPr>
              <a:t>%</a:t>
            </a:r>
            <a:r>
              <a:rPr lang="bg-BG" sz="1200" kern="1200" smtClean="0">
                <a:solidFill>
                  <a:schemeClr val="tx1"/>
                </a:solidFill>
                <a:latin typeface="+mn-lt"/>
                <a:ea typeface="+mn-ea"/>
                <a:cs typeface="+mn-cs"/>
              </a:rPr>
              <a:t> подчертават, „е този проблем или не стои или е неактуален. </a:t>
            </a:r>
            <a:endParaRPr lang="en-US" sz="1200" kern="120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8E333DF4-50D7-4BF5-BE56-C780AB93E0B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1983389-9F48-4971-AD72-CC0D32D800F2}" type="datetimeFigureOut">
              <a:rPr lang="en-US" smtClean="0"/>
              <a:pPr/>
              <a:t>13-Mar-14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9BC1F85-5ADF-4BA9-9E2D-C13602CECF5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983389-9F48-4971-AD72-CC0D32D800F2}" type="datetimeFigureOut">
              <a:rPr lang="en-US" smtClean="0"/>
              <a:pPr/>
              <a:t>13-Mar-14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C1F85-5ADF-4BA9-9E2D-C13602CECF5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1983389-9F48-4971-AD72-CC0D32D800F2}" type="datetimeFigureOut">
              <a:rPr lang="en-US" smtClean="0"/>
              <a:pPr/>
              <a:t>13-Mar-14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9BC1F85-5ADF-4BA9-9E2D-C13602CECF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1983389-9F48-4971-AD72-CC0D32D800F2}" type="datetimeFigureOut">
              <a:rPr lang="en-US" smtClean="0"/>
              <a:pPr/>
              <a:t>13-Mar-14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9BC1F85-5ADF-4BA9-9E2D-C13602CECF59}"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1983389-9F48-4971-AD72-CC0D32D800F2}" type="datetimeFigureOut">
              <a:rPr lang="en-US" smtClean="0"/>
              <a:pPr/>
              <a:t>13-Mar-14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9BC1F85-5ADF-4BA9-9E2D-C13602CECF59}"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1983389-9F48-4971-AD72-CC0D32D800F2}" type="datetimeFigureOut">
              <a:rPr lang="en-US" smtClean="0"/>
              <a:pPr/>
              <a:t>13-Mar-14</a:t>
            </a:fld>
            <a:endParaRPr lang="en-US"/>
          </a:p>
        </p:txBody>
      </p:sp>
      <p:sp>
        <p:nvSpPr>
          <p:cNvPr id="10" name="Slide Number Placeholder 9"/>
          <p:cNvSpPr>
            <a:spLocks noGrp="1"/>
          </p:cNvSpPr>
          <p:nvPr>
            <p:ph type="sldNum" sz="quarter" idx="16"/>
          </p:nvPr>
        </p:nvSpPr>
        <p:spPr/>
        <p:txBody>
          <a:bodyPr rtlCol="0"/>
          <a:lstStyle/>
          <a:p>
            <a:fld id="{B9BC1F85-5ADF-4BA9-9E2D-C13602CECF59}"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1983389-9F48-4971-AD72-CC0D32D800F2}" type="datetimeFigureOut">
              <a:rPr lang="en-US" smtClean="0"/>
              <a:pPr/>
              <a:t>13-Mar-14</a:t>
            </a:fld>
            <a:endParaRPr lang="en-US"/>
          </a:p>
        </p:txBody>
      </p:sp>
      <p:sp>
        <p:nvSpPr>
          <p:cNvPr id="12" name="Slide Number Placeholder 11"/>
          <p:cNvSpPr>
            <a:spLocks noGrp="1"/>
          </p:cNvSpPr>
          <p:nvPr>
            <p:ph type="sldNum" sz="quarter" idx="16"/>
          </p:nvPr>
        </p:nvSpPr>
        <p:spPr/>
        <p:txBody>
          <a:bodyPr rtlCol="0"/>
          <a:lstStyle/>
          <a:p>
            <a:fld id="{B9BC1F85-5ADF-4BA9-9E2D-C13602CECF59}"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983389-9F48-4971-AD72-CC0D32D800F2}" type="datetimeFigureOut">
              <a:rPr lang="en-US" smtClean="0"/>
              <a:pPr/>
              <a:t>13-Mar-14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9BC1F85-5ADF-4BA9-9E2D-C13602CECF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83389-9F48-4971-AD72-CC0D32D800F2}" type="datetimeFigureOut">
              <a:rPr lang="en-US" smtClean="0"/>
              <a:pPr/>
              <a:t>13-Mar-14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9BC1F85-5ADF-4BA9-9E2D-C13602CECF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983389-9F48-4971-AD72-CC0D32D800F2}" type="datetimeFigureOut">
              <a:rPr lang="en-US" smtClean="0"/>
              <a:pPr/>
              <a:t>13-Mar-14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9BC1F85-5ADF-4BA9-9E2D-C13602CECF59}"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1983389-9F48-4971-AD72-CC0D32D800F2}" type="datetimeFigureOut">
              <a:rPr lang="en-US" smtClean="0"/>
              <a:pPr/>
              <a:t>13-Mar-14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9BC1F85-5ADF-4BA9-9E2D-C13602CECF59}"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1983389-9F48-4971-AD72-CC0D32D800F2}" type="datetimeFigureOut">
              <a:rPr lang="en-US" smtClean="0"/>
              <a:pPr/>
              <a:t>13-Mar-14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9BC1F85-5ADF-4BA9-9E2D-C13602CECF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692696"/>
            <a:ext cx="6477000" cy="1828800"/>
          </a:xfrm>
        </p:spPr>
        <p:txBody>
          <a:bodyPr>
            <a:normAutofit fontScale="90000"/>
          </a:bodyPr>
          <a:lstStyle/>
          <a:p>
            <a:pPr algn="r"/>
            <a:r>
              <a:rPr lang="ru-RU" sz="3200" i="0" smtClean="0"/>
              <a:t>Мониторинг </a:t>
            </a:r>
            <a:r>
              <a:rPr lang="ru-RU" sz="3200" i="0"/>
              <a:t>на представянето на корпоративните бордове в </a:t>
            </a:r>
            <a:r>
              <a:rPr lang="ru-RU" sz="3200" i="0" smtClean="0"/>
              <a:t>България</a:t>
            </a:r>
            <a:endParaRPr lang="en-US" sz="3200" i="0"/>
          </a:p>
        </p:txBody>
      </p:sp>
      <p:sp>
        <p:nvSpPr>
          <p:cNvPr id="3" name="Subtitle 2"/>
          <p:cNvSpPr>
            <a:spLocks noGrp="1"/>
          </p:cNvSpPr>
          <p:nvPr>
            <p:ph type="subTitle" idx="1"/>
          </p:nvPr>
        </p:nvSpPr>
        <p:spPr>
          <a:xfrm>
            <a:off x="1428800" y="4437112"/>
            <a:ext cx="7715200" cy="1219200"/>
          </a:xfrm>
        </p:spPr>
        <p:txBody>
          <a:bodyPr>
            <a:noAutofit/>
          </a:bodyPr>
          <a:lstStyle/>
          <a:p>
            <a:pPr algn="r"/>
            <a:r>
              <a:rPr lang="bg-BG" sz="1800" b="1" smtClean="0">
                <a:solidFill>
                  <a:schemeClr val="tx1"/>
                </a:solidFill>
              </a:rPr>
              <a:t>Доклад представен на научната конференция: </a:t>
            </a:r>
            <a:endParaRPr lang="ru-RU" sz="1800" b="1" smtClean="0">
              <a:solidFill>
                <a:schemeClr val="tx1"/>
              </a:solidFill>
            </a:endParaRPr>
          </a:p>
          <a:p>
            <a:pPr algn="r"/>
            <a:r>
              <a:rPr lang="ru-RU" sz="1800" b="1" smtClean="0">
                <a:solidFill>
                  <a:schemeClr val="tx1"/>
                </a:solidFill>
              </a:rPr>
              <a:t>НА </a:t>
            </a:r>
            <a:r>
              <a:rPr lang="ru-RU" sz="1800" b="1">
                <a:solidFill>
                  <a:schemeClr val="tx1"/>
                </a:solidFill>
              </a:rPr>
              <a:t>СТАНДАРТИТЕ ЗА </a:t>
            </a:r>
            <a:r>
              <a:rPr lang="ru-RU" sz="1800" b="1" smtClean="0">
                <a:solidFill>
                  <a:schemeClr val="tx1"/>
                </a:solidFill>
              </a:rPr>
              <a:t>ДОБРО КОРПОРАТИВНО </a:t>
            </a:r>
            <a:r>
              <a:rPr lang="bg-BG" sz="1800" b="1" smtClean="0">
                <a:solidFill>
                  <a:schemeClr val="tx1"/>
                </a:solidFill>
              </a:rPr>
              <a:t>УПРАВЛЕНИЕ, </a:t>
            </a:r>
          </a:p>
          <a:p>
            <a:pPr algn="r"/>
            <a:r>
              <a:rPr lang="ru-RU" sz="1800" smtClean="0">
                <a:solidFill>
                  <a:schemeClr val="tx1"/>
                </a:solidFill>
                <a:latin typeface="+mn-lt"/>
                <a:ea typeface="+mn-ea"/>
                <a:cs typeface="+mn-cs"/>
              </a:rPr>
              <a:t>Институт за </a:t>
            </a:r>
            <a:r>
              <a:rPr lang="ru-RU" sz="1800">
                <a:solidFill>
                  <a:schemeClr val="tx1"/>
                </a:solidFill>
                <a:latin typeface="+mn-lt"/>
                <a:ea typeface="+mn-ea"/>
                <a:cs typeface="+mn-cs"/>
              </a:rPr>
              <a:t>икономически изследвания при </a:t>
            </a:r>
            <a:r>
              <a:rPr lang="ru-RU" sz="1800" smtClean="0">
                <a:solidFill>
                  <a:schemeClr val="tx1"/>
                </a:solidFill>
                <a:latin typeface="+mn-lt"/>
                <a:ea typeface="+mn-ea"/>
                <a:cs typeface="+mn-cs"/>
              </a:rPr>
              <a:t>БАН, </a:t>
            </a:r>
            <a:r>
              <a:rPr lang="bg-BG" sz="1800" b="1" smtClean="0">
                <a:solidFill>
                  <a:schemeClr val="tx1"/>
                </a:solidFill>
              </a:rPr>
              <a:t>14 март 2014, </a:t>
            </a:r>
            <a:r>
              <a:rPr lang="bg-BG" sz="1800" smtClean="0">
                <a:solidFill>
                  <a:schemeClr val="tx1"/>
                </a:solidFill>
                <a:latin typeface="+mn-lt"/>
                <a:ea typeface="+mn-ea"/>
                <a:cs typeface="+mn-cs"/>
              </a:rPr>
              <a:t>София</a:t>
            </a:r>
            <a:r>
              <a:rPr lang="bg-BG" sz="1800" b="1" smtClean="0">
                <a:solidFill>
                  <a:schemeClr val="tx1"/>
                </a:solidFill>
              </a:rPr>
              <a:t>  </a:t>
            </a:r>
            <a:endParaRPr lang="en-US" sz="1800">
              <a:solidFill>
                <a:schemeClr val="tx1"/>
              </a:solidFill>
            </a:endParaRPr>
          </a:p>
        </p:txBody>
      </p:sp>
      <p:sp>
        <p:nvSpPr>
          <p:cNvPr id="4" name="TextBox 3"/>
          <p:cNvSpPr txBox="1"/>
          <p:nvPr/>
        </p:nvSpPr>
        <p:spPr>
          <a:xfrm>
            <a:off x="2447256" y="6211669"/>
            <a:ext cx="6696744" cy="646331"/>
          </a:xfrm>
          <a:prstGeom prst="rect">
            <a:avLst/>
          </a:prstGeom>
          <a:noFill/>
        </p:spPr>
        <p:txBody>
          <a:bodyPr wrap="square" rtlCol="0">
            <a:spAutoFit/>
          </a:bodyPr>
          <a:lstStyle/>
          <a:p>
            <a:pPr algn="r"/>
            <a:r>
              <a:rPr lang="bg-BG" smtClean="0">
                <a:solidFill>
                  <a:schemeClr val="bg1"/>
                </a:solidFill>
              </a:rPr>
              <a:t>Проф. д-р по икон-Пламен Д. Чипев</a:t>
            </a:r>
          </a:p>
          <a:p>
            <a:pPr algn="r"/>
            <a:r>
              <a:rPr lang="bg-BG" smtClean="0">
                <a:solidFill>
                  <a:schemeClr val="bg1"/>
                </a:solidFill>
              </a:rPr>
              <a:t>ИИИ, БАН и ФИСН, ПУ</a:t>
            </a:r>
            <a:endParaRPr lang="en-US">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bg-BG" smtClean="0"/>
              <a:t>норми за регулиране на </a:t>
            </a:r>
            <a:r>
              <a:rPr lang="bg-BG" smtClean="0"/>
              <a:t>конфликти </a:t>
            </a:r>
            <a:r>
              <a:rPr lang="bg-BG" smtClean="0"/>
              <a:t>на интерси</a:t>
            </a:r>
            <a:endParaRPr lang="en-US"/>
          </a:p>
        </p:txBody>
      </p:sp>
      <p:sp>
        <p:nvSpPr>
          <p:cNvPr id="3" name="Content Placeholder 2"/>
          <p:cNvSpPr>
            <a:spLocks noGrp="1"/>
          </p:cNvSpPr>
          <p:nvPr>
            <p:ph sz="quarter" idx="1"/>
          </p:nvPr>
        </p:nvSpPr>
        <p:spPr/>
        <p:txBody>
          <a:bodyPr>
            <a:normAutofit/>
          </a:bodyPr>
          <a:lstStyle/>
          <a:p>
            <a:r>
              <a:rPr lang="bg-BG" smtClean="0"/>
              <a:t>фирми, които разполагат с такава процедура – 38.5%. </a:t>
            </a:r>
            <a:r>
              <a:rPr lang="ru-RU" sz="3200" smtClean="0"/>
              <a:t>данните показват завидно потвърждение в първо изследване, </a:t>
            </a:r>
            <a:r>
              <a:rPr lang="bg-BG" sz="3200" smtClean="0"/>
              <a:t>резултат ът бе около 35</a:t>
            </a:r>
            <a:r>
              <a:rPr lang="en-US" sz="3200" smtClean="0"/>
              <a:t>%</a:t>
            </a:r>
            <a:r>
              <a:rPr lang="bg-BG" sz="3200" smtClean="0"/>
              <a:t> (кумулиран от двата възможни отговора)</a:t>
            </a:r>
            <a:endParaRPr lang="ru-RU" sz="3200" smtClean="0"/>
          </a:p>
          <a:p>
            <a:r>
              <a:rPr lang="bg-BG" smtClean="0"/>
              <a:t>Аналогично, делът на фирмите, които отхвърлят или нямат такава прак­тика спада постоянно от почти 70%, през 61%, до последните 53</a:t>
            </a:r>
            <a:r>
              <a:rPr lang="en-US" smtClean="0"/>
              <a:t>.</a:t>
            </a:r>
            <a:r>
              <a:rPr lang="bg-BG" smtClean="0"/>
              <a:t>8</a:t>
            </a:r>
            <a:r>
              <a:rPr lang="en-US" smtClean="0"/>
              <a:t>%</a:t>
            </a:r>
            <a:r>
              <a:rPr lang="bg-BG" smtClean="0"/>
              <a:t> от отговорилите. </a:t>
            </a:r>
            <a:endParaRPr lang="en-US" smtClean="0"/>
          </a:p>
          <a:p>
            <a:endParaRPr lang="bg-BG" smtClean="0"/>
          </a:p>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bg-BG" sz="3200" smtClean="0"/>
              <a:t>Ранжиране  по значимост на функциите на български корпоративни бордове</a:t>
            </a:r>
            <a:endParaRPr lang="en-US" sz="3200"/>
          </a:p>
        </p:txBody>
      </p:sp>
      <p:graphicFrame>
        <p:nvGraphicFramePr>
          <p:cNvPr id="6" name="Content Placeholder 5"/>
          <p:cNvGraphicFramePr>
            <a:graphicFrameLocks noGrp="1"/>
          </p:cNvGraphicFramePr>
          <p:nvPr>
            <p:ph sz="quarter" idx="1"/>
          </p:nvPr>
        </p:nvGraphicFramePr>
        <p:xfrm>
          <a:off x="0" y="1600200"/>
          <a:ext cx="9144000" cy="5400040"/>
        </p:xfrm>
        <a:graphic>
          <a:graphicData uri="http://schemas.openxmlformats.org/drawingml/2006/table">
            <a:tbl>
              <a:tblPr firstRow="1" bandRow="1">
                <a:tableStyleId>{5C22544A-7EE6-4342-B048-85BDC9FD1C3A}</a:tableStyleId>
              </a:tblPr>
              <a:tblGrid>
                <a:gridCol w="7266734"/>
                <a:gridCol w="888323"/>
                <a:gridCol w="988943"/>
              </a:tblGrid>
              <a:tr h="370840">
                <a:tc>
                  <a:txBody>
                    <a:bodyPr/>
                    <a:lstStyle/>
                    <a:p>
                      <a:pPr marL="0" marR="0" indent="0" algn="l">
                        <a:spcBef>
                          <a:spcPts val="0"/>
                        </a:spcBef>
                        <a:spcAft>
                          <a:spcPts val="0"/>
                        </a:spcAft>
                      </a:pPr>
                      <a:r>
                        <a:rPr lang="bg-BG" sz="2200">
                          <a:latin typeface="Times New Roman"/>
                          <a:ea typeface="Calibri"/>
                          <a:cs typeface="Times New Roman"/>
                        </a:rPr>
                        <a:t>Функции</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a:latin typeface="Times New Roman"/>
                          <a:ea typeface="Calibri"/>
                          <a:cs typeface="Times New Roman"/>
                        </a:rPr>
                        <a:t>Ранг </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smtClean="0">
                          <a:latin typeface="Times New Roman"/>
                          <a:ea typeface="Calibri"/>
                          <a:cs typeface="Times New Roman"/>
                        </a:rPr>
                        <a:t>Чест.</a:t>
                      </a:r>
                      <a:endParaRPr lang="en-US" sz="2200">
                        <a:latin typeface="Book Antiqua"/>
                        <a:ea typeface="Calibri"/>
                        <a:cs typeface="Times New Roman"/>
                      </a:endParaRPr>
                    </a:p>
                  </a:txBody>
                  <a:tcPr marL="68580" marR="68580" marT="0" marB="0" anchor="ctr"/>
                </a:tc>
              </a:tr>
              <a:tr h="370840">
                <a:tc>
                  <a:txBody>
                    <a:bodyPr/>
                    <a:lstStyle/>
                    <a:p>
                      <a:pPr marL="201930" marR="0" indent="-180340" algn="l">
                        <a:spcBef>
                          <a:spcPts val="0"/>
                        </a:spcBef>
                        <a:spcAft>
                          <a:spcPts val="0"/>
                        </a:spcAft>
                      </a:pPr>
                      <a:r>
                        <a:rPr lang="bg-BG" sz="2200" b="1">
                          <a:latin typeface="Times New Roman"/>
                          <a:ea typeface="Calibri"/>
                          <a:cs typeface="Times New Roman"/>
                        </a:rPr>
                        <a:t>A.  Мониторинг</a:t>
                      </a:r>
                      <a:r>
                        <a:rPr lang="bg-BG" sz="2200">
                          <a:latin typeface="Times New Roman"/>
                          <a:ea typeface="Calibri"/>
                          <a:cs typeface="Times New Roman"/>
                        </a:rPr>
                        <a:t> и </a:t>
                      </a:r>
                      <a:r>
                        <a:rPr lang="bg-BG" sz="2200">
                          <a:solidFill>
                            <a:srgbClr val="000000"/>
                          </a:solidFill>
                          <a:latin typeface="Times New Roman"/>
                          <a:ea typeface="Calibri"/>
                          <a:cs typeface="Times New Roman"/>
                        </a:rPr>
                        <a:t>надзор </a:t>
                      </a:r>
                      <a:r>
                        <a:rPr lang="bg-BG" sz="2200">
                          <a:latin typeface="Times New Roman"/>
                          <a:ea typeface="Calibri"/>
                          <a:cs typeface="Times New Roman"/>
                        </a:rPr>
                        <a:t>над </a:t>
                      </a:r>
                      <a:r>
                        <a:rPr lang="bg-BG" sz="2200" b="1" smtClean="0">
                          <a:latin typeface="Times New Roman"/>
                          <a:ea typeface="Calibri"/>
                          <a:cs typeface="Times New Roman"/>
                        </a:rPr>
                        <a:t>корп. стратегия</a:t>
                      </a:r>
                      <a:r>
                        <a:rPr lang="bg-BG" sz="2200">
                          <a:latin typeface="Times New Roman"/>
                          <a:ea typeface="Calibri"/>
                          <a:cs typeface="Times New Roman"/>
                        </a:rPr>
                        <a:t>; </a:t>
                      </a:r>
                      <a:r>
                        <a:rPr lang="bg-BG" sz="2200" smtClean="0">
                          <a:latin typeface="Times New Roman"/>
                          <a:ea typeface="Calibri"/>
                          <a:cs typeface="Times New Roman"/>
                        </a:rPr>
                        <a:t>пол. </a:t>
                      </a:r>
                      <a:r>
                        <a:rPr lang="bg-BG" sz="2200">
                          <a:latin typeface="Times New Roman"/>
                          <a:ea typeface="Calibri"/>
                          <a:cs typeface="Times New Roman"/>
                        </a:rPr>
                        <a:t>на риска, </a:t>
                      </a:r>
                      <a:r>
                        <a:rPr lang="bg-BG" sz="2200" smtClean="0">
                          <a:latin typeface="Times New Roman"/>
                          <a:ea typeface="Calibri"/>
                          <a:cs typeface="Times New Roman"/>
                        </a:rPr>
                        <a:t>год. планове</a:t>
                      </a:r>
                      <a:r>
                        <a:rPr lang="bg-BG" sz="2200">
                          <a:latin typeface="Times New Roman"/>
                          <a:ea typeface="Calibri"/>
                          <a:cs typeface="Times New Roman"/>
                        </a:rPr>
                        <a:t>; надзор над </a:t>
                      </a:r>
                      <a:r>
                        <a:rPr lang="bg-BG" sz="2200" smtClean="0">
                          <a:latin typeface="Times New Roman"/>
                          <a:ea typeface="Calibri"/>
                          <a:cs typeface="Times New Roman"/>
                        </a:rPr>
                        <a:t>капитал. </a:t>
                      </a:r>
                      <a:r>
                        <a:rPr lang="bg-BG" sz="2200">
                          <a:latin typeface="Times New Roman"/>
                          <a:ea typeface="Calibri"/>
                          <a:cs typeface="Times New Roman"/>
                        </a:rPr>
                        <a:t>разходи, най-важните придобивания и продажби на активи</a:t>
                      </a:r>
                      <a:r>
                        <a:rPr lang="bg-BG" sz="2200" b="1">
                          <a:latin typeface="Times New Roman"/>
                          <a:ea typeface="Calibri"/>
                          <a:cs typeface="Times New Roman"/>
                        </a:rPr>
                        <a:t>.</a:t>
                      </a:r>
                      <a:r>
                        <a:rPr lang="bg-BG" sz="2200">
                          <a:latin typeface="Times New Roman"/>
                          <a:ea typeface="Calibri"/>
                          <a:cs typeface="Times New Roman"/>
                        </a:rPr>
                        <a:t> </a:t>
                      </a:r>
                      <a:endParaRPr lang="en-US" sz="22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200" b="1">
                          <a:solidFill>
                            <a:srgbClr val="000000"/>
                          </a:solidFill>
                          <a:latin typeface="Times New Roman"/>
                          <a:ea typeface="Calibri"/>
                          <a:cs typeface="Times New Roman"/>
                        </a:rPr>
                        <a:t>1</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a:solidFill>
                            <a:srgbClr val="000000"/>
                          </a:solidFill>
                          <a:latin typeface="Times New Roman"/>
                          <a:ea typeface="Calibri"/>
                          <a:cs typeface="Times New Roman"/>
                        </a:rPr>
                        <a:t>45</a:t>
                      </a:r>
                      <a:endParaRPr lang="en-US" sz="2200">
                        <a:latin typeface="Book Antiqua"/>
                        <a:ea typeface="Calibri"/>
                        <a:cs typeface="Times New Roman"/>
                      </a:endParaRPr>
                    </a:p>
                  </a:txBody>
                  <a:tcPr marL="68580" marR="68580" marT="0" marB="0" anchor="ctr"/>
                </a:tc>
              </a:tr>
              <a:tr h="370840">
                <a:tc>
                  <a:txBody>
                    <a:bodyPr/>
                    <a:lstStyle/>
                    <a:p>
                      <a:pPr marL="201930" marR="0" indent="-180340" algn="l">
                        <a:spcBef>
                          <a:spcPts val="0"/>
                        </a:spcBef>
                        <a:spcAft>
                          <a:spcPts val="0"/>
                        </a:spcAft>
                      </a:pPr>
                      <a:r>
                        <a:rPr lang="bg-BG" sz="2200" b="1">
                          <a:latin typeface="Times New Roman"/>
                          <a:ea typeface="Calibri"/>
                          <a:cs typeface="Times New Roman"/>
                        </a:rPr>
                        <a:t>B.  Контрол на комуникацията</a:t>
                      </a:r>
                      <a:r>
                        <a:rPr lang="bg-BG" sz="2200">
                          <a:latin typeface="Times New Roman"/>
                          <a:ea typeface="Calibri"/>
                          <a:cs typeface="Times New Roman"/>
                        </a:rPr>
                        <a:t> с </a:t>
                      </a:r>
                      <a:r>
                        <a:rPr lang="bg-BG" sz="2200" smtClean="0">
                          <a:latin typeface="Times New Roman"/>
                          <a:ea typeface="Calibri"/>
                          <a:cs typeface="Times New Roman"/>
                        </a:rPr>
                        <a:t>регулатив-ните </a:t>
                      </a:r>
                      <a:r>
                        <a:rPr lang="bg-BG" sz="2200">
                          <a:latin typeface="Times New Roman"/>
                          <a:ea typeface="Calibri"/>
                          <a:cs typeface="Times New Roman"/>
                        </a:rPr>
                        <a:t>органи, акционерите и </a:t>
                      </a:r>
                      <a:r>
                        <a:rPr lang="bg-BG" sz="2200" smtClean="0">
                          <a:latin typeface="Times New Roman"/>
                          <a:ea typeface="Calibri"/>
                          <a:cs typeface="Times New Roman"/>
                        </a:rPr>
                        <a:t>обществото</a:t>
                      </a:r>
                      <a:endParaRPr lang="en-US" sz="22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200" b="1">
                          <a:solidFill>
                            <a:srgbClr val="000000"/>
                          </a:solidFill>
                          <a:latin typeface="Times New Roman"/>
                          <a:ea typeface="Calibri"/>
                          <a:cs typeface="Times New Roman"/>
                        </a:rPr>
                        <a:t>7</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a:solidFill>
                            <a:srgbClr val="000000"/>
                          </a:solidFill>
                          <a:latin typeface="Times New Roman"/>
                          <a:ea typeface="Calibri"/>
                          <a:cs typeface="Times New Roman"/>
                        </a:rPr>
                        <a:t>29</a:t>
                      </a:r>
                      <a:endParaRPr lang="en-US" sz="2200">
                        <a:latin typeface="Book Antiqua"/>
                        <a:ea typeface="Calibri"/>
                        <a:cs typeface="Times New Roman"/>
                      </a:endParaRPr>
                    </a:p>
                  </a:txBody>
                  <a:tcPr marL="68580" marR="68580" marT="0" marB="0" anchor="ctr"/>
                </a:tc>
              </a:tr>
              <a:tr h="370840">
                <a:tc>
                  <a:txBody>
                    <a:bodyPr/>
                    <a:lstStyle/>
                    <a:p>
                      <a:pPr marL="201930" marR="0" indent="-180340" algn="l">
                        <a:spcBef>
                          <a:spcPts val="0"/>
                        </a:spcBef>
                        <a:spcAft>
                          <a:spcPts val="0"/>
                        </a:spcAft>
                      </a:pPr>
                      <a:r>
                        <a:rPr lang="bg-BG" sz="2200" b="1">
                          <a:latin typeface="Times New Roman"/>
                          <a:ea typeface="Calibri"/>
                          <a:cs typeface="Times New Roman"/>
                        </a:rPr>
                        <a:t>C.  Мониторинг</a:t>
                      </a:r>
                      <a:r>
                        <a:rPr lang="bg-BG" sz="2200">
                          <a:latin typeface="Times New Roman"/>
                          <a:ea typeface="Calibri"/>
                          <a:cs typeface="Times New Roman"/>
                        </a:rPr>
                        <a:t> на ефективността на управлението </a:t>
                      </a:r>
                      <a:r>
                        <a:rPr lang="bg-BG" sz="2200" b="1">
                          <a:latin typeface="Times New Roman"/>
                          <a:ea typeface="Calibri"/>
                          <a:cs typeface="Times New Roman"/>
                        </a:rPr>
                        <a:t>над фирмата като </a:t>
                      </a:r>
                      <a:r>
                        <a:rPr lang="bg-BG" sz="2200" b="1" smtClean="0">
                          <a:latin typeface="Times New Roman"/>
                          <a:ea typeface="Calibri"/>
                          <a:cs typeface="Times New Roman"/>
                        </a:rPr>
                        <a:t>цяло</a:t>
                      </a:r>
                      <a:endParaRPr lang="en-US" sz="22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200" b="1">
                          <a:solidFill>
                            <a:srgbClr val="000000"/>
                          </a:solidFill>
                          <a:latin typeface="Times New Roman"/>
                          <a:ea typeface="Calibri"/>
                          <a:cs typeface="Times New Roman"/>
                        </a:rPr>
                        <a:t>6</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a:solidFill>
                            <a:srgbClr val="000000"/>
                          </a:solidFill>
                          <a:latin typeface="Times New Roman"/>
                          <a:ea typeface="Calibri"/>
                          <a:cs typeface="Times New Roman"/>
                        </a:rPr>
                        <a:t>22</a:t>
                      </a:r>
                      <a:endParaRPr lang="en-US" sz="2200">
                        <a:latin typeface="Book Antiqua"/>
                        <a:ea typeface="Calibri"/>
                        <a:cs typeface="Times New Roman"/>
                      </a:endParaRPr>
                    </a:p>
                  </a:txBody>
                  <a:tcPr marL="68580" marR="68580" marT="0" marB="0" anchor="ctr"/>
                </a:tc>
              </a:tr>
              <a:tr h="370840">
                <a:tc>
                  <a:txBody>
                    <a:bodyPr/>
                    <a:lstStyle/>
                    <a:p>
                      <a:pPr marL="201930" marR="0" indent="-180340" algn="l">
                        <a:spcBef>
                          <a:spcPts val="0"/>
                        </a:spcBef>
                        <a:spcAft>
                          <a:spcPts val="0"/>
                        </a:spcAft>
                      </a:pPr>
                      <a:r>
                        <a:rPr lang="en-US" sz="2200" b="1">
                          <a:latin typeface="Times New Roman"/>
                          <a:ea typeface="Calibri"/>
                          <a:cs typeface="Times New Roman"/>
                        </a:rPr>
                        <a:t>D</a:t>
                      </a:r>
                      <a:r>
                        <a:rPr lang="ru-RU" sz="2200" b="1">
                          <a:latin typeface="Times New Roman"/>
                          <a:ea typeface="Calibri"/>
                          <a:cs typeface="Times New Roman"/>
                        </a:rPr>
                        <a:t>.</a:t>
                      </a:r>
                      <a:r>
                        <a:rPr lang="ru-RU" sz="2200">
                          <a:latin typeface="Times New Roman"/>
                          <a:ea typeface="Calibri"/>
                          <a:cs typeface="Times New Roman"/>
                        </a:rPr>
                        <a:t>  </a:t>
                      </a:r>
                      <a:r>
                        <a:rPr lang="ru-RU" sz="2200" smtClean="0">
                          <a:latin typeface="Times New Roman"/>
                          <a:ea typeface="Calibri"/>
                          <a:cs typeface="Times New Roman"/>
                        </a:rPr>
                        <a:t>Добре </a:t>
                      </a:r>
                      <a:r>
                        <a:rPr lang="bg-BG" sz="2200" smtClean="0">
                          <a:latin typeface="Times New Roman"/>
                          <a:ea typeface="Calibri"/>
                          <a:cs typeface="Times New Roman"/>
                        </a:rPr>
                        <a:t>функциониращи </a:t>
                      </a:r>
                      <a:r>
                        <a:rPr lang="bg-BG" sz="2200">
                          <a:latin typeface="Times New Roman"/>
                          <a:ea typeface="Calibri"/>
                          <a:cs typeface="Times New Roman"/>
                        </a:rPr>
                        <a:t>системи за </a:t>
                      </a:r>
                      <a:r>
                        <a:rPr lang="bg-BG" sz="2200" b="1">
                          <a:latin typeface="Times New Roman"/>
                          <a:ea typeface="Calibri"/>
                          <a:cs typeface="Times New Roman"/>
                        </a:rPr>
                        <a:t>разкриване</a:t>
                      </a:r>
                      <a:r>
                        <a:rPr lang="bg-BG" sz="2200">
                          <a:latin typeface="Times New Roman"/>
                          <a:ea typeface="Calibri"/>
                          <a:cs typeface="Times New Roman"/>
                        </a:rPr>
                        <a:t> на необходимата счетоводна и финансова </a:t>
                      </a:r>
                      <a:r>
                        <a:rPr lang="bg-BG" sz="2200" b="1">
                          <a:latin typeface="Times New Roman"/>
                          <a:ea typeface="Calibri"/>
                          <a:cs typeface="Times New Roman"/>
                        </a:rPr>
                        <a:t>информация</a:t>
                      </a:r>
                      <a:r>
                        <a:rPr lang="bg-BG" sz="2200">
                          <a:latin typeface="Times New Roman"/>
                          <a:ea typeface="Calibri"/>
                          <a:cs typeface="Times New Roman"/>
                        </a:rPr>
                        <a:t> </a:t>
                      </a:r>
                      <a:endParaRPr lang="en-US" sz="22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200" b="1">
                          <a:solidFill>
                            <a:srgbClr val="000000"/>
                          </a:solidFill>
                          <a:latin typeface="Times New Roman"/>
                          <a:ea typeface="Calibri"/>
                          <a:cs typeface="Times New Roman"/>
                        </a:rPr>
                        <a:t>5</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a:solidFill>
                            <a:srgbClr val="000000"/>
                          </a:solidFill>
                          <a:latin typeface="Times New Roman"/>
                          <a:ea typeface="Calibri"/>
                          <a:cs typeface="Times New Roman"/>
                        </a:rPr>
                        <a:t>25</a:t>
                      </a:r>
                      <a:endParaRPr lang="en-US" sz="2200">
                        <a:latin typeface="Book Antiqua"/>
                        <a:ea typeface="Calibri"/>
                        <a:cs typeface="Times New Roman"/>
                      </a:endParaRPr>
                    </a:p>
                  </a:txBody>
                  <a:tcPr marL="68580" marR="68580" marT="0" marB="0" anchor="ctr"/>
                </a:tc>
              </a:tr>
              <a:tr h="370840">
                <a:tc>
                  <a:txBody>
                    <a:bodyPr/>
                    <a:lstStyle/>
                    <a:p>
                      <a:pPr marL="201930" marR="0" indent="-180340" algn="l">
                        <a:spcBef>
                          <a:spcPts val="0"/>
                        </a:spcBef>
                        <a:spcAft>
                          <a:spcPts val="0"/>
                        </a:spcAft>
                      </a:pPr>
                      <a:r>
                        <a:rPr lang="bg-BG" sz="2200" b="1">
                          <a:latin typeface="Times New Roman"/>
                          <a:ea typeface="Calibri"/>
                          <a:cs typeface="Times New Roman"/>
                        </a:rPr>
                        <a:t>E.  </a:t>
                      </a:r>
                      <a:r>
                        <a:rPr lang="bg-BG" sz="2200" b="1">
                          <a:solidFill>
                            <a:srgbClr val="000000"/>
                          </a:solidFill>
                          <a:latin typeface="Times New Roman"/>
                          <a:ea typeface="Calibri"/>
                          <a:cs typeface="Times New Roman"/>
                        </a:rPr>
                        <a:t>Прозрачност</a:t>
                      </a:r>
                      <a:r>
                        <a:rPr lang="bg-BG" sz="2200">
                          <a:solidFill>
                            <a:srgbClr val="000000"/>
                          </a:solidFill>
                          <a:latin typeface="Times New Roman"/>
                          <a:ea typeface="Calibri"/>
                          <a:cs typeface="Times New Roman"/>
                        </a:rPr>
                        <a:t>  за </a:t>
                      </a:r>
                      <a:r>
                        <a:rPr lang="bg-BG" sz="2200" b="1" smtClean="0">
                          <a:solidFill>
                            <a:srgbClr val="000000"/>
                          </a:solidFill>
                          <a:latin typeface="Times New Roman"/>
                          <a:ea typeface="Calibri"/>
                          <a:cs typeface="Times New Roman"/>
                        </a:rPr>
                        <a:t>кандидатурите</a:t>
                      </a:r>
                      <a:r>
                        <a:rPr lang="bg-BG" sz="2200" smtClean="0">
                          <a:solidFill>
                            <a:srgbClr val="000000"/>
                          </a:solidFill>
                          <a:latin typeface="Times New Roman"/>
                          <a:ea typeface="Calibri"/>
                          <a:cs typeface="Times New Roman"/>
                        </a:rPr>
                        <a:t> </a:t>
                      </a:r>
                      <a:r>
                        <a:rPr lang="bg-BG" sz="2200">
                          <a:solidFill>
                            <a:srgbClr val="000000"/>
                          </a:solidFill>
                          <a:latin typeface="Times New Roman"/>
                          <a:ea typeface="Calibri"/>
                          <a:cs typeface="Times New Roman"/>
                        </a:rPr>
                        <a:t>и </a:t>
                      </a:r>
                      <a:r>
                        <a:rPr lang="bg-BG" sz="2200" smtClean="0">
                          <a:solidFill>
                            <a:srgbClr val="000000"/>
                          </a:solidFill>
                          <a:latin typeface="Times New Roman"/>
                          <a:ea typeface="Calibri"/>
                          <a:cs typeface="Times New Roman"/>
                        </a:rPr>
                        <a:t> </a:t>
                      </a:r>
                      <a:r>
                        <a:rPr lang="bg-BG" sz="2200" b="1">
                          <a:solidFill>
                            <a:srgbClr val="000000"/>
                          </a:solidFill>
                          <a:latin typeface="Times New Roman"/>
                          <a:ea typeface="Calibri"/>
                          <a:cs typeface="Times New Roman"/>
                        </a:rPr>
                        <a:t>възнаграждението</a:t>
                      </a:r>
                      <a:r>
                        <a:rPr lang="bg-BG" sz="2200">
                          <a:solidFill>
                            <a:srgbClr val="000000"/>
                          </a:solidFill>
                          <a:latin typeface="Times New Roman"/>
                          <a:ea typeface="Calibri"/>
                          <a:cs typeface="Times New Roman"/>
                        </a:rPr>
                        <a:t> на изп. членове на борда</a:t>
                      </a:r>
                      <a:r>
                        <a:rPr lang="bg-BG" sz="2200" smtClean="0">
                          <a:solidFill>
                            <a:srgbClr val="000000"/>
                          </a:solidFill>
                          <a:latin typeface="Times New Roman"/>
                          <a:ea typeface="Calibri"/>
                          <a:cs typeface="Times New Roman"/>
                        </a:rPr>
                        <a:t>.</a:t>
                      </a:r>
                      <a:endParaRPr lang="en-US" sz="22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200" b="1">
                          <a:solidFill>
                            <a:srgbClr val="000000"/>
                          </a:solidFill>
                          <a:latin typeface="Times New Roman"/>
                          <a:ea typeface="Calibri"/>
                          <a:cs typeface="Times New Roman"/>
                        </a:rPr>
                        <a:t>3</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a:solidFill>
                            <a:srgbClr val="000000"/>
                          </a:solidFill>
                          <a:latin typeface="Times New Roman"/>
                          <a:ea typeface="Calibri"/>
                          <a:cs typeface="Times New Roman"/>
                        </a:rPr>
                        <a:t>26</a:t>
                      </a:r>
                      <a:endParaRPr lang="en-US" sz="2200">
                        <a:latin typeface="Book Antiqua"/>
                        <a:ea typeface="Calibri"/>
                        <a:cs typeface="Times New Roman"/>
                      </a:endParaRPr>
                    </a:p>
                  </a:txBody>
                  <a:tcPr marL="68580" marR="68580" marT="0" marB="0" anchor="ctr"/>
                </a:tc>
              </a:tr>
              <a:tr h="370840">
                <a:tc>
                  <a:txBody>
                    <a:bodyPr/>
                    <a:lstStyle/>
                    <a:p>
                      <a:pPr marL="201930" marR="0" indent="-180340" algn="l">
                        <a:spcBef>
                          <a:spcPts val="0"/>
                        </a:spcBef>
                        <a:spcAft>
                          <a:spcPts val="0"/>
                        </a:spcAft>
                      </a:pPr>
                      <a:r>
                        <a:rPr lang="bg-BG" sz="2200" b="1">
                          <a:latin typeface="Times New Roman"/>
                          <a:ea typeface="Calibri"/>
                          <a:cs typeface="Times New Roman"/>
                        </a:rPr>
                        <a:t>F.  Селекция</a:t>
                      </a:r>
                      <a:r>
                        <a:rPr lang="bg-BG" sz="2200">
                          <a:latin typeface="Times New Roman"/>
                          <a:ea typeface="Calibri"/>
                          <a:cs typeface="Times New Roman"/>
                        </a:rPr>
                        <a:t>, заплащане, мониторинг и когато е необходимо, замяна </a:t>
                      </a:r>
                      <a:r>
                        <a:rPr lang="bg-BG" sz="2200" b="1">
                          <a:latin typeface="Times New Roman"/>
                          <a:ea typeface="Calibri"/>
                          <a:cs typeface="Times New Roman"/>
                        </a:rPr>
                        <a:t>на изпълнителните </a:t>
                      </a:r>
                      <a:r>
                        <a:rPr lang="bg-BG" sz="2200" b="1" smtClean="0">
                          <a:latin typeface="Times New Roman"/>
                          <a:ea typeface="Calibri"/>
                          <a:cs typeface="Times New Roman"/>
                        </a:rPr>
                        <a:t>директори</a:t>
                      </a:r>
                      <a:endParaRPr lang="en-US" sz="22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200" b="1">
                          <a:solidFill>
                            <a:srgbClr val="000000"/>
                          </a:solidFill>
                          <a:latin typeface="Times New Roman"/>
                          <a:ea typeface="Calibri"/>
                          <a:cs typeface="Times New Roman"/>
                        </a:rPr>
                        <a:t>2</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a:solidFill>
                            <a:srgbClr val="000000"/>
                          </a:solidFill>
                          <a:latin typeface="Times New Roman"/>
                          <a:ea typeface="Calibri"/>
                          <a:cs typeface="Times New Roman"/>
                        </a:rPr>
                        <a:t>25</a:t>
                      </a:r>
                      <a:endParaRPr lang="en-US" sz="2200">
                        <a:latin typeface="Book Antiqua"/>
                        <a:ea typeface="Calibri"/>
                        <a:cs typeface="Times New Roman"/>
                      </a:endParaRPr>
                    </a:p>
                  </a:txBody>
                  <a:tcPr marL="68580" marR="68580" marT="0" marB="0" anchor="ctr"/>
                </a:tc>
              </a:tr>
              <a:tr h="370840">
                <a:tc>
                  <a:txBody>
                    <a:bodyPr/>
                    <a:lstStyle/>
                    <a:p>
                      <a:pPr marL="201930" marR="0" indent="-180340" algn="l">
                        <a:spcBef>
                          <a:spcPts val="0"/>
                        </a:spcBef>
                        <a:spcAft>
                          <a:spcPts val="0"/>
                        </a:spcAft>
                      </a:pPr>
                      <a:r>
                        <a:rPr lang="bg-BG" sz="2200" b="1">
                          <a:latin typeface="Times New Roman"/>
                          <a:ea typeface="Calibri"/>
                          <a:cs typeface="Times New Roman"/>
                        </a:rPr>
                        <a:t>G. </a:t>
                      </a:r>
                      <a:r>
                        <a:rPr lang="bg-BG" sz="2200" b="1" smtClean="0">
                          <a:latin typeface="Times New Roman"/>
                          <a:ea typeface="Calibri"/>
                          <a:cs typeface="Times New Roman"/>
                        </a:rPr>
                        <a:t>У</a:t>
                      </a:r>
                      <a:r>
                        <a:rPr lang="bg-BG" sz="2200" smtClean="0">
                          <a:latin typeface="Times New Roman"/>
                          <a:ea typeface="Calibri"/>
                          <a:cs typeface="Times New Roman"/>
                        </a:rPr>
                        <a:t>правление </a:t>
                      </a:r>
                      <a:r>
                        <a:rPr lang="bg-BG" sz="2200">
                          <a:latin typeface="Times New Roman"/>
                          <a:ea typeface="Calibri"/>
                          <a:cs typeface="Times New Roman"/>
                        </a:rPr>
                        <a:t>на </a:t>
                      </a:r>
                      <a:r>
                        <a:rPr lang="bg-BG" sz="2200" smtClean="0">
                          <a:latin typeface="Times New Roman"/>
                          <a:ea typeface="Calibri"/>
                          <a:cs typeface="Times New Roman"/>
                        </a:rPr>
                        <a:t>пот. </a:t>
                      </a:r>
                      <a:r>
                        <a:rPr lang="bg-BG" sz="2200" b="1">
                          <a:latin typeface="Times New Roman"/>
                          <a:ea typeface="Calibri"/>
                          <a:cs typeface="Times New Roman"/>
                        </a:rPr>
                        <a:t>конфликти на </a:t>
                      </a:r>
                      <a:r>
                        <a:rPr lang="bg-BG" sz="2200" b="1" smtClean="0">
                          <a:latin typeface="Times New Roman"/>
                          <a:ea typeface="Calibri"/>
                          <a:cs typeface="Times New Roman"/>
                        </a:rPr>
                        <a:t>интереси вкл.</a:t>
                      </a:r>
                      <a:r>
                        <a:rPr lang="bg-BG" sz="2200" smtClean="0">
                          <a:latin typeface="Times New Roman"/>
                          <a:ea typeface="Calibri"/>
                          <a:cs typeface="Times New Roman"/>
                        </a:rPr>
                        <a:t> мениджъри </a:t>
                      </a:r>
                      <a:r>
                        <a:rPr lang="bg-BG" sz="2200">
                          <a:latin typeface="Times New Roman"/>
                          <a:ea typeface="Calibri"/>
                          <a:cs typeface="Times New Roman"/>
                        </a:rPr>
                        <a:t>и членовете на бордовете. </a:t>
                      </a:r>
                      <a:endParaRPr lang="en-US" sz="22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200" b="1">
                          <a:solidFill>
                            <a:srgbClr val="000000"/>
                          </a:solidFill>
                          <a:latin typeface="Times New Roman"/>
                          <a:ea typeface="Calibri"/>
                          <a:cs typeface="Times New Roman"/>
                        </a:rPr>
                        <a:t>4</a:t>
                      </a:r>
                      <a:endParaRPr lang="en-US" sz="220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200">
                          <a:solidFill>
                            <a:srgbClr val="000000"/>
                          </a:solidFill>
                          <a:latin typeface="Times New Roman"/>
                          <a:ea typeface="Calibri"/>
                          <a:cs typeface="Times New Roman"/>
                        </a:rPr>
                        <a:t>23</a:t>
                      </a:r>
                      <a:endParaRPr lang="en-US" sz="2200">
                        <a:latin typeface="Book Antiqua"/>
                        <a:ea typeface="Calibri"/>
                        <a:cs typeface="Times New Roman"/>
                      </a:endParaRPr>
                    </a:p>
                  </a:txBody>
                  <a:tcPr marL="68580" marR="68580" marT="0" marB="0"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sz="quarter" idx="1"/>
          </p:nvPr>
        </p:nvPicPr>
        <p:blipFill>
          <a:blip r:embed="rId3" cstate="print"/>
          <a:srcRect/>
          <a:stretch>
            <a:fillRect/>
          </a:stretch>
        </p:blipFill>
        <p:spPr bwMode="auto">
          <a:xfrm>
            <a:off x="683568" y="1550938"/>
            <a:ext cx="6761350" cy="5046414"/>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bg-BG" smtClean="0"/>
              <a:t>Създаване на комитети в наблюдаваните бордове</a:t>
            </a:r>
            <a:endParaRPr lang="en-US"/>
          </a:p>
        </p:txBody>
      </p:sp>
      <p:graphicFrame>
        <p:nvGraphicFramePr>
          <p:cNvPr id="4" name="Content Placeholder 3"/>
          <p:cNvGraphicFramePr>
            <a:graphicFrameLocks noGrp="1"/>
          </p:cNvGraphicFramePr>
          <p:nvPr>
            <p:ph sz="quarter" idx="1"/>
          </p:nvPr>
        </p:nvGraphicFramePr>
        <p:xfrm>
          <a:off x="612775" y="1600200"/>
          <a:ext cx="8423721" cy="3840480"/>
        </p:xfrm>
        <a:graphic>
          <a:graphicData uri="http://schemas.openxmlformats.org/drawingml/2006/table">
            <a:tbl>
              <a:tblPr firstRow="1" bandRow="1">
                <a:tableStyleId>{5C22544A-7EE6-4342-B048-85BDC9FD1C3A}</a:tableStyleId>
              </a:tblPr>
              <a:tblGrid>
                <a:gridCol w="2663081"/>
                <a:gridCol w="1080120"/>
                <a:gridCol w="2880320"/>
                <a:gridCol w="1800200"/>
              </a:tblGrid>
              <a:tr h="370840">
                <a:tc>
                  <a:txBody>
                    <a:bodyPr/>
                    <a:lstStyle/>
                    <a:p>
                      <a:pPr marL="0" marR="0" indent="0" algn="ctr">
                        <a:spcBef>
                          <a:spcPts val="0"/>
                        </a:spcBef>
                        <a:spcAft>
                          <a:spcPts val="0"/>
                        </a:spcAft>
                      </a:pPr>
                      <a:endParaRPr lang="bg-BG" sz="2800" b="0">
                        <a:solidFill>
                          <a:srgbClr val="000000"/>
                        </a:solidFill>
                        <a:latin typeface="Times New Roman"/>
                        <a:ea typeface="Calibri"/>
                        <a:cs typeface="Times New Roman"/>
                      </a:endParaRPr>
                    </a:p>
                  </a:txBody>
                  <a:tcPr marL="68580" marR="68580" marT="0" marB="0"/>
                </a:tc>
                <a:tc>
                  <a:txBody>
                    <a:bodyPr/>
                    <a:lstStyle/>
                    <a:p>
                      <a:pPr marL="0" marR="0" indent="0" algn="ctr">
                        <a:spcBef>
                          <a:spcPts val="0"/>
                        </a:spcBef>
                        <a:spcAft>
                          <a:spcPts val="0"/>
                        </a:spcAft>
                      </a:pPr>
                      <a:r>
                        <a:rPr lang="bg-BG" sz="2800" b="0">
                          <a:solidFill>
                            <a:srgbClr val="000000"/>
                          </a:solidFill>
                          <a:latin typeface="Times New Roman"/>
                          <a:ea typeface="Calibri"/>
                          <a:cs typeface="Times New Roman"/>
                        </a:rPr>
                        <a:t>Брой</a:t>
                      </a:r>
                      <a:endParaRPr lang="en-US" sz="3600" b="0">
                        <a:latin typeface="Book Antiqua"/>
                        <a:ea typeface="Calibri"/>
                        <a:cs typeface="Times New Roman"/>
                      </a:endParaRPr>
                    </a:p>
                  </a:txBody>
                  <a:tcPr marL="68580" marR="68580" marT="0" marB="0" anchor="ctr"/>
                </a:tc>
                <a:tc>
                  <a:txBody>
                    <a:bodyPr/>
                    <a:lstStyle/>
                    <a:p>
                      <a:pPr marL="0" marR="0" indent="0" algn="ctr">
                        <a:spcBef>
                          <a:spcPts val="0"/>
                        </a:spcBef>
                        <a:spcAft>
                          <a:spcPts val="0"/>
                        </a:spcAft>
                      </a:pPr>
                      <a:r>
                        <a:rPr lang="bg-BG" sz="2800" b="0">
                          <a:solidFill>
                            <a:srgbClr val="000000"/>
                          </a:solidFill>
                          <a:latin typeface="Times New Roman"/>
                          <a:ea typeface="Calibri"/>
                          <a:cs typeface="Times New Roman"/>
                        </a:rPr>
                        <a:t>% от </a:t>
                      </a:r>
                      <a:r>
                        <a:rPr lang="bg-BG" sz="2800" b="0" smtClean="0">
                          <a:solidFill>
                            <a:srgbClr val="000000"/>
                          </a:solidFill>
                          <a:latin typeface="Times New Roman"/>
                          <a:ea typeface="Calibri"/>
                          <a:cs typeface="Times New Roman"/>
                        </a:rPr>
                        <a:t>вал.  </a:t>
                      </a:r>
                      <a:r>
                        <a:rPr lang="bg-BG" sz="2800" b="0">
                          <a:solidFill>
                            <a:srgbClr val="000000"/>
                          </a:solidFill>
                          <a:latin typeface="Times New Roman"/>
                          <a:ea typeface="Calibri"/>
                          <a:cs typeface="Times New Roman"/>
                        </a:rPr>
                        <a:t>за съответната комисия</a:t>
                      </a:r>
                      <a:endParaRPr lang="en-US" sz="3600" b="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b="0">
                          <a:solidFill>
                            <a:srgbClr val="000000"/>
                          </a:solidFill>
                          <a:latin typeface="Times New Roman"/>
                          <a:ea typeface="Calibri"/>
                          <a:cs typeface="Times New Roman"/>
                        </a:rPr>
                        <a:t>% регл. от тях</a:t>
                      </a:r>
                      <a:endParaRPr lang="en-US" sz="3600" b="0">
                        <a:latin typeface="Book Antiqua"/>
                        <a:ea typeface="Calibri"/>
                        <a:cs typeface="Times New Roman"/>
                      </a:endParaRPr>
                    </a:p>
                  </a:txBody>
                  <a:tcPr marL="68580" marR="68580" marT="0" marB="0" anchor="ctr"/>
                </a:tc>
              </a:tr>
              <a:tr h="370840">
                <a:tc>
                  <a:txBody>
                    <a:bodyPr/>
                    <a:lstStyle/>
                    <a:p>
                      <a:pPr marL="0" marR="0" indent="0" algn="l">
                        <a:spcBef>
                          <a:spcPts val="0"/>
                        </a:spcBef>
                        <a:spcAft>
                          <a:spcPts val="0"/>
                        </a:spcAft>
                      </a:pPr>
                      <a:r>
                        <a:rPr lang="bg-BG" sz="2800">
                          <a:solidFill>
                            <a:srgbClr val="000000"/>
                          </a:solidFill>
                          <a:latin typeface="Times New Roman"/>
                          <a:ea typeface="Calibri"/>
                          <a:cs typeface="Times New Roman"/>
                        </a:rPr>
                        <a:t>Одит</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56</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53.3</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80.4</a:t>
                      </a:r>
                      <a:endParaRPr lang="en-US" sz="3600">
                        <a:latin typeface="Book Antiqua"/>
                        <a:ea typeface="Calibri"/>
                        <a:cs typeface="Times New Roman"/>
                      </a:endParaRPr>
                    </a:p>
                  </a:txBody>
                  <a:tcPr marL="68580" marR="68580" marT="0" marB="0" anchor="b"/>
                </a:tc>
              </a:tr>
              <a:tr h="370840">
                <a:tc>
                  <a:txBody>
                    <a:bodyPr/>
                    <a:lstStyle/>
                    <a:p>
                      <a:pPr marL="0" marR="0" indent="0" algn="l">
                        <a:spcBef>
                          <a:spcPts val="0"/>
                        </a:spcBef>
                        <a:spcAft>
                          <a:spcPts val="0"/>
                        </a:spcAft>
                      </a:pPr>
                      <a:r>
                        <a:rPr lang="bg-BG" sz="2800">
                          <a:solidFill>
                            <a:srgbClr val="000000"/>
                          </a:solidFill>
                          <a:latin typeface="Times New Roman"/>
                          <a:ea typeface="Calibri"/>
                          <a:cs typeface="Times New Roman"/>
                        </a:rPr>
                        <a:t>Възнаграждение</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28</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26.9</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60.7</a:t>
                      </a:r>
                      <a:endParaRPr lang="en-US" sz="3600">
                        <a:latin typeface="Book Antiqua"/>
                        <a:ea typeface="Calibri"/>
                        <a:cs typeface="Times New Roman"/>
                      </a:endParaRPr>
                    </a:p>
                  </a:txBody>
                  <a:tcPr marL="68580" marR="68580" marT="0" marB="0" anchor="b"/>
                </a:tc>
              </a:tr>
              <a:tr h="370840">
                <a:tc>
                  <a:txBody>
                    <a:bodyPr/>
                    <a:lstStyle/>
                    <a:p>
                      <a:pPr marL="0" marR="0" indent="0" algn="l">
                        <a:spcBef>
                          <a:spcPts val="0"/>
                        </a:spcBef>
                        <a:spcAft>
                          <a:spcPts val="0"/>
                        </a:spcAft>
                      </a:pPr>
                      <a:r>
                        <a:rPr lang="bg-BG" sz="2800">
                          <a:solidFill>
                            <a:srgbClr val="000000"/>
                          </a:solidFill>
                          <a:latin typeface="Times New Roman"/>
                          <a:ea typeface="Calibri"/>
                          <a:cs typeface="Times New Roman"/>
                        </a:rPr>
                        <a:t>Селекция</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18</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17.6</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66.7</a:t>
                      </a:r>
                      <a:endParaRPr lang="en-US" sz="3600">
                        <a:latin typeface="Book Antiqua"/>
                        <a:ea typeface="Calibri"/>
                        <a:cs typeface="Times New Roman"/>
                      </a:endParaRPr>
                    </a:p>
                  </a:txBody>
                  <a:tcPr marL="68580" marR="68580" marT="0" marB="0" anchor="b"/>
                </a:tc>
              </a:tr>
              <a:tr h="370840">
                <a:tc>
                  <a:txBody>
                    <a:bodyPr/>
                    <a:lstStyle/>
                    <a:p>
                      <a:pPr marL="0" marR="0" indent="0" algn="l">
                        <a:spcBef>
                          <a:spcPts val="0"/>
                        </a:spcBef>
                        <a:spcAft>
                          <a:spcPts val="0"/>
                        </a:spcAft>
                      </a:pPr>
                      <a:r>
                        <a:rPr lang="bg-BG" sz="2800">
                          <a:solidFill>
                            <a:srgbClr val="000000"/>
                          </a:solidFill>
                          <a:latin typeface="Times New Roman"/>
                          <a:ea typeface="Calibri"/>
                          <a:cs typeface="Times New Roman"/>
                        </a:rPr>
                        <a:t>Стратег. план.</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16</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14.8</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50.0</a:t>
                      </a:r>
                      <a:endParaRPr lang="en-US" sz="3600">
                        <a:latin typeface="Book Antiqua"/>
                        <a:ea typeface="Calibri"/>
                        <a:cs typeface="Times New Roman"/>
                      </a:endParaRPr>
                    </a:p>
                  </a:txBody>
                  <a:tcPr marL="68580" marR="68580" marT="0" marB="0" anchor="b"/>
                </a:tc>
              </a:tr>
              <a:tr h="370840">
                <a:tc>
                  <a:txBody>
                    <a:bodyPr/>
                    <a:lstStyle/>
                    <a:p>
                      <a:pPr marL="0" marR="0" indent="0" algn="l">
                        <a:spcBef>
                          <a:spcPts val="0"/>
                        </a:spcBef>
                        <a:spcAft>
                          <a:spcPts val="0"/>
                        </a:spcAft>
                      </a:pPr>
                      <a:r>
                        <a:rPr lang="bg-BG" sz="2800">
                          <a:solidFill>
                            <a:srgbClr val="000000"/>
                          </a:solidFill>
                          <a:latin typeface="Times New Roman"/>
                          <a:ea typeface="Calibri"/>
                          <a:cs typeface="Times New Roman"/>
                        </a:rPr>
                        <a:t>Общо</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118</a:t>
                      </a:r>
                      <a:endParaRPr lang="en-US" sz="36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26.9</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endParaRPr lang="bg-BG" sz="2800">
                        <a:solidFill>
                          <a:srgbClr val="000000"/>
                        </a:solidFill>
                        <a:latin typeface="Times New Roman"/>
                        <a:ea typeface="Calibri"/>
                        <a:cs typeface="Times New Roman"/>
                      </a:endParaRPr>
                    </a:p>
                  </a:txBody>
                  <a:tcPr marL="68580" marR="68580" marT="0" marB="0" anchor="b"/>
                </a:tc>
              </a:tr>
              <a:tr h="370840">
                <a:tc>
                  <a:txBody>
                    <a:bodyPr/>
                    <a:lstStyle/>
                    <a:p>
                      <a:pPr marL="0" marR="0" indent="0" algn="l">
                        <a:spcBef>
                          <a:spcPts val="0"/>
                        </a:spcBef>
                        <a:spcAft>
                          <a:spcPts val="0"/>
                        </a:spcAft>
                      </a:pPr>
                      <a:r>
                        <a:rPr lang="bg-BG" sz="2800">
                          <a:solidFill>
                            <a:srgbClr val="000000"/>
                          </a:solidFill>
                          <a:latin typeface="Times New Roman"/>
                          <a:ea typeface="Calibri"/>
                          <a:cs typeface="Times New Roman"/>
                        </a:rPr>
                        <a:t>Няма комисии</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26</a:t>
                      </a:r>
                      <a:endParaRPr lang="en-US" sz="36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2800">
                          <a:solidFill>
                            <a:srgbClr val="000000"/>
                          </a:solidFill>
                          <a:latin typeface="Times New Roman"/>
                          <a:ea typeface="Calibri"/>
                          <a:cs typeface="Times New Roman"/>
                        </a:rPr>
                        <a:t>19.8</a:t>
                      </a:r>
                      <a:endParaRPr lang="en-US" sz="3600">
                        <a:latin typeface="Book Antiqua"/>
                        <a:ea typeface="Calibri"/>
                        <a:cs typeface="Times New Roman"/>
                      </a:endParaRPr>
                    </a:p>
                  </a:txBody>
                  <a:tcPr marL="68580" marR="68580" marT="0" marB="0" anchor="b"/>
                </a:tc>
                <a:tc>
                  <a:txBody>
                    <a:bodyPr/>
                    <a:lstStyle/>
                    <a:p>
                      <a:pPr marL="0" marR="0" indent="0" algn="ctr">
                        <a:spcBef>
                          <a:spcPts val="0"/>
                        </a:spcBef>
                        <a:spcAft>
                          <a:spcPts val="0"/>
                        </a:spcAft>
                      </a:pPr>
                      <a:endParaRPr lang="bg-BG" sz="2800">
                        <a:solidFill>
                          <a:srgbClr val="000000"/>
                        </a:solidFill>
                        <a:latin typeface="Times New Roman"/>
                        <a:ea typeface="Calibri"/>
                        <a:cs typeface="Times New Roman"/>
                      </a:endParaRPr>
                    </a:p>
                  </a:txBody>
                  <a:tcPr marL="68580" marR="68580" marT="0" marB="0" anchor="b"/>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bg-BG" smtClean="0"/>
              <a:t>оценка на дейността на управителните органи като цяло</a:t>
            </a:r>
            <a:endParaRPr lang="en-US"/>
          </a:p>
        </p:txBody>
      </p:sp>
      <p:sp>
        <p:nvSpPr>
          <p:cNvPr id="3" name="Content Placeholder 2"/>
          <p:cNvSpPr>
            <a:spLocks noGrp="1"/>
          </p:cNvSpPr>
          <p:nvPr>
            <p:ph sz="quarter" idx="1"/>
          </p:nvPr>
        </p:nvSpPr>
        <p:spPr/>
        <p:txBody>
          <a:bodyPr/>
          <a:lstStyle/>
          <a:p>
            <a:r>
              <a:rPr lang="bg-BG" sz="3200" smtClean="0"/>
              <a:t>Високите стойности (75,4%) - оценка се прави главно на ОСАД;</a:t>
            </a:r>
          </a:p>
          <a:p>
            <a:r>
              <a:rPr lang="bg-BG" sz="3200" smtClean="0"/>
              <a:t>едва 1.6 посочват, че оценката се прави, когато изтече мандатът на съответния борд</a:t>
            </a:r>
          </a:p>
          <a:p>
            <a:r>
              <a:rPr lang="bg-BG" sz="3200" smtClean="0"/>
              <a:t>отричащи практиката – над 20% </a:t>
            </a:r>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bg-BG" b="1" cap="small" smtClean="0"/>
              <a:t>Обобщения и заключителни бележки</a:t>
            </a:r>
            <a:endParaRPr lang="en-US"/>
          </a:p>
        </p:txBody>
      </p:sp>
      <p:sp>
        <p:nvSpPr>
          <p:cNvPr id="3" name="Content Placeholder 2"/>
          <p:cNvSpPr>
            <a:spLocks noGrp="1"/>
          </p:cNvSpPr>
          <p:nvPr>
            <p:ph sz="quarter" idx="1"/>
          </p:nvPr>
        </p:nvSpPr>
        <p:spPr/>
        <p:txBody>
          <a:bodyPr>
            <a:normAutofit fontScale="92500"/>
          </a:bodyPr>
          <a:lstStyle/>
          <a:p>
            <a:r>
              <a:rPr lang="bg-BG" smtClean="0"/>
              <a:t>моделът следва световно-утвърдени практики и стандарти</a:t>
            </a:r>
          </a:p>
          <a:p>
            <a:r>
              <a:rPr lang="bg-BG" smtClean="0"/>
              <a:t>КБ близо до долната граница за размер</a:t>
            </a:r>
          </a:p>
          <a:p>
            <a:r>
              <a:rPr lang="bg-BG" smtClean="0"/>
              <a:t>Независимостта в набл. бордове е добре дефинирана и защитена чрез стандарти</a:t>
            </a:r>
          </a:p>
          <a:p>
            <a:r>
              <a:rPr lang="bg-BG" smtClean="0"/>
              <a:t>несъвпадане на Предс. и ГИД говори за прилагане на добри практики </a:t>
            </a:r>
          </a:p>
          <a:p>
            <a:r>
              <a:rPr lang="bg-BG" smtClean="0"/>
              <a:t>нарастваща отговорност при КИ</a:t>
            </a:r>
          </a:p>
          <a:p>
            <a:r>
              <a:rPr lang="bg-BG" smtClean="0"/>
              <a:t>Функциите на КБ са показателни за подобр. КУ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bg-BG" sz="3600" b="1" cap="small" smtClean="0"/>
              <a:t>практики и стандарти регулиращи отговорностите на борда</a:t>
            </a:r>
            <a:endParaRPr lang="en-US" sz="3600"/>
          </a:p>
        </p:txBody>
      </p:sp>
      <p:sp>
        <p:nvSpPr>
          <p:cNvPr id="6" name="Content Placeholder 5"/>
          <p:cNvSpPr>
            <a:spLocks noGrp="1"/>
          </p:cNvSpPr>
          <p:nvPr>
            <p:ph sz="quarter" idx="1"/>
          </p:nvPr>
        </p:nvSpPr>
        <p:spPr>
          <a:xfrm>
            <a:off x="612648" y="1628800"/>
            <a:ext cx="8153400" cy="4896544"/>
          </a:xfrm>
        </p:spPr>
        <p:txBody>
          <a:bodyPr>
            <a:noAutofit/>
          </a:bodyPr>
          <a:lstStyle/>
          <a:p>
            <a:r>
              <a:rPr lang="bg-BG" sz="2800" smtClean="0"/>
              <a:t>причини и източници</a:t>
            </a:r>
          </a:p>
          <a:p>
            <a:r>
              <a:rPr lang="bg-BG" sz="2800" smtClean="0"/>
              <a:t>ОИСР, МФК, директиви на ЕС, </a:t>
            </a:r>
          </a:p>
          <a:p>
            <a:r>
              <a:rPr lang="bg-BG" sz="2800" smtClean="0"/>
              <a:t>кодекси за КУ (процедури,доброволност)</a:t>
            </a:r>
          </a:p>
          <a:p>
            <a:r>
              <a:rPr lang="bg-BG" sz="2800" smtClean="0"/>
              <a:t> прозрачност и ефективност</a:t>
            </a:r>
          </a:p>
          <a:p>
            <a:r>
              <a:rPr lang="ru-RU" sz="2800" smtClean="0"/>
              <a:t>Станд. по фидуциарните задълж. на борда</a:t>
            </a:r>
          </a:p>
          <a:p>
            <a:pPr lvl="1"/>
            <a:r>
              <a:rPr lang="bg-BG" sz="2800" smtClean="0"/>
              <a:t>действия основани на пълна информираност добра воля, грижа, интерес на комп. и акц. й</a:t>
            </a:r>
          </a:p>
          <a:p>
            <a:r>
              <a:rPr lang="bg-BG" sz="2800" smtClean="0"/>
              <a:t> Отговорно служене на борд-членовете и усъвършенстване на тяхната квалификация</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r"/>
            <a:r>
              <a:rPr lang="bg-BG" smtClean="0"/>
              <a:t>още</a:t>
            </a:r>
            <a:endParaRPr lang="en-US"/>
          </a:p>
        </p:txBody>
      </p:sp>
      <p:sp>
        <p:nvSpPr>
          <p:cNvPr id="6" name="Content Placeholder 5"/>
          <p:cNvSpPr>
            <a:spLocks noGrp="1"/>
          </p:cNvSpPr>
          <p:nvPr>
            <p:ph sz="quarter" idx="1"/>
          </p:nvPr>
        </p:nvSpPr>
        <p:spPr>
          <a:xfrm>
            <a:off x="612648" y="1600200"/>
            <a:ext cx="8153400" cy="4997152"/>
          </a:xfrm>
        </p:spPr>
        <p:txBody>
          <a:bodyPr>
            <a:normAutofit lnSpcReduction="10000"/>
          </a:bodyPr>
          <a:lstStyle/>
          <a:p>
            <a:r>
              <a:rPr lang="bg-BG" smtClean="0"/>
              <a:t>Практики осигуряващи равноправно третиране на акционерите от бордовете</a:t>
            </a:r>
          </a:p>
          <a:p>
            <a:r>
              <a:rPr lang="bg-BG" smtClean="0"/>
              <a:t>Етичност” на корпоративните бордове</a:t>
            </a:r>
          </a:p>
          <a:p>
            <a:r>
              <a:rPr lang="ru-RU" smtClean="0"/>
              <a:t>Практики относно функциите на корпоративните бордове</a:t>
            </a:r>
          </a:p>
          <a:p>
            <a:r>
              <a:rPr lang="ru-RU" smtClean="0"/>
              <a:t>Стандарти и практики относно независимостта на бордовете</a:t>
            </a:r>
          </a:p>
          <a:p>
            <a:r>
              <a:rPr lang="ru-RU" smtClean="0"/>
              <a:t>Формиране на специализиране комисии към бордовете  </a:t>
            </a:r>
          </a:p>
          <a:p>
            <a:r>
              <a:rPr lang="bg-BG" smtClean="0"/>
              <a:t>Релевантност на информацията с която разполагат бордовете</a:t>
            </a:r>
            <a:endParaRPr lang="en-US" u="sng" smtClean="0"/>
          </a:p>
          <a:p>
            <a:pPr>
              <a:buNone/>
            </a:pPr>
            <a:endParaRPr lang="ru-RU" smtClean="0"/>
          </a:p>
          <a:p>
            <a:endParaRPr lang="ru-RU" smtClean="0"/>
          </a:p>
          <a:p>
            <a:endParaRPr lang="ru-RU" smtClean="0"/>
          </a:p>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bg-BG" smtClean="0"/>
              <a:t>Изследването</a:t>
            </a:r>
            <a:endParaRPr lang="en-US"/>
          </a:p>
        </p:txBody>
      </p:sp>
      <p:sp>
        <p:nvSpPr>
          <p:cNvPr id="10" name="Content Placeholder 9"/>
          <p:cNvSpPr>
            <a:spLocks noGrp="1"/>
          </p:cNvSpPr>
          <p:nvPr>
            <p:ph sz="quarter" idx="1"/>
          </p:nvPr>
        </p:nvSpPr>
        <p:spPr/>
        <p:txBody>
          <a:bodyPr/>
          <a:lstStyle/>
          <a:p>
            <a:r>
              <a:rPr lang="bg-BG" smtClean="0"/>
              <a:t>стандартизирани интервюта в пул от 400 компании – реализирани 152 – данни от 131</a:t>
            </a:r>
          </a:p>
          <a:p>
            <a:r>
              <a:rPr lang="bg-BG" smtClean="0"/>
              <a:t>54% основани през ППИ - другите по равно преди и след</a:t>
            </a:r>
          </a:p>
          <a:p>
            <a:pPr marL="320040" lvl="1" indent="-320040">
              <a:spcBef>
                <a:spcPts val="700"/>
              </a:spcBef>
              <a:buClr>
                <a:schemeClr val="accent2"/>
              </a:buClr>
              <a:buSzPct val="60000"/>
              <a:buFont typeface="Wingdings"/>
              <a:buChar char=""/>
            </a:pPr>
            <a:r>
              <a:rPr lang="bg-BG" smtClean="0"/>
              <a:t>почти по-равно основани и приватизирани под 2% държ контралирани:</a:t>
            </a:r>
          </a:p>
          <a:p>
            <a:pPr lvl="1"/>
            <a:r>
              <a:rPr lang="bg-BG" smtClean="0"/>
              <a:t>почти 60% МП; 23% КП; 16% РМД</a:t>
            </a:r>
          </a:p>
          <a:p>
            <a:r>
              <a:rPr lang="bg-BG" smtClean="0"/>
              <a:t>12% чуждо-контролирани</a:t>
            </a:r>
          </a:p>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bg-BG" smtClean="0"/>
              <a:t>Структура по степени на управление</a:t>
            </a:r>
            <a:endParaRPr lang="en-US"/>
          </a:p>
        </p:txBody>
      </p:sp>
      <p:graphicFrame>
        <p:nvGraphicFramePr>
          <p:cNvPr id="8" name="Content Placeholder 7"/>
          <p:cNvGraphicFramePr>
            <a:graphicFrameLocks noGrp="1"/>
          </p:cNvGraphicFramePr>
          <p:nvPr>
            <p:ph sz="quarter" idx="1"/>
          </p:nvPr>
        </p:nvGraphicFramePr>
        <p:xfrm>
          <a:off x="612775" y="1600200"/>
          <a:ext cx="8063680" cy="4421088"/>
        </p:xfrm>
        <a:graphic>
          <a:graphicData uri="http://schemas.openxmlformats.org/drawingml/2006/table">
            <a:tbl>
              <a:tblPr firstRow="1" bandRow="1">
                <a:tableStyleId>{5C22544A-7EE6-4342-B048-85BDC9FD1C3A}</a:tableStyleId>
              </a:tblPr>
              <a:tblGrid>
                <a:gridCol w="2015920"/>
                <a:gridCol w="2015920"/>
                <a:gridCol w="2015920"/>
                <a:gridCol w="2015920"/>
              </a:tblGrid>
              <a:tr h="736848">
                <a:tc>
                  <a:txBody>
                    <a:bodyPr/>
                    <a:lstStyle/>
                    <a:p>
                      <a:pPr marL="0" marR="0" indent="0" algn="ctr">
                        <a:spcBef>
                          <a:spcPts val="0"/>
                        </a:spcBef>
                        <a:spcAft>
                          <a:spcPts val="0"/>
                        </a:spcAft>
                      </a:pPr>
                      <a:r>
                        <a:rPr lang="bg-BG" sz="3200">
                          <a:latin typeface="Times New Roman"/>
                          <a:ea typeface="Calibri"/>
                          <a:cs typeface="Times New Roman"/>
                        </a:rPr>
                        <a:t>Степени</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Честота</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 (вал.)</a:t>
                      </a:r>
                      <a:endParaRPr lang="en-US" sz="4000">
                        <a:latin typeface="Book Antiqua"/>
                        <a:ea typeface="Calibri"/>
                        <a:cs typeface="Times New Roman"/>
                      </a:endParaRPr>
                    </a:p>
                  </a:txBody>
                  <a:tcPr marL="68580" marR="68580" marT="0" marB="0"/>
                </a:tc>
              </a:tr>
              <a:tr h="736848">
                <a:tc>
                  <a:txBody>
                    <a:bodyPr/>
                    <a:lstStyle/>
                    <a:p>
                      <a:pPr marL="0" marR="0" indent="0" algn="ctr">
                        <a:spcBef>
                          <a:spcPts val="0"/>
                        </a:spcBef>
                        <a:spcAft>
                          <a:spcPts val="0"/>
                        </a:spcAft>
                      </a:pPr>
                      <a:r>
                        <a:rPr lang="bg-BG" sz="3200">
                          <a:latin typeface="Times New Roman"/>
                          <a:ea typeface="Calibri"/>
                          <a:cs typeface="Times New Roman"/>
                        </a:rPr>
                        <a:t>1</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112</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85</a:t>
                      </a:r>
                      <a:r>
                        <a:rPr lang="en-US" sz="3200">
                          <a:latin typeface="Times New Roman"/>
                          <a:ea typeface="Calibri"/>
                          <a:cs typeface="Times New Roman"/>
                        </a:rPr>
                        <a:t>.</a:t>
                      </a:r>
                      <a:r>
                        <a:rPr lang="bg-BG" sz="3200">
                          <a:latin typeface="Times New Roman"/>
                          <a:ea typeface="Calibri"/>
                          <a:cs typeface="Times New Roman"/>
                        </a:rPr>
                        <a:t>5</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88</a:t>
                      </a:r>
                      <a:r>
                        <a:rPr lang="en-US" sz="3200">
                          <a:latin typeface="Times New Roman"/>
                          <a:ea typeface="Calibri"/>
                          <a:cs typeface="Times New Roman"/>
                        </a:rPr>
                        <a:t>.</a:t>
                      </a:r>
                      <a:r>
                        <a:rPr lang="bg-BG" sz="3200">
                          <a:latin typeface="Times New Roman"/>
                          <a:ea typeface="Calibri"/>
                          <a:cs typeface="Times New Roman"/>
                        </a:rPr>
                        <a:t>2</a:t>
                      </a:r>
                      <a:endParaRPr lang="en-US" sz="4000">
                        <a:latin typeface="Book Antiqua"/>
                        <a:ea typeface="Calibri"/>
                        <a:cs typeface="Times New Roman"/>
                      </a:endParaRPr>
                    </a:p>
                  </a:txBody>
                  <a:tcPr marL="68580" marR="68580" marT="0" marB="0"/>
                </a:tc>
              </a:tr>
              <a:tr h="736848">
                <a:tc>
                  <a:txBody>
                    <a:bodyPr/>
                    <a:lstStyle/>
                    <a:p>
                      <a:pPr marL="0" marR="0" indent="0" algn="ctr">
                        <a:spcBef>
                          <a:spcPts val="0"/>
                        </a:spcBef>
                        <a:spcAft>
                          <a:spcPts val="0"/>
                        </a:spcAft>
                      </a:pPr>
                      <a:r>
                        <a:rPr lang="bg-BG" sz="3200">
                          <a:latin typeface="Times New Roman"/>
                          <a:ea typeface="Calibri"/>
                          <a:cs typeface="Times New Roman"/>
                        </a:rPr>
                        <a:t>2</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15</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11</a:t>
                      </a:r>
                      <a:r>
                        <a:rPr lang="en-US" sz="3200">
                          <a:latin typeface="Times New Roman"/>
                          <a:ea typeface="Calibri"/>
                          <a:cs typeface="Times New Roman"/>
                        </a:rPr>
                        <a:t>.</a:t>
                      </a:r>
                      <a:r>
                        <a:rPr lang="bg-BG" sz="3200">
                          <a:latin typeface="Times New Roman"/>
                          <a:ea typeface="Calibri"/>
                          <a:cs typeface="Times New Roman"/>
                        </a:rPr>
                        <a:t>5</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11</a:t>
                      </a:r>
                      <a:r>
                        <a:rPr lang="en-US" sz="3200">
                          <a:latin typeface="Times New Roman"/>
                          <a:ea typeface="Calibri"/>
                          <a:cs typeface="Times New Roman"/>
                        </a:rPr>
                        <a:t>.</a:t>
                      </a:r>
                      <a:r>
                        <a:rPr lang="bg-BG" sz="3200">
                          <a:latin typeface="Times New Roman"/>
                          <a:ea typeface="Calibri"/>
                          <a:cs typeface="Times New Roman"/>
                        </a:rPr>
                        <a:t>8</a:t>
                      </a:r>
                      <a:endParaRPr lang="en-US" sz="4000">
                        <a:latin typeface="Book Antiqua"/>
                        <a:ea typeface="Calibri"/>
                        <a:cs typeface="Times New Roman"/>
                      </a:endParaRPr>
                    </a:p>
                  </a:txBody>
                  <a:tcPr marL="68580" marR="68580" marT="0" marB="0"/>
                </a:tc>
              </a:tr>
              <a:tr h="736848">
                <a:tc>
                  <a:txBody>
                    <a:bodyPr/>
                    <a:lstStyle/>
                    <a:p>
                      <a:pPr marL="0" marR="0" indent="0" algn="ctr">
                        <a:spcBef>
                          <a:spcPts val="0"/>
                        </a:spcBef>
                        <a:spcAft>
                          <a:spcPts val="0"/>
                        </a:spcAft>
                      </a:pPr>
                      <a:r>
                        <a:rPr lang="bg-BG" sz="3200">
                          <a:latin typeface="Times New Roman"/>
                          <a:ea typeface="Calibri"/>
                          <a:cs typeface="Times New Roman"/>
                        </a:rPr>
                        <a:t>общо вал.</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127</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96</a:t>
                      </a:r>
                      <a:r>
                        <a:rPr lang="en-US" sz="3200">
                          <a:latin typeface="Times New Roman"/>
                          <a:ea typeface="Calibri"/>
                          <a:cs typeface="Times New Roman"/>
                        </a:rPr>
                        <a:t>.</a:t>
                      </a:r>
                      <a:r>
                        <a:rPr lang="bg-BG" sz="3200">
                          <a:latin typeface="Times New Roman"/>
                          <a:ea typeface="Calibri"/>
                          <a:cs typeface="Times New Roman"/>
                        </a:rPr>
                        <a:t>9</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100</a:t>
                      </a:r>
                      <a:r>
                        <a:rPr lang="en-US" sz="3200">
                          <a:latin typeface="Times New Roman"/>
                          <a:ea typeface="Calibri"/>
                          <a:cs typeface="Times New Roman"/>
                        </a:rPr>
                        <a:t>.</a:t>
                      </a:r>
                      <a:r>
                        <a:rPr lang="bg-BG" sz="3200">
                          <a:latin typeface="Times New Roman"/>
                          <a:ea typeface="Calibri"/>
                          <a:cs typeface="Times New Roman"/>
                        </a:rPr>
                        <a:t>0</a:t>
                      </a:r>
                      <a:endParaRPr lang="en-US" sz="4000">
                        <a:latin typeface="Book Antiqua"/>
                        <a:ea typeface="Calibri"/>
                        <a:cs typeface="Times New Roman"/>
                      </a:endParaRPr>
                    </a:p>
                  </a:txBody>
                  <a:tcPr marL="68580" marR="68580" marT="0" marB="0"/>
                </a:tc>
              </a:tr>
              <a:tr h="736848">
                <a:tc>
                  <a:txBody>
                    <a:bodyPr/>
                    <a:lstStyle/>
                    <a:p>
                      <a:pPr marL="0" marR="0" indent="0" algn="ctr">
                        <a:spcBef>
                          <a:spcPts val="0"/>
                        </a:spcBef>
                        <a:spcAft>
                          <a:spcPts val="0"/>
                        </a:spcAft>
                      </a:pPr>
                      <a:r>
                        <a:rPr lang="bg-BG" sz="3200">
                          <a:latin typeface="Times New Roman"/>
                          <a:ea typeface="Calibri"/>
                          <a:cs typeface="Times New Roman"/>
                        </a:rPr>
                        <a:t>липсващи</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4</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3</a:t>
                      </a:r>
                      <a:r>
                        <a:rPr lang="en-US" sz="3200">
                          <a:latin typeface="Times New Roman"/>
                          <a:ea typeface="Calibri"/>
                          <a:cs typeface="Times New Roman"/>
                        </a:rPr>
                        <a:t>.</a:t>
                      </a:r>
                      <a:r>
                        <a:rPr lang="bg-BG" sz="3200">
                          <a:latin typeface="Times New Roman"/>
                          <a:ea typeface="Calibri"/>
                          <a:cs typeface="Times New Roman"/>
                        </a:rPr>
                        <a:t>1</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endParaRPr lang="bg-BG" sz="3200">
                        <a:latin typeface="Times New Roman"/>
                        <a:ea typeface="Calibri"/>
                        <a:cs typeface="Times New Roman"/>
                      </a:endParaRPr>
                    </a:p>
                  </a:txBody>
                  <a:tcPr marL="68580" marR="68580" marT="0" marB="0"/>
                </a:tc>
              </a:tr>
              <a:tr h="736848">
                <a:tc>
                  <a:txBody>
                    <a:bodyPr/>
                    <a:lstStyle/>
                    <a:p>
                      <a:pPr marL="0" marR="0" indent="0" algn="ctr">
                        <a:spcBef>
                          <a:spcPts val="0"/>
                        </a:spcBef>
                        <a:spcAft>
                          <a:spcPts val="0"/>
                        </a:spcAft>
                      </a:pPr>
                      <a:r>
                        <a:rPr lang="bg-BG" sz="3200">
                          <a:latin typeface="Times New Roman"/>
                          <a:ea typeface="Calibri"/>
                          <a:cs typeface="Times New Roman"/>
                        </a:rPr>
                        <a:t>Общо</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131</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r>
                        <a:rPr lang="bg-BG" sz="3200">
                          <a:latin typeface="Times New Roman"/>
                          <a:ea typeface="Calibri"/>
                          <a:cs typeface="Times New Roman"/>
                        </a:rPr>
                        <a:t>100</a:t>
                      </a:r>
                      <a:r>
                        <a:rPr lang="en-US" sz="3200">
                          <a:latin typeface="Times New Roman"/>
                          <a:ea typeface="Calibri"/>
                          <a:cs typeface="Times New Roman"/>
                        </a:rPr>
                        <a:t>.</a:t>
                      </a:r>
                      <a:r>
                        <a:rPr lang="bg-BG" sz="3200">
                          <a:latin typeface="Times New Roman"/>
                          <a:ea typeface="Calibri"/>
                          <a:cs typeface="Times New Roman"/>
                        </a:rPr>
                        <a:t>0</a:t>
                      </a:r>
                      <a:endParaRPr lang="en-US" sz="4000">
                        <a:latin typeface="Book Antiqua"/>
                        <a:ea typeface="Calibri"/>
                        <a:cs typeface="Times New Roman"/>
                      </a:endParaRPr>
                    </a:p>
                  </a:txBody>
                  <a:tcPr marL="68580" marR="68580" marT="0" marB="0"/>
                </a:tc>
                <a:tc>
                  <a:txBody>
                    <a:bodyPr/>
                    <a:lstStyle/>
                    <a:p>
                      <a:pPr marL="0" marR="0" indent="0" algn="ctr">
                        <a:spcBef>
                          <a:spcPts val="0"/>
                        </a:spcBef>
                        <a:spcAft>
                          <a:spcPts val="0"/>
                        </a:spcAft>
                      </a:pPr>
                      <a:endParaRPr lang="bg-BG" sz="3200">
                        <a:latin typeface="Times New Roman"/>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sz="quarter" idx="1"/>
          </p:nvPr>
        </p:nvPicPr>
        <p:blipFill>
          <a:blip r:embed="rId3" cstate="print"/>
          <a:srcRect/>
          <a:stretch>
            <a:fillRect/>
          </a:stretch>
        </p:blipFill>
        <p:spPr bwMode="auto">
          <a:xfrm>
            <a:off x="323528" y="0"/>
            <a:ext cx="8388424" cy="67049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bg-BG" smtClean="0"/>
              <a:t>Независимите членове в СД </a:t>
            </a:r>
            <a:br>
              <a:rPr lang="bg-BG" smtClean="0"/>
            </a:br>
            <a:r>
              <a:rPr lang="bg-BG" sz="4000" smtClean="0"/>
              <a:t>(%, 4.2.1) (</a:t>
            </a:r>
            <a:r>
              <a:rPr lang="bg-BG" sz="4000" b="1" smtClean="0"/>
              <a:t>групирани</a:t>
            </a:r>
            <a:r>
              <a:rPr lang="bg-BG" sz="4000" smtClean="0"/>
              <a:t>)</a:t>
            </a:r>
            <a:endParaRPr lang="en-US"/>
          </a:p>
        </p:txBody>
      </p:sp>
      <p:graphicFrame>
        <p:nvGraphicFramePr>
          <p:cNvPr id="5" name="Content Placeholder 4"/>
          <p:cNvGraphicFramePr>
            <a:graphicFrameLocks noGrp="1"/>
          </p:cNvGraphicFramePr>
          <p:nvPr>
            <p:ph sz="quarter" idx="1"/>
          </p:nvPr>
        </p:nvGraphicFramePr>
        <p:xfrm>
          <a:off x="612775" y="1600200"/>
          <a:ext cx="8153400" cy="3413760"/>
        </p:xfrm>
        <a:graphic>
          <a:graphicData uri="http://schemas.openxmlformats.org/drawingml/2006/table">
            <a:tbl>
              <a:tblPr firstRow="1" bandRow="1">
                <a:tableStyleId>{5C22544A-7EE6-4342-B048-85BDC9FD1C3A}</a:tableStyleId>
              </a:tblPr>
              <a:tblGrid>
                <a:gridCol w="2717800"/>
                <a:gridCol w="2717800"/>
                <a:gridCol w="2717800"/>
              </a:tblGrid>
              <a:tr h="370840">
                <a:tc>
                  <a:txBody>
                    <a:bodyPr/>
                    <a:lstStyle/>
                    <a:p>
                      <a:pPr marL="36195" marR="36195" indent="0" algn="ctr">
                        <a:spcBef>
                          <a:spcPts val="0"/>
                        </a:spcBef>
                        <a:spcAft>
                          <a:spcPts val="0"/>
                        </a:spcAft>
                      </a:pPr>
                      <a:endParaRPr lang="bg-BG" sz="3200">
                        <a:latin typeface="Times New Roman"/>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Честота</a:t>
                      </a:r>
                      <a:endParaRPr lang="en-US" sz="3200">
                        <a:latin typeface="Book Antiqua"/>
                        <a:ea typeface="Calibri"/>
                        <a:cs typeface="Times New Roman"/>
                      </a:endParaRPr>
                    </a:p>
                  </a:txBody>
                  <a:tcPr marL="0" marR="0" marT="0" marB="0" anchor="b"/>
                </a:tc>
                <a:tc>
                  <a:txBody>
                    <a:bodyPr/>
                    <a:lstStyle/>
                    <a:p>
                      <a:pPr marL="36195" marR="36195" indent="0" algn="ctr">
                        <a:spcBef>
                          <a:spcPts val="0"/>
                        </a:spcBef>
                        <a:spcAft>
                          <a:spcPts val="0"/>
                        </a:spcAft>
                      </a:pPr>
                      <a:r>
                        <a:rPr lang="en-US" sz="3200">
                          <a:latin typeface="Times New Roman"/>
                          <a:ea typeface="Calibri"/>
                          <a:cs typeface="Times New Roman"/>
                        </a:rPr>
                        <a:t>%</a:t>
                      </a:r>
                      <a:endParaRPr lang="en-US" sz="3200">
                        <a:latin typeface="Book Antiqua"/>
                        <a:ea typeface="Calibri"/>
                        <a:cs typeface="Times New Roman"/>
                      </a:endParaRPr>
                    </a:p>
                  </a:txBody>
                  <a:tcPr marL="0" marR="0" marT="0" marB="0" anchor="b"/>
                </a:tc>
              </a:tr>
              <a:tr h="370840">
                <a:tc>
                  <a:txBody>
                    <a:bodyPr/>
                    <a:lstStyle/>
                    <a:p>
                      <a:pPr marL="36195" marR="36195" indent="0" algn="ctr">
                        <a:spcBef>
                          <a:spcPts val="0"/>
                        </a:spcBef>
                        <a:spcAft>
                          <a:spcPts val="0"/>
                        </a:spcAft>
                      </a:pPr>
                      <a:r>
                        <a:rPr lang="bg-BG" sz="3200">
                          <a:latin typeface="Times New Roman"/>
                          <a:ea typeface="Calibri"/>
                          <a:cs typeface="Times New Roman"/>
                        </a:rPr>
                        <a:t>до 1/3</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15</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13</a:t>
                      </a:r>
                      <a:r>
                        <a:rPr lang="en-US" sz="3200">
                          <a:latin typeface="Times New Roman"/>
                          <a:ea typeface="Calibri"/>
                          <a:cs typeface="Times New Roman"/>
                        </a:rPr>
                        <a:t>.</a:t>
                      </a:r>
                      <a:r>
                        <a:rPr lang="bg-BG" sz="3200">
                          <a:latin typeface="Times New Roman"/>
                          <a:ea typeface="Calibri"/>
                          <a:cs typeface="Times New Roman"/>
                        </a:rPr>
                        <a:t>6</a:t>
                      </a:r>
                      <a:endParaRPr lang="en-US" sz="3200">
                        <a:latin typeface="Book Antiqua"/>
                        <a:ea typeface="Calibri"/>
                        <a:cs typeface="Times New Roman"/>
                      </a:endParaRPr>
                    </a:p>
                  </a:txBody>
                  <a:tcPr marL="0" marR="0" marT="0" marB="0"/>
                </a:tc>
              </a:tr>
              <a:tr h="370840">
                <a:tc>
                  <a:txBody>
                    <a:bodyPr/>
                    <a:lstStyle/>
                    <a:p>
                      <a:pPr marL="36195" marR="36195" indent="0" algn="ctr">
                        <a:spcBef>
                          <a:spcPts val="0"/>
                        </a:spcBef>
                        <a:spcAft>
                          <a:spcPts val="0"/>
                        </a:spcAft>
                      </a:pPr>
                      <a:r>
                        <a:rPr lang="bg-BG" sz="3200">
                          <a:latin typeface="Times New Roman"/>
                          <a:ea typeface="Calibri"/>
                          <a:cs typeface="Times New Roman"/>
                        </a:rPr>
                        <a:t>1/3 до 1/2</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28</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25</a:t>
                      </a:r>
                      <a:r>
                        <a:rPr lang="en-US" sz="3200">
                          <a:latin typeface="Times New Roman"/>
                          <a:ea typeface="Calibri"/>
                          <a:cs typeface="Times New Roman"/>
                        </a:rPr>
                        <a:t>.</a:t>
                      </a:r>
                      <a:r>
                        <a:rPr lang="bg-BG" sz="3200">
                          <a:latin typeface="Times New Roman"/>
                          <a:ea typeface="Calibri"/>
                          <a:cs typeface="Times New Roman"/>
                        </a:rPr>
                        <a:t>5</a:t>
                      </a:r>
                      <a:endParaRPr lang="en-US" sz="3200">
                        <a:latin typeface="Book Antiqua"/>
                        <a:ea typeface="Calibri"/>
                        <a:cs typeface="Times New Roman"/>
                      </a:endParaRPr>
                    </a:p>
                  </a:txBody>
                  <a:tcPr marL="0" marR="0" marT="0" marB="0"/>
                </a:tc>
              </a:tr>
              <a:tr h="370840">
                <a:tc>
                  <a:txBody>
                    <a:bodyPr/>
                    <a:lstStyle/>
                    <a:p>
                      <a:pPr marL="36195" marR="36195" indent="0" algn="ctr">
                        <a:spcBef>
                          <a:spcPts val="0"/>
                        </a:spcBef>
                        <a:spcAft>
                          <a:spcPts val="0"/>
                        </a:spcAft>
                      </a:pPr>
                      <a:r>
                        <a:rPr lang="bg-BG" sz="3200">
                          <a:latin typeface="Times New Roman"/>
                          <a:ea typeface="Calibri"/>
                          <a:cs typeface="Times New Roman"/>
                        </a:rPr>
                        <a:t>над 1/2</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35</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31</a:t>
                      </a:r>
                      <a:r>
                        <a:rPr lang="en-US" sz="3200">
                          <a:latin typeface="Times New Roman"/>
                          <a:ea typeface="Calibri"/>
                          <a:cs typeface="Times New Roman"/>
                        </a:rPr>
                        <a:t>.</a:t>
                      </a:r>
                      <a:r>
                        <a:rPr lang="bg-BG" sz="3200">
                          <a:latin typeface="Times New Roman"/>
                          <a:ea typeface="Calibri"/>
                          <a:cs typeface="Times New Roman"/>
                        </a:rPr>
                        <a:t>8</a:t>
                      </a:r>
                      <a:endParaRPr lang="en-US" sz="3200">
                        <a:latin typeface="Book Antiqua"/>
                        <a:ea typeface="Calibri"/>
                        <a:cs typeface="Times New Roman"/>
                      </a:endParaRPr>
                    </a:p>
                  </a:txBody>
                  <a:tcPr marL="0" marR="0" marT="0" marB="0"/>
                </a:tc>
              </a:tr>
              <a:tr h="370840">
                <a:tc>
                  <a:txBody>
                    <a:bodyPr/>
                    <a:lstStyle/>
                    <a:p>
                      <a:pPr marL="36195" marR="36195" indent="0" algn="ctr">
                        <a:spcBef>
                          <a:spcPts val="0"/>
                        </a:spcBef>
                        <a:spcAft>
                          <a:spcPts val="0"/>
                        </a:spcAft>
                      </a:pPr>
                      <a:r>
                        <a:rPr lang="bg-BG" sz="3200">
                          <a:latin typeface="Times New Roman"/>
                          <a:ea typeface="Calibri"/>
                          <a:cs typeface="Times New Roman"/>
                        </a:rPr>
                        <a:t>Total</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78</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70</a:t>
                      </a:r>
                      <a:r>
                        <a:rPr lang="en-US" sz="3200">
                          <a:latin typeface="Times New Roman"/>
                          <a:ea typeface="Calibri"/>
                          <a:cs typeface="Times New Roman"/>
                        </a:rPr>
                        <a:t>.</a:t>
                      </a:r>
                      <a:r>
                        <a:rPr lang="bg-BG" sz="3200">
                          <a:latin typeface="Times New Roman"/>
                          <a:ea typeface="Calibri"/>
                          <a:cs typeface="Times New Roman"/>
                        </a:rPr>
                        <a:t>9</a:t>
                      </a:r>
                      <a:endParaRPr lang="en-US" sz="3200">
                        <a:latin typeface="Book Antiqua"/>
                        <a:ea typeface="Calibri"/>
                        <a:cs typeface="Times New Roman"/>
                      </a:endParaRPr>
                    </a:p>
                  </a:txBody>
                  <a:tcPr marL="0" marR="0" marT="0" marB="0"/>
                </a:tc>
              </a:tr>
              <a:tr h="370840">
                <a:tc>
                  <a:txBody>
                    <a:bodyPr/>
                    <a:lstStyle/>
                    <a:p>
                      <a:pPr marL="36195" marR="36195" indent="0" algn="ctr">
                        <a:spcBef>
                          <a:spcPts val="0"/>
                        </a:spcBef>
                        <a:spcAft>
                          <a:spcPts val="0"/>
                        </a:spcAft>
                      </a:pPr>
                      <a:r>
                        <a:rPr lang="bg-BG" sz="3200">
                          <a:latin typeface="Times New Roman"/>
                          <a:ea typeface="Calibri"/>
                          <a:cs typeface="Times New Roman"/>
                        </a:rPr>
                        <a:t>Липсващи</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32</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29</a:t>
                      </a:r>
                      <a:r>
                        <a:rPr lang="en-US" sz="3200">
                          <a:latin typeface="Times New Roman"/>
                          <a:ea typeface="Calibri"/>
                          <a:cs typeface="Times New Roman"/>
                        </a:rPr>
                        <a:t>.</a:t>
                      </a:r>
                      <a:r>
                        <a:rPr lang="bg-BG" sz="3200">
                          <a:latin typeface="Times New Roman"/>
                          <a:ea typeface="Calibri"/>
                          <a:cs typeface="Times New Roman"/>
                        </a:rPr>
                        <a:t>1</a:t>
                      </a:r>
                      <a:endParaRPr lang="en-US" sz="3200">
                        <a:latin typeface="Book Antiqua"/>
                        <a:ea typeface="Calibri"/>
                        <a:cs typeface="Times New Roman"/>
                      </a:endParaRPr>
                    </a:p>
                  </a:txBody>
                  <a:tcPr marL="0" marR="0" marT="0" marB="0"/>
                </a:tc>
              </a:tr>
              <a:tr h="370840">
                <a:tc>
                  <a:txBody>
                    <a:bodyPr/>
                    <a:lstStyle/>
                    <a:p>
                      <a:pPr marL="36195" marR="36195" indent="0" algn="ctr">
                        <a:spcBef>
                          <a:spcPts val="0"/>
                        </a:spcBef>
                        <a:spcAft>
                          <a:spcPts val="0"/>
                        </a:spcAft>
                      </a:pPr>
                      <a:r>
                        <a:rPr lang="bg-BG" sz="3200">
                          <a:latin typeface="Times New Roman"/>
                          <a:ea typeface="Calibri"/>
                          <a:cs typeface="Times New Roman"/>
                        </a:rPr>
                        <a:t>Общо</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110</a:t>
                      </a:r>
                      <a:endParaRPr lang="en-US" sz="3200">
                        <a:latin typeface="Book Antiqua"/>
                        <a:ea typeface="Calibri"/>
                        <a:cs typeface="Times New Roman"/>
                      </a:endParaRPr>
                    </a:p>
                  </a:txBody>
                  <a:tcPr marL="0" marR="0" marT="0" marB="0"/>
                </a:tc>
                <a:tc>
                  <a:txBody>
                    <a:bodyPr/>
                    <a:lstStyle/>
                    <a:p>
                      <a:pPr marL="36195" marR="36195" indent="0" algn="ctr">
                        <a:spcBef>
                          <a:spcPts val="0"/>
                        </a:spcBef>
                        <a:spcAft>
                          <a:spcPts val="0"/>
                        </a:spcAft>
                      </a:pPr>
                      <a:r>
                        <a:rPr lang="bg-BG" sz="3200">
                          <a:latin typeface="Times New Roman"/>
                          <a:ea typeface="Calibri"/>
                          <a:cs typeface="Times New Roman"/>
                        </a:rPr>
                        <a:t>100</a:t>
                      </a:r>
                      <a:r>
                        <a:rPr lang="en-US" sz="3200">
                          <a:latin typeface="Times New Roman"/>
                          <a:ea typeface="Calibri"/>
                          <a:cs typeface="Times New Roman"/>
                        </a:rPr>
                        <a:t>.</a:t>
                      </a:r>
                      <a:r>
                        <a:rPr lang="bg-BG" sz="3200">
                          <a:latin typeface="Times New Roman"/>
                          <a:ea typeface="Calibri"/>
                          <a:cs typeface="Times New Roman"/>
                        </a:rPr>
                        <a:t>0</a:t>
                      </a:r>
                      <a:endParaRPr lang="en-US" sz="3200">
                        <a:latin typeface="Book Antiqua"/>
                        <a:ea typeface="Calibri"/>
                        <a:cs typeface="Times New Roman"/>
                      </a:endParaRPr>
                    </a:p>
                  </a:txBody>
                  <a:tcPr marL="0" marR="0"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bg-BG" sz="3600" smtClean="0"/>
              <a:t>Съвместяване  функциите на  Председател на борда и ГИД(4.1</a:t>
            </a:r>
            <a:r>
              <a:rPr lang="bg-BG" sz="5400" smtClean="0"/>
              <a:t>)</a:t>
            </a:r>
            <a:endParaRPr lang="en-US" sz="5400"/>
          </a:p>
        </p:txBody>
      </p:sp>
      <p:graphicFrame>
        <p:nvGraphicFramePr>
          <p:cNvPr id="4" name="Content Placeholder 3"/>
          <p:cNvGraphicFramePr>
            <a:graphicFrameLocks noGrp="1"/>
          </p:cNvGraphicFramePr>
          <p:nvPr>
            <p:ph sz="quarter" idx="1"/>
          </p:nvPr>
        </p:nvGraphicFramePr>
        <p:xfrm>
          <a:off x="539552" y="2420888"/>
          <a:ext cx="8153400" cy="2438400"/>
        </p:xfrm>
        <a:graphic>
          <a:graphicData uri="http://schemas.openxmlformats.org/drawingml/2006/table">
            <a:tbl>
              <a:tblPr firstRow="1" bandRow="1">
                <a:tableStyleId>{5C22544A-7EE6-4342-B048-85BDC9FD1C3A}</a:tableStyleId>
              </a:tblPr>
              <a:tblGrid>
                <a:gridCol w="2717800"/>
                <a:gridCol w="2717800"/>
                <a:gridCol w="2717800"/>
              </a:tblGrid>
              <a:tr h="370840">
                <a:tc>
                  <a:txBody>
                    <a:bodyPr/>
                    <a:lstStyle/>
                    <a:p>
                      <a:pPr marL="36195" marR="36195" indent="0" algn="ctr">
                        <a:spcBef>
                          <a:spcPts val="0"/>
                        </a:spcBef>
                        <a:spcAft>
                          <a:spcPts val="0"/>
                        </a:spcAft>
                      </a:pPr>
                      <a:endParaRPr lang="bg-BG" sz="3200">
                        <a:latin typeface="Times New Roman"/>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Честота</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r>
                        <a:rPr lang="en-US" sz="3200">
                          <a:latin typeface="Times New Roman"/>
                          <a:ea typeface="Calibri"/>
                          <a:cs typeface="Times New Roman"/>
                        </a:rPr>
                        <a:t>%</a:t>
                      </a:r>
                      <a:r>
                        <a:rPr lang="bg-BG" sz="3200">
                          <a:latin typeface="Times New Roman"/>
                          <a:ea typeface="Calibri"/>
                          <a:cs typeface="Times New Roman"/>
                        </a:rPr>
                        <a:t> (валидни)</a:t>
                      </a:r>
                      <a:endParaRPr lang="en-US" sz="4000">
                        <a:latin typeface="Book Antiqua"/>
                        <a:ea typeface="Calibri"/>
                        <a:cs typeface="Times New Roman"/>
                      </a:endParaRPr>
                    </a:p>
                  </a:txBody>
                  <a:tcPr marL="0" marR="0" marT="0" marB="0" anchor="ctr"/>
                </a:tc>
              </a:tr>
              <a:tr h="370840">
                <a:tc>
                  <a:txBody>
                    <a:bodyPr/>
                    <a:lstStyle/>
                    <a:p>
                      <a:pPr marL="36195" marR="36195" indent="0" algn="ctr">
                        <a:spcBef>
                          <a:spcPts val="0"/>
                        </a:spcBef>
                        <a:spcAft>
                          <a:spcPts val="0"/>
                        </a:spcAft>
                      </a:pPr>
                      <a:r>
                        <a:rPr lang="bg-BG" sz="3200">
                          <a:latin typeface="Times New Roman"/>
                          <a:ea typeface="Calibri"/>
                          <a:cs typeface="Times New Roman"/>
                        </a:rPr>
                        <a:t>Да</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64</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50</a:t>
                      </a:r>
                      <a:r>
                        <a:rPr lang="en-US" sz="3200">
                          <a:latin typeface="Times New Roman"/>
                          <a:ea typeface="Calibri"/>
                          <a:cs typeface="Times New Roman"/>
                        </a:rPr>
                        <a:t>.</a:t>
                      </a:r>
                      <a:r>
                        <a:rPr lang="bg-BG" sz="3200">
                          <a:latin typeface="Times New Roman"/>
                          <a:ea typeface="Calibri"/>
                          <a:cs typeface="Times New Roman"/>
                        </a:rPr>
                        <a:t>8</a:t>
                      </a:r>
                      <a:endParaRPr lang="en-US" sz="4000">
                        <a:latin typeface="Book Antiqua"/>
                        <a:ea typeface="Calibri"/>
                        <a:cs typeface="Times New Roman"/>
                      </a:endParaRPr>
                    </a:p>
                  </a:txBody>
                  <a:tcPr marL="0" marR="0" marT="0" marB="0" anchor="ctr"/>
                </a:tc>
              </a:tr>
              <a:tr h="370840">
                <a:tc>
                  <a:txBody>
                    <a:bodyPr/>
                    <a:lstStyle/>
                    <a:p>
                      <a:pPr marL="36195" marR="36195" indent="0" algn="ctr">
                        <a:spcBef>
                          <a:spcPts val="0"/>
                        </a:spcBef>
                        <a:spcAft>
                          <a:spcPts val="0"/>
                        </a:spcAft>
                      </a:pPr>
                      <a:r>
                        <a:rPr lang="bg-BG" sz="3200">
                          <a:latin typeface="Times New Roman"/>
                          <a:ea typeface="Calibri"/>
                          <a:cs typeface="Times New Roman"/>
                        </a:rPr>
                        <a:t>Не</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62</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49</a:t>
                      </a:r>
                      <a:r>
                        <a:rPr lang="en-US" sz="3200">
                          <a:latin typeface="Times New Roman"/>
                          <a:ea typeface="Calibri"/>
                          <a:cs typeface="Times New Roman"/>
                        </a:rPr>
                        <a:t>.</a:t>
                      </a:r>
                      <a:r>
                        <a:rPr lang="bg-BG" sz="3200">
                          <a:latin typeface="Times New Roman"/>
                          <a:ea typeface="Calibri"/>
                          <a:cs typeface="Times New Roman"/>
                        </a:rPr>
                        <a:t>2</a:t>
                      </a:r>
                      <a:endParaRPr lang="en-US" sz="4000">
                        <a:latin typeface="Book Antiqua"/>
                        <a:ea typeface="Calibri"/>
                        <a:cs typeface="Times New Roman"/>
                      </a:endParaRPr>
                    </a:p>
                  </a:txBody>
                  <a:tcPr marL="0" marR="0" marT="0" marB="0" anchor="ctr"/>
                </a:tc>
              </a:tr>
              <a:tr h="370840">
                <a:tc>
                  <a:txBody>
                    <a:bodyPr/>
                    <a:lstStyle/>
                    <a:p>
                      <a:pPr marL="36195" marR="36195" indent="0" algn="ctr">
                        <a:spcBef>
                          <a:spcPts val="0"/>
                        </a:spcBef>
                        <a:spcAft>
                          <a:spcPts val="0"/>
                        </a:spcAft>
                      </a:pPr>
                      <a:r>
                        <a:rPr lang="bg-BG" sz="3200">
                          <a:latin typeface="Times New Roman"/>
                          <a:ea typeface="Calibri"/>
                          <a:cs typeface="Times New Roman"/>
                        </a:rPr>
                        <a:t>Общо</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126</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100</a:t>
                      </a:r>
                      <a:r>
                        <a:rPr lang="en-US" sz="3200">
                          <a:latin typeface="Times New Roman"/>
                          <a:ea typeface="Calibri"/>
                          <a:cs typeface="Times New Roman"/>
                        </a:rPr>
                        <a:t>.</a:t>
                      </a:r>
                      <a:r>
                        <a:rPr lang="bg-BG" sz="3200">
                          <a:latin typeface="Times New Roman"/>
                          <a:ea typeface="Calibri"/>
                          <a:cs typeface="Times New Roman"/>
                        </a:rPr>
                        <a:t>0</a:t>
                      </a:r>
                      <a:endParaRPr lang="en-US" sz="4000">
                        <a:latin typeface="Book Antiqua"/>
                        <a:ea typeface="Calibri"/>
                        <a:cs typeface="Times New Roman"/>
                      </a:endParaRPr>
                    </a:p>
                  </a:txBody>
                  <a:tcPr marL="0" marR="0" marT="0" marB="0" anchor="ctr"/>
                </a:tc>
              </a:tr>
              <a:tr h="370840">
                <a:tc>
                  <a:txBody>
                    <a:bodyPr/>
                    <a:lstStyle/>
                    <a:p>
                      <a:pPr marL="36195" marR="36195" indent="0" algn="ctr">
                        <a:spcBef>
                          <a:spcPts val="0"/>
                        </a:spcBef>
                        <a:spcAft>
                          <a:spcPts val="0"/>
                        </a:spcAft>
                      </a:pPr>
                      <a:r>
                        <a:rPr lang="bg-BG" sz="3200">
                          <a:latin typeface="Times New Roman"/>
                          <a:ea typeface="Calibri"/>
                          <a:cs typeface="Times New Roman"/>
                        </a:rPr>
                        <a:t>Липсващи</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r>
                        <a:rPr lang="bg-BG" sz="3200">
                          <a:latin typeface="Times New Roman"/>
                          <a:ea typeface="Calibri"/>
                          <a:cs typeface="Times New Roman"/>
                        </a:rPr>
                        <a:t>5</a:t>
                      </a:r>
                      <a:endParaRPr lang="en-US" sz="4000">
                        <a:latin typeface="Book Antiqua"/>
                        <a:ea typeface="Calibri"/>
                        <a:cs typeface="Times New Roman"/>
                      </a:endParaRPr>
                    </a:p>
                  </a:txBody>
                  <a:tcPr marL="0" marR="0" marT="0" marB="0" anchor="ctr"/>
                </a:tc>
                <a:tc>
                  <a:txBody>
                    <a:bodyPr/>
                    <a:lstStyle/>
                    <a:p>
                      <a:pPr marL="36195" marR="36195" indent="0" algn="ctr">
                        <a:spcBef>
                          <a:spcPts val="0"/>
                        </a:spcBef>
                        <a:spcAft>
                          <a:spcPts val="0"/>
                        </a:spcAft>
                      </a:pPr>
                      <a:endParaRPr lang="bg-BG" sz="3200">
                        <a:latin typeface="Times New Roman"/>
                        <a:ea typeface="Calibri"/>
                        <a:cs typeface="Times New Roman"/>
                      </a:endParaRPr>
                    </a:p>
                  </a:txBody>
                  <a:tcPr marL="0" marR="0"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bg-BG" sz="3600" b="1" smtClean="0"/>
              <a:t>Оценка влияние менидж. и незав. директори върху решения на СД и НС</a:t>
            </a:r>
            <a:endParaRPr lang="en-US" sz="3600"/>
          </a:p>
        </p:txBody>
      </p:sp>
      <p:sp>
        <p:nvSpPr>
          <p:cNvPr id="3" name="Content Placeholder 2"/>
          <p:cNvSpPr>
            <a:spLocks noGrp="1"/>
          </p:cNvSpPr>
          <p:nvPr>
            <p:ph sz="quarter" idx="1"/>
          </p:nvPr>
        </p:nvSpPr>
        <p:spPr/>
        <p:txBody>
          <a:bodyPr/>
          <a:lstStyle/>
          <a:p>
            <a:pPr>
              <a:buNone/>
            </a:pPr>
            <a:endParaRPr lang="en-US"/>
          </a:p>
        </p:txBody>
      </p:sp>
      <p:pic>
        <p:nvPicPr>
          <p:cNvPr id="3074" name="Chart 7"/>
          <p:cNvPicPr>
            <a:picLocks noChangeArrowheads="1"/>
          </p:cNvPicPr>
          <p:nvPr/>
        </p:nvPicPr>
        <p:blipFill>
          <a:blip r:embed="rId3" cstate="print"/>
          <a:srcRect/>
          <a:stretch>
            <a:fillRect/>
          </a:stretch>
        </p:blipFill>
        <p:spPr bwMode="auto">
          <a:xfrm>
            <a:off x="611560" y="1556792"/>
            <a:ext cx="8532440" cy="504056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 vek emerald</Template>
  <TotalTime>301</TotalTime>
  <Words>3549</Words>
  <Application>Microsoft Office PowerPoint</Application>
  <PresentationFormat>On-screen Show (4:3)</PresentationFormat>
  <Paragraphs>215</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Мониторинг на представянето на корпоративните бордове в България</vt:lpstr>
      <vt:lpstr>практики и стандарти регулиращи отговорностите на борда</vt:lpstr>
      <vt:lpstr>още</vt:lpstr>
      <vt:lpstr>Изследването</vt:lpstr>
      <vt:lpstr>Структура по степени на управление</vt:lpstr>
      <vt:lpstr>Slide 6</vt:lpstr>
      <vt:lpstr>Независимите членове в СД  (%, 4.2.1) (групирани)</vt:lpstr>
      <vt:lpstr>Съвместяване  функциите на  Председател на борда и ГИД(4.1)</vt:lpstr>
      <vt:lpstr>Оценка влияние менидж. и незав. директори върху решения на СД и НС</vt:lpstr>
      <vt:lpstr>норми за регулиране на конфликти на интерси</vt:lpstr>
      <vt:lpstr>Ранжиране  по значимост на функциите на български корпоративни бордове</vt:lpstr>
      <vt:lpstr>Slide 12</vt:lpstr>
      <vt:lpstr>Създаване на комитети в наблюдаваните бордове</vt:lpstr>
      <vt:lpstr>оценка на дейността на управителните органи като цяло</vt:lpstr>
      <vt:lpstr>Обобщения и заключителни бележки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Мониторинг на представянето на корпоративните бордове в България</dc:title>
  <dc:creator>Reviewer1</dc:creator>
  <cp:lastModifiedBy>Reviewer1</cp:lastModifiedBy>
  <cp:revision>42</cp:revision>
  <dcterms:created xsi:type="dcterms:W3CDTF">2014-03-13T13:58:34Z</dcterms:created>
  <dcterms:modified xsi:type="dcterms:W3CDTF">2014-03-13T19:19:08Z</dcterms:modified>
</cp:coreProperties>
</file>